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3">
  <p:sldMasterIdLst>
    <p:sldMasterId id="2147483648" r:id="rId1"/>
  </p:sldMasterIdLst>
  <p:notesMasterIdLst>
    <p:notesMasterId r:id="rId22"/>
  </p:notesMasterIdLst>
  <p:handoutMasterIdLst>
    <p:handoutMasterId r:id="rId23"/>
  </p:handoutMasterIdLst>
  <p:sldIdLst>
    <p:sldId id="413" r:id="rId2"/>
    <p:sldId id="493" r:id="rId3"/>
    <p:sldId id="484" r:id="rId4"/>
    <p:sldId id="432" r:id="rId5"/>
    <p:sldId id="400" r:id="rId6"/>
    <p:sldId id="401" r:id="rId7"/>
    <p:sldId id="475" r:id="rId8"/>
    <p:sldId id="403" r:id="rId9"/>
    <p:sldId id="404" r:id="rId10"/>
    <p:sldId id="405" r:id="rId11"/>
    <p:sldId id="406" r:id="rId12"/>
    <p:sldId id="408" r:id="rId13"/>
    <p:sldId id="482" r:id="rId14"/>
    <p:sldId id="409" r:id="rId15"/>
    <p:sldId id="410" r:id="rId16"/>
    <p:sldId id="411" r:id="rId17"/>
    <p:sldId id="494" r:id="rId18"/>
    <p:sldId id="495" r:id="rId19"/>
    <p:sldId id="491" r:id="rId20"/>
    <p:sldId id="496"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FF0000"/>
    <a:srgbClr val="C0C0C0"/>
    <a:srgbClr val="00CC99"/>
    <a:srgbClr val="66CCFF"/>
    <a:srgbClr val="66FF66"/>
    <a:srgbClr val="FFBBBB"/>
    <a:srgbClr val="FF8D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42" autoAdjust="0"/>
    <p:restoredTop sz="99556" autoAdjust="0"/>
  </p:normalViewPr>
  <p:slideViewPr>
    <p:cSldViewPr>
      <p:cViewPr varScale="1">
        <p:scale>
          <a:sx n="65" d="100"/>
          <a:sy n="65" d="100"/>
        </p:scale>
        <p:origin x="1215" y="39"/>
      </p:cViewPr>
      <p:guideLst>
        <p:guide orient="horz" pos="2160"/>
        <p:guide pos="2880"/>
      </p:guideLst>
    </p:cSldViewPr>
  </p:slideViewPr>
  <p:outlineViewPr>
    <p:cViewPr>
      <p:scale>
        <a:sx n="33" d="100"/>
        <a:sy n="33" d="100"/>
      </p:scale>
      <p:origin x="252" y="0"/>
    </p:cViewPr>
    <p:sldLst>
      <p:sld r:id="rId1" collapse="1"/>
    </p:sldLst>
  </p:outlineViewPr>
  <p:notesTextViewPr>
    <p:cViewPr>
      <p:scale>
        <a:sx n="100" d="100"/>
        <a:sy n="100" d="100"/>
      </p:scale>
      <p:origin x="0" y="0"/>
    </p:cViewPr>
  </p:notesTextViewPr>
  <p:sorterViewPr>
    <p:cViewPr varScale="1">
      <p:scale>
        <a:sx n="1" d="1"/>
        <a:sy n="1" d="1"/>
      </p:scale>
      <p:origin x="0" y="-7005"/>
    </p:cViewPr>
  </p:sorterViewPr>
  <p:notesViewPr>
    <p:cSldViewPr>
      <p:cViewPr varScale="1">
        <p:scale>
          <a:sx n="48" d="100"/>
          <a:sy n="48" d="100"/>
        </p:scale>
        <p:origin x="2007" y="4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XXXX, His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dirty="0"/>
              <a:t>Page </a:t>
            </a:r>
            <a:fld id="{5442440B-091D-401F-885A-37C149E1FFD1}"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697003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XXXX, His Company</a:t>
            </a: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2" name="Slide Image Placeholder 11"/>
          <p:cNvSpPr>
            <a:spLocks noGrp="1" noRot="1" noChangeAspect="1"/>
          </p:cNvSpPr>
          <p:nvPr>
            <p:ph type="sldImg" idx="2"/>
          </p:nvPr>
        </p:nvSpPr>
        <p:spPr>
          <a:xfrm>
            <a:off x="1104900" y="830262"/>
            <a:ext cx="4641850" cy="3481388"/>
          </a:xfrm>
          <a:prstGeom prst="rect">
            <a:avLst/>
          </a:prstGeom>
          <a:noFill/>
          <a:ln w="12700">
            <a:solidFill>
              <a:prstClr val="black"/>
            </a:solidFill>
          </a:ln>
        </p:spPr>
        <p:txBody>
          <a:bodyPr vert="horz" lIns="91440" tIns="45720" rIns="91440" bIns="45720" rtlCol="0" anchor="ctr"/>
          <a:lstStyle/>
          <a:p>
            <a:endParaRPr lang="en-US" dirty="0"/>
          </a:p>
        </p:txBody>
      </p:sp>
    </p:spTree>
    <p:extLst>
      <p:ext uri="{BB962C8B-B14F-4D97-AF65-F5344CB8AC3E}">
        <p14:creationId xmlns:p14="http://schemas.microsoft.com/office/powerpoint/2010/main" val="117277856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xfrm>
            <a:off x="1104900" y="677863"/>
            <a:ext cx="4625975" cy="3468687"/>
          </a:xfrm>
          <a:prstGeom prst="rect">
            <a:avLst/>
          </a:prstGeom>
          <a:noFill/>
          <a:ln>
            <a:miter lim="800000"/>
            <a:headEnd/>
            <a:tailEnd/>
          </a:ln>
        </p:spPr>
      </p:sp>
      <p:sp>
        <p:nvSpPr>
          <p:cNvPr id="38915" name="Notes Placeholder 2"/>
          <p:cNvSpPr>
            <a:spLocks noGrp="1"/>
          </p:cNvSpPr>
          <p:nvPr>
            <p:ph type="body" idx="1"/>
          </p:nvPr>
        </p:nvSpPr>
        <p:spPr>
          <a:noFill/>
          <a:ln/>
        </p:spPr>
        <p:txBody>
          <a:bodyPr/>
          <a:lstStyle/>
          <a:p>
            <a:endParaRPr lang="en-US" dirty="0" smtClean="0"/>
          </a:p>
        </p:txBody>
      </p:sp>
      <p:sp>
        <p:nvSpPr>
          <p:cNvPr id="38916" name="Header Placeholder 3"/>
          <p:cNvSpPr>
            <a:spLocks noGrp="1"/>
          </p:cNvSpPr>
          <p:nvPr>
            <p:ph type="hdr" sz="quarter"/>
          </p:nvPr>
        </p:nvSpPr>
        <p:spPr>
          <a:noFill/>
        </p:spPr>
        <p:txBody>
          <a:bodyPr/>
          <a:lstStyle/>
          <a:p>
            <a:r>
              <a:rPr lang="en-US" dirty="0" smtClean="0"/>
              <a:t>doc.: IEEE 802.21-02/xxxr0</a:t>
            </a:r>
          </a:p>
        </p:txBody>
      </p:sp>
      <p:sp>
        <p:nvSpPr>
          <p:cNvPr id="38917" name="Date Placeholder 4"/>
          <p:cNvSpPr>
            <a:spLocks noGrp="1"/>
          </p:cNvSpPr>
          <p:nvPr>
            <p:ph type="dt" sz="quarter" idx="1"/>
          </p:nvPr>
        </p:nvSpPr>
        <p:spPr>
          <a:xfrm>
            <a:off x="3927475" y="0"/>
            <a:ext cx="3005138" cy="463550"/>
          </a:xfrm>
          <a:prstGeom prst="rect">
            <a:avLst/>
          </a:prstGeom>
          <a:noFill/>
        </p:spPr>
        <p:txBody>
          <a:bodyPr/>
          <a:lstStyle/>
          <a:p>
            <a:r>
              <a:rPr lang="en-US" dirty="0" smtClean="0"/>
              <a:t>Month 20xx</a:t>
            </a:r>
          </a:p>
        </p:txBody>
      </p:sp>
      <p:sp>
        <p:nvSpPr>
          <p:cNvPr id="38918" name="Footer Placeholder 5"/>
          <p:cNvSpPr>
            <a:spLocks noGrp="1"/>
          </p:cNvSpPr>
          <p:nvPr>
            <p:ph type="ftr" sz="quarter" idx="4"/>
          </p:nvPr>
        </p:nvSpPr>
        <p:spPr>
          <a:noFill/>
        </p:spPr>
        <p:txBody>
          <a:bodyPr/>
          <a:lstStyle/>
          <a:p>
            <a:pPr lvl="4"/>
            <a:r>
              <a:rPr lang="en-US" dirty="0" smtClean="0"/>
              <a:t>XXXX, His Company</a:t>
            </a:r>
          </a:p>
        </p:txBody>
      </p:sp>
      <p:sp>
        <p:nvSpPr>
          <p:cNvPr id="38919" name="Slide Number Placeholder 6"/>
          <p:cNvSpPr>
            <a:spLocks noGrp="1"/>
          </p:cNvSpPr>
          <p:nvPr>
            <p:ph type="sldNum" sz="quarter" idx="5"/>
          </p:nvPr>
        </p:nvSpPr>
        <p:spPr>
          <a:xfrm>
            <a:off x="3927475" y="8815388"/>
            <a:ext cx="3005138" cy="463550"/>
          </a:xfrm>
          <a:prstGeom prst="rect">
            <a:avLst/>
          </a:prstGeom>
          <a:noFill/>
        </p:spPr>
        <p:txBody>
          <a:bodyPr/>
          <a:lstStyle/>
          <a:p>
            <a:r>
              <a:rPr lang="en-US" dirty="0" smtClean="0"/>
              <a:t>Page </a:t>
            </a:r>
            <a:fld id="{9ADD8F5F-B7E5-4B0C-9D30-C37ACEF62728}" type="slidenum">
              <a:rPr lang="en-US" smtClean="0"/>
              <a:pPr/>
              <a:t>1</a:t>
            </a:fld>
            <a:endParaRPr lang="en-US" dirty="0" smtClean="0"/>
          </a:p>
        </p:txBody>
      </p:sp>
    </p:spTree>
    <p:extLst>
      <p:ext uri="{BB962C8B-B14F-4D97-AF65-F5344CB8AC3E}">
        <p14:creationId xmlns:p14="http://schemas.microsoft.com/office/powerpoint/2010/main" val="35044850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dirty="0" smtClean="0"/>
              <a:t>doc.: IEEE 802.21-02/xxxr0</a:t>
            </a:r>
          </a:p>
        </p:txBody>
      </p:sp>
      <p:sp>
        <p:nvSpPr>
          <p:cNvPr id="44035"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4036" name="Rectangle 6"/>
          <p:cNvSpPr>
            <a:spLocks noGrp="1" noChangeArrowheads="1"/>
          </p:cNvSpPr>
          <p:nvPr>
            <p:ph type="ftr" sz="quarter" idx="4"/>
          </p:nvPr>
        </p:nvSpPr>
        <p:spPr>
          <a:noFill/>
        </p:spPr>
        <p:txBody>
          <a:bodyPr/>
          <a:lstStyle/>
          <a:p>
            <a:pPr lvl="4"/>
            <a:r>
              <a:rPr lang="en-US" dirty="0" smtClean="0"/>
              <a:t>XXXX, His Company</a:t>
            </a:r>
          </a:p>
        </p:txBody>
      </p:sp>
      <p:sp>
        <p:nvSpPr>
          <p:cNvPr id="44037"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22873825-BC60-48EB-9FFF-65A50B4E4F2E}" type="slidenum">
              <a:rPr lang="en-US" smtClean="0"/>
              <a:pPr/>
              <a:t>10</a:t>
            </a:fld>
            <a:endParaRPr lang="en-US" dirty="0" smtClean="0"/>
          </a:p>
        </p:txBody>
      </p:sp>
      <p:sp>
        <p:nvSpPr>
          <p:cNvPr id="4403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dirty="0" smtClean="0"/>
          </a:p>
        </p:txBody>
      </p:sp>
      <p:sp>
        <p:nvSpPr>
          <p:cNvPr id="44039" name="Rectangle 3"/>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Tree>
    <p:extLst>
      <p:ext uri="{BB962C8B-B14F-4D97-AF65-F5344CB8AC3E}">
        <p14:creationId xmlns:p14="http://schemas.microsoft.com/office/powerpoint/2010/main" val="20604099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en-US" dirty="0" smtClean="0"/>
              <a:t>doc.: IEEE 802.21-02/xxxr0</a:t>
            </a:r>
          </a:p>
        </p:txBody>
      </p:sp>
      <p:sp>
        <p:nvSpPr>
          <p:cNvPr id="45059"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5060" name="Rectangle 6"/>
          <p:cNvSpPr>
            <a:spLocks noGrp="1" noChangeArrowheads="1"/>
          </p:cNvSpPr>
          <p:nvPr>
            <p:ph type="ftr" sz="quarter" idx="4"/>
          </p:nvPr>
        </p:nvSpPr>
        <p:spPr>
          <a:noFill/>
        </p:spPr>
        <p:txBody>
          <a:bodyPr/>
          <a:lstStyle/>
          <a:p>
            <a:pPr lvl="4"/>
            <a:r>
              <a:rPr lang="en-US" dirty="0" smtClean="0"/>
              <a:t>XXXX, His Company</a:t>
            </a:r>
          </a:p>
        </p:txBody>
      </p:sp>
      <p:sp>
        <p:nvSpPr>
          <p:cNvPr id="45061"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DF36E325-9DCB-4E9C-B2E9-33A2A74CDECF}" type="slidenum">
              <a:rPr lang="en-US" smtClean="0"/>
              <a:pPr/>
              <a:t>11</a:t>
            </a:fld>
            <a:endParaRPr lang="en-US" dirty="0" smtClean="0"/>
          </a:p>
        </p:txBody>
      </p:sp>
      <p:sp>
        <p:nvSpPr>
          <p:cNvPr id="45062"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5063" name="Rectangle 3"/>
          <p:cNvSpPr>
            <a:spLocks noGrp="1" noChangeArrowheads="1"/>
          </p:cNvSpPr>
          <p:nvPr>
            <p:ph type="body" idx="1"/>
          </p:nvPr>
        </p:nvSpPr>
        <p:spPr>
          <a:xfrm>
            <a:off x="925513" y="4408488"/>
            <a:ext cx="5083175" cy="4175125"/>
          </a:xfrm>
          <a:noFill/>
          <a:ln/>
        </p:spPr>
        <p:txBody>
          <a:bodyPr/>
          <a:lstStyle/>
          <a:p>
            <a:endParaRPr lang="en-GB" dirty="0" smtClean="0"/>
          </a:p>
        </p:txBody>
      </p:sp>
    </p:spTree>
    <p:extLst>
      <p:ext uri="{BB962C8B-B14F-4D97-AF65-F5344CB8AC3E}">
        <p14:creationId xmlns:p14="http://schemas.microsoft.com/office/powerpoint/2010/main" val="1160947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12</a:t>
            </a:fld>
            <a:endParaRPr lang="en-US" dirty="0"/>
          </a:p>
        </p:txBody>
      </p:sp>
    </p:spTree>
    <p:extLst>
      <p:ext uri="{BB962C8B-B14F-4D97-AF65-F5344CB8AC3E}">
        <p14:creationId xmlns:p14="http://schemas.microsoft.com/office/powerpoint/2010/main" val="18857060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13</a:t>
            </a:fld>
            <a:endParaRPr lang="en-US" altLang="en-US" dirty="0"/>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dirty="0">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dirty="0">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dirty="0">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dirty="0">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13</a:t>
            </a:fld>
            <a:endParaRPr lang="en-US" altLang="en-US" dirty="0">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dirty="0"/>
          </a:p>
        </p:txBody>
      </p:sp>
    </p:spTree>
    <p:extLst>
      <p:ext uri="{BB962C8B-B14F-4D97-AF65-F5344CB8AC3E}">
        <p14:creationId xmlns:p14="http://schemas.microsoft.com/office/powerpoint/2010/main" val="9419602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en-US" dirty="0" smtClean="0"/>
              <a:t>doc.: IEEE 802.21-02/xxxr0</a:t>
            </a:r>
          </a:p>
        </p:txBody>
      </p:sp>
      <p:sp>
        <p:nvSpPr>
          <p:cNvPr id="46083"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6084" name="Rectangle 6"/>
          <p:cNvSpPr>
            <a:spLocks noGrp="1" noChangeArrowheads="1"/>
          </p:cNvSpPr>
          <p:nvPr>
            <p:ph type="ftr" sz="quarter" idx="4"/>
          </p:nvPr>
        </p:nvSpPr>
        <p:spPr>
          <a:noFill/>
        </p:spPr>
        <p:txBody>
          <a:bodyPr/>
          <a:lstStyle/>
          <a:p>
            <a:pPr lvl="4"/>
            <a:r>
              <a:rPr lang="en-US" dirty="0" smtClean="0"/>
              <a:t>XXXX, His Company</a:t>
            </a:r>
          </a:p>
        </p:txBody>
      </p:sp>
      <p:sp>
        <p:nvSpPr>
          <p:cNvPr id="46085"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29802E4C-7981-4917-956C-79C57D027130}" type="slidenum">
              <a:rPr lang="en-US" smtClean="0"/>
              <a:pPr/>
              <a:t>14</a:t>
            </a:fld>
            <a:endParaRPr lang="en-US" dirty="0" smtClean="0"/>
          </a:p>
        </p:txBody>
      </p:sp>
      <p:sp>
        <p:nvSpPr>
          <p:cNvPr id="46086"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6087" name="Rectangle 3"/>
          <p:cNvSpPr>
            <a:spLocks noGrp="1" noChangeArrowheads="1"/>
          </p:cNvSpPr>
          <p:nvPr>
            <p:ph type="body" idx="1"/>
          </p:nvPr>
        </p:nvSpPr>
        <p:spPr>
          <a:xfrm>
            <a:off x="925513" y="4408488"/>
            <a:ext cx="5083175" cy="4175125"/>
          </a:xfrm>
          <a:noFill/>
          <a:ln/>
        </p:spPr>
        <p:txBody>
          <a:bodyPr/>
          <a:lstStyle/>
          <a:p>
            <a:endParaRPr lang="en-GB" dirty="0" smtClean="0"/>
          </a:p>
        </p:txBody>
      </p:sp>
    </p:spTree>
    <p:extLst>
      <p:ext uri="{BB962C8B-B14F-4D97-AF65-F5344CB8AC3E}">
        <p14:creationId xmlns:p14="http://schemas.microsoft.com/office/powerpoint/2010/main" val="11681340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15</a:t>
            </a:fld>
            <a:endParaRPr lang="en-US" dirty="0"/>
          </a:p>
        </p:txBody>
      </p:sp>
    </p:spTree>
    <p:extLst>
      <p:ext uri="{BB962C8B-B14F-4D97-AF65-F5344CB8AC3E}">
        <p14:creationId xmlns:p14="http://schemas.microsoft.com/office/powerpoint/2010/main" val="22555488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en-US" dirty="0" smtClean="0"/>
              <a:t>doc.: IEEE 802.21-02/xxxr0</a:t>
            </a:r>
          </a:p>
        </p:txBody>
      </p:sp>
      <p:sp>
        <p:nvSpPr>
          <p:cNvPr id="47107"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7108" name="Rectangle 6"/>
          <p:cNvSpPr>
            <a:spLocks noGrp="1" noChangeArrowheads="1"/>
          </p:cNvSpPr>
          <p:nvPr>
            <p:ph type="ftr" sz="quarter" idx="4"/>
          </p:nvPr>
        </p:nvSpPr>
        <p:spPr>
          <a:noFill/>
        </p:spPr>
        <p:txBody>
          <a:bodyPr/>
          <a:lstStyle/>
          <a:p>
            <a:pPr lvl="4"/>
            <a:r>
              <a:rPr lang="en-US" dirty="0" smtClean="0"/>
              <a:t>XXXX, His Company</a:t>
            </a:r>
          </a:p>
        </p:txBody>
      </p:sp>
      <p:sp>
        <p:nvSpPr>
          <p:cNvPr id="4710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BD247846-25D8-40D6-95C5-A08682899269}" type="slidenum">
              <a:rPr lang="en-US" smtClean="0"/>
              <a:pPr/>
              <a:t>16</a:t>
            </a:fld>
            <a:endParaRPr lang="en-US" dirty="0" smtClean="0"/>
          </a:p>
        </p:txBody>
      </p:sp>
      <p:sp>
        <p:nvSpPr>
          <p:cNvPr id="47110"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dirty="0" smtClean="0"/>
          </a:p>
        </p:txBody>
      </p:sp>
      <p:sp>
        <p:nvSpPr>
          <p:cNvPr id="47111"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extLst>
      <p:ext uri="{BB962C8B-B14F-4D97-AF65-F5344CB8AC3E}">
        <p14:creationId xmlns:p14="http://schemas.microsoft.com/office/powerpoint/2010/main" val="27708021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27113" y="312738"/>
            <a:ext cx="5149850" cy="3863975"/>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17</a:t>
            </a:fld>
            <a:endParaRPr lang="en-US" dirty="0"/>
          </a:p>
        </p:txBody>
      </p:sp>
    </p:spTree>
    <p:extLst>
      <p:ext uri="{BB962C8B-B14F-4D97-AF65-F5344CB8AC3E}">
        <p14:creationId xmlns:p14="http://schemas.microsoft.com/office/powerpoint/2010/main" val="11491703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18</a:t>
            </a:fld>
            <a:endParaRPr lang="en-US" dirty="0"/>
          </a:p>
        </p:txBody>
      </p:sp>
    </p:spTree>
    <p:extLst>
      <p:ext uri="{BB962C8B-B14F-4D97-AF65-F5344CB8AC3E}">
        <p14:creationId xmlns:p14="http://schemas.microsoft.com/office/powerpoint/2010/main" val="27299925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rgbClr val="000000"/>
                </a:solidFill>
                <a:effectLst/>
                <a:uLnTx/>
                <a:uFillTx/>
                <a:latin typeface="Times New Roman" pitchFamily="18" charset="0"/>
                <a:ea typeface="+mn-ea"/>
                <a:cs typeface="+mn-cs"/>
              </a:rPr>
              <a:t>doc.: IEEE 802.21-02/xxxr0</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5" name="Date Placeholder 4"/>
          <p:cNvSpPr>
            <a:spLocks noGrp="1"/>
          </p:cNvSpPr>
          <p:nvPr>
            <p:ph type="dt" idx="11"/>
          </p:nvPr>
        </p:nvSpPr>
        <p:spPr>
          <a:xfrm>
            <a:off x="654050" y="95250"/>
            <a:ext cx="1060450" cy="215900"/>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Month 20xx</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6" name="Footer Placeholder 5"/>
          <p:cNvSpPr>
            <a:spLocks noGrp="1"/>
          </p:cNvSpPr>
          <p:nvPr>
            <p:ph type="ftr" sz="quarter" idx="12"/>
          </p:nvPr>
        </p:nvSpPr>
        <p:spPr/>
        <p:txBody>
          <a:bodyPr/>
          <a:lstStyle/>
          <a:p>
            <a:pPr marL="457200" marR="0" lvl="4" indent="0" algn="r" defTabSz="93345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XXXX, His Company</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Page </a:t>
            </a:r>
            <a:fld id="{E2D12AD0-39D7-481D-A90E-51416BE1228E}"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680227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dirty="0" smtClean="0"/>
              <a:t>Page </a:t>
            </a:r>
            <a:fld id="{E2D12AD0-39D7-481D-A90E-51416BE1228E}" type="slidenum">
              <a:rPr lang="en-US" smtClean="0"/>
              <a:pPr>
                <a:defRPr/>
              </a:pPr>
              <a:t>2</a:t>
            </a:fld>
            <a:endParaRPr lang="en-US" dirty="0"/>
          </a:p>
        </p:txBody>
      </p:sp>
    </p:spTree>
    <p:extLst>
      <p:ext uri="{BB962C8B-B14F-4D97-AF65-F5344CB8AC3E}">
        <p14:creationId xmlns:p14="http://schemas.microsoft.com/office/powerpoint/2010/main" val="37872117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dirty="0"/>
          </a:p>
        </p:txBody>
      </p:sp>
      <p:sp>
        <p:nvSpPr>
          <p:cNvPr id="4" name="Header Placeholder 3"/>
          <p:cNvSpPr>
            <a:spLocks noGrp="1"/>
          </p:cNvSpPr>
          <p:nvPr>
            <p:ph type="hdr" sz="quarter" idx="10"/>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rgbClr val="000000"/>
                </a:solidFill>
                <a:effectLst/>
                <a:uLnTx/>
                <a:uFillTx/>
                <a:latin typeface="Times New Roman" pitchFamily="18" charset="0"/>
                <a:ea typeface="+mn-ea"/>
                <a:cs typeface="+mn-cs"/>
              </a:rPr>
              <a:t>doc.: IEEE 802.21-02/xxxr0</a:t>
            </a:r>
            <a:endParaRPr kumimoji="0" lang="en-US" sz="1400" b="1"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5" name="Date Placeholder 4"/>
          <p:cNvSpPr>
            <a:spLocks noGrp="1"/>
          </p:cNvSpPr>
          <p:nvPr>
            <p:ph type="dt" idx="11"/>
          </p:nvPr>
        </p:nvSpPr>
        <p:spPr>
          <a:xfrm>
            <a:off x="654050" y="95250"/>
            <a:ext cx="1060450" cy="215900"/>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Month 20xx</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6" name="Footer Placeholder 5"/>
          <p:cNvSpPr>
            <a:spLocks noGrp="1"/>
          </p:cNvSpPr>
          <p:nvPr>
            <p:ph type="ftr" sz="quarter" idx="12"/>
          </p:nvPr>
        </p:nvSpPr>
        <p:spPr/>
        <p:txBody>
          <a:bodyPr/>
          <a:lstStyle/>
          <a:p>
            <a:pPr marL="457200" marR="0" lvl="4" indent="0" algn="r" defTabSz="93345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XXXX, His Company</a:t>
            </a:r>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Page </a:t>
            </a:r>
            <a:fld id="{E2D12AD0-39D7-481D-A90E-51416BE1228E}" type="slidenum">
              <a:rPr kumimoji="0" lang="en-US" sz="1200" b="0" i="0"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20</a:t>
            </a:fld>
            <a:endParaRPr kumimoji="0" lang="en-US" sz="1200" b="0"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9738115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1104900" y="754063"/>
            <a:ext cx="4641850" cy="3481387"/>
          </a:xfrm>
          <a:prstGeom prst="rect">
            <a:avLst/>
          </a:prstGeom>
          <a:ln/>
        </p:spPr>
      </p:sp>
      <p:sp>
        <p:nvSpPr>
          <p:cNvPr id="16387" name="Notes Placeholder 2"/>
          <p:cNvSpPr>
            <a:spLocks noGrp="1"/>
          </p:cNvSpPr>
          <p:nvPr>
            <p:ph type="body" idx="1"/>
          </p:nvPr>
        </p:nvSpPr>
        <p:spPr>
          <a:noFill/>
          <a:ln/>
        </p:spPr>
        <p:txBody>
          <a:bodyPr/>
          <a:lstStyle/>
          <a:p>
            <a:pPr eaLnBrk="1" hangingPunct="1"/>
            <a:endParaRPr lang="en-US" dirty="0" smtClean="0"/>
          </a:p>
        </p:txBody>
      </p:sp>
      <p:sp>
        <p:nvSpPr>
          <p:cNvPr id="16388" name="Slide Number Placeholder 3"/>
          <p:cNvSpPr>
            <a:spLocks noGrp="1"/>
          </p:cNvSpPr>
          <p:nvPr>
            <p:ph type="sldNum" sz="quarter" idx="5"/>
          </p:nvPr>
        </p:nvSpPr>
        <p:spPr>
          <a:xfrm>
            <a:off x="3658444" y="8985250"/>
            <a:ext cx="76944" cy="184666"/>
          </a:xfrm>
          <a:prstGeom prst="rect">
            <a:avLst/>
          </a:prstGeom>
          <a:noFill/>
        </p:spPr>
        <p:txBody>
          <a:bodyPr/>
          <a:lstStyle/>
          <a:p>
            <a:fld id="{A5A66FE3-4EA4-4A7C-93CD-A0B5BA7A87B6}" type="slidenum">
              <a:rPr lang="en-US" smtClean="0"/>
              <a:pPr/>
              <a:t>3</a:t>
            </a:fld>
            <a:endParaRPr lang="en-US" dirty="0" smtClean="0"/>
          </a:p>
        </p:txBody>
      </p:sp>
    </p:spTree>
    <p:extLst>
      <p:ext uri="{BB962C8B-B14F-4D97-AF65-F5344CB8AC3E}">
        <p14:creationId xmlns:p14="http://schemas.microsoft.com/office/powerpoint/2010/main" val="40232960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bwMode="auto">
          <a:xfrm>
            <a:off x="1146175" y="695325"/>
            <a:ext cx="4641850" cy="3481388"/>
          </a:xfrm>
          <a:prstGeom prst="rect">
            <a:avLst/>
          </a:prstGeom>
          <a:noFill/>
          <a:ln w="12700">
            <a:solidFill>
              <a:srgbClr val="000000"/>
            </a:solidFill>
            <a:miter lim="800000"/>
            <a:headEnd/>
            <a:tailEnd/>
          </a:ln>
        </p:spPr>
      </p:sp>
      <p:sp>
        <p:nvSpPr>
          <p:cNvPr id="40963" name="Notes Placeholder 2"/>
          <p:cNvSpPr>
            <a:spLocks noGrp="1"/>
          </p:cNvSpPr>
          <p:nvPr>
            <p:ph type="body" idx="1"/>
          </p:nvPr>
        </p:nvSpPr>
        <p:spPr>
          <a:noFill/>
          <a:ln/>
        </p:spPr>
        <p:txBody>
          <a:bodyPr/>
          <a:lstStyle/>
          <a:p>
            <a:endParaRPr lang="en-US" dirty="0" smtClean="0"/>
          </a:p>
        </p:txBody>
      </p:sp>
      <p:sp>
        <p:nvSpPr>
          <p:cNvPr id="40964" name="Header Placeholder 3"/>
          <p:cNvSpPr>
            <a:spLocks noGrp="1"/>
          </p:cNvSpPr>
          <p:nvPr>
            <p:ph type="hdr" sz="quarter"/>
          </p:nvPr>
        </p:nvSpPr>
        <p:spPr>
          <a:noFill/>
        </p:spPr>
        <p:txBody>
          <a:bodyPr/>
          <a:lstStyle/>
          <a:p>
            <a:r>
              <a:rPr lang="en-US" dirty="0" smtClean="0"/>
              <a:t>doc.: IEEE 802.21-02/xxxr0</a:t>
            </a:r>
          </a:p>
        </p:txBody>
      </p:sp>
      <p:sp>
        <p:nvSpPr>
          <p:cNvPr id="40965" name="Date Placeholder 4"/>
          <p:cNvSpPr>
            <a:spLocks noGrp="1"/>
          </p:cNvSpPr>
          <p:nvPr>
            <p:ph type="dt" sz="quarter" idx="1"/>
          </p:nvPr>
        </p:nvSpPr>
        <p:spPr>
          <a:xfrm>
            <a:off x="654050" y="95250"/>
            <a:ext cx="1060450" cy="215900"/>
          </a:xfrm>
          <a:prstGeom prst="rect">
            <a:avLst/>
          </a:prstGeom>
          <a:noFill/>
        </p:spPr>
        <p:txBody>
          <a:bodyPr/>
          <a:lstStyle/>
          <a:p>
            <a:r>
              <a:rPr lang="en-US" dirty="0" smtClean="0"/>
              <a:t>Month 20xx</a:t>
            </a:r>
          </a:p>
        </p:txBody>
      </p:sp>
      <p:sp>
        <p:nvSpPr>
          <p:cNvPr id="40966" name="Footer Placeholder 5"/>
          <p:cNvSpPr>
            <a:spLocks noGrp="1"/>
          </p:cNvSpPr>
          <p:nvPr>
            <p:ph type="ftr" sz="quarter" idx="4"/>
          </p:nvPr>
        </p:nvSpPr>
        <p:spPr>
          <a:noFill/>
        </p:spPr>
        <p:txBody>
          <a:bodyPr/>
          <a:lstStyle/>
          <a:p>
            <a:pPr lvl="4"/>
            <a:r>
              <a:rPr lang="en-US" dirty="0" smtClean="0"/>
              <a:t>XXXX, His Company</a:t>
            </a:r>
          </a:p>
        </p:txBody>
      </p:sp>
      <p:sp>
        <p:nvSpPr>
          <p:cNvPr id="40967" name="Slide Number Placeholder 6"/>
          <p:cNvSpPr>
            <a:spLocks noGrp="1"/>
          </p:cNvSpPr>
          <p:nvPr>
            <p:ph type="sldNum" sz="quarter" idx="5"/>
          </p:nvPr>
        </p:nvSpPr>
        <p:spPr>
          <a:xfrm>
            <a:off x="3222625" y="8985250"/>
            <a:ext cx="512763" cy="182563"/>
          </a:xfrm>
          <a:prstGeom prst="rect">
            <a:avLst/>
          </a:prstGeom>
          <a:noFill/>
        </p:spPr>
        <p:txBody>
          <a:bodyPr/>
          <a:lstStyle/>
          <a:p>
            <a:r>
              <a:rPr lang="en-US" dirty="0" smtClean="0"/>
              <a:t>Page </a:t>
            </a:r>
            <a:fld id="{FD72ED04-A864-4DC0-A8CE-E9B26A560A8E}" type="slidenum">
              <a:rPr lang="en-US" smtClean="0"/>
              <a:pPr/>
              <a:t>4</a:t>
            </a:fld>
            <a:endParaRPr lang="en-US" dirty="0" smtClean="0"/>
          </a:p>
        </p:txBody>
      </p:sp>
    </p:spTree>
    <p:extLst>
      <p:ext uri="{BB962C8B-B14F-4D97-AF65-F5344CB8AC3E}">
        <p14:creationId xmlns:p14="http://schemas.microsoft.com/office/powerpoint/2010/main" val="14580756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5</a:t>
            </a:fld>
            <a:endParaRPr lang="en-US" dirty="0"/>
          </a:p>
        </p:txBody>
      </p:sp>
    </p:spTree>
    <p:extLst>
      <p:ext uri="{BB962C8B-B14F-4D97-AF65-F5344CB8AC3E}">
        <p14:creationId xmlns:p14="http://schemas.microsoft.com/office/powerpoint/2010/main" val="27573451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6</a:t>
            </a:fld>
            <a:endParaRPr lang="en-US" dirty="0"/>
          </a:p>
        </p:txBody>
      </p:sp>
    </p:spTree>
    <p:extLst>
      <p:ext uri="{BB962C8B-B14F-4D97-AF65-F5344CB8AC3E}">
        <p14:creationId xmlns:p14="http://schemas.microsoft.com/office/powerpoint/2010/main" val="13448130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pPr>
              <a:defRPr/>
            </a:pPr>
            <a:r>
              <a:rPr lang="en-US" dirty="0"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dirty="0" smtClean="0"/>
              <a:t>Month 20xx</a:t>
            </a:r>
            <a:endParaRPr lang="en-US" dirty="0"/>
          </a:p>
        </p:txBody>
      </p:sp>
      <p:sp>
        <p:nvSpPr>
          <p:cNvPr id="6" name="Footer Placeholder 5"/>
          <p:cNvSpPr>
            <a:spLocks noGrp="1"/>
          </p:cNvSpPr>
          <p:nvPr>
            <p:ph type="ftr" sz="quarter" idx="12"/>
          </p:nvPr>
        </p:nvSpPr>
        <p:spPr/>
        <p:txBody>
          <a:bodyPr/>
          <a:lstStyle/>
          <a:p>
            <a:pPr lvl="4">
              <a:defRPr/>
            </a:pPr>
            <a:r>
              <a:rPr lang="en-US" dirty="0" smtClean="0"/>
              <a:t>XXXX, His Company</a:t>
            </a:r>
            <a:endParaRPr lang="en-US" dirty="0"/>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dirty="0" smtClean="0"/>
              <a:t>Page </a:t>
            </a:r>
            <a:fld id="{E2D12AD0-39D7-481D-A90E-51416BE1228E}" type="slidenum">
              <a:rPr lang="en-US" smtClean="0"/>
              <a:pPr>
                <a:defRPr/>
              </a:pPr>
              <a:t>7</a:t>
            </a:fld>
            <a:endParaRPr lang="en-US" dirty="0"/>
          </a:p>
        </p:txBody>
      </p:sp>
    </p:spTree>
    <p:extLst>
      <p:ext uri="{BB962C8B-B14F-4D97-AF65-F5344CB8AC3E}">
        <p14:creationId xmlns:p14="http://schemas.microsoft.com/office/powerpoint/2010/main" val="1419063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en-US" dirty="0" smtClean="0"/>
              <a:t>doc.: IEEE 802.21-02/xxxr0</a:t>
            </a:r>
          </a:p>
        </p:txBody>
      </p:sp>
      <p:sp>
        <p:nvSpPr>
          <p:cNvPr id="41987"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1988" name="Rectangle 6"/>
          <p:cNvSpPr>
            <a:spLocks noGrp="1" noChangeArrowheads="1"/>
          </p:cNvSpPr>
          <p:nvPr>
            <p:ph type="ftr" sz="quarter" idx="4"/>
          </p:nvPr>
        </p:nvSpPr>
        <p:spPr>
          <a:noFill/>
        </p:spPr>
        <p:txBody>
          <a:bodyPr/>
          <a:lstStyle/>
          <a:p>
            <a:pPr lvl="4"/>
            <a:r>
              <a:rPr lang="en-US" dirty="0" smtClean="0"/>
              <a:t>XXXX, His Company</a:t>
            </a:r>
          </a:p>
        </p:txBody>
      </p:sp>
      <p:sp>
        <p:nvSpPr>
          <p:cNvPr id="4198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4459728C-1439-493F-A35A-B1BCF95AB4CE}" type="slidenum">
              <a:rPr lang="en-US" smtClean="0"/>
              <a:pPr/>
              <a:t>8</a:t>
            </a:fld>
            <a:endParaRPr lang="en-US" dirty="0" smtClean="0"/>
          </a:p>
        </p:txBody>
      </p:sp>
      <p:sp>
        <p:nvSpPr>
          <p:cNvPr id="41990"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dirty="0"/>
          </a:p>
        </p:txBody>
      </p:sp>
      <p:sp>
        <p:nvSpPr>
          <p:cNvPr id="41991"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dirty="0"/>
              <a:t>17</a:t>
            </a:r>
          </a:p>
        </p:txBody>
      </p:sp>
      <p:sp>
        <p:nvSpPr>
          <p:cNvPr id="41992"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dirty="0"/>
          </a:p>
        </p:txBody>
      </p:sp>
      <p:sp>
        <p:nvSpPr>
          <p:cNvPr id="41993"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dirty="0"/>
          </a:p>
        </p:txBody>
      </p:sp>
      <p:sp>
        <p:nvSpPr>
          <p:cNvPr id="41994"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1995"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dirty="0" smtClean="0"/>
          </a:p>
        </p:txBody>
      </p:sp>
    </p:spTree>
    <p:extLst>
      <p:ext uri="{BB962C8B-B14F-4D97-AF65-F5344CB8AC3E}">
        <p14:creationId xmlns:p14="http://schemas.microsoft.com/office/powerpoint/2010/main" val="23694409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en-US" dirty="0" smtClean="0"/>
              <a:t>doc.: IEEE 802.21-02/xxxr0</a:t>
            </a:r>
          </a:p>
        </p:txBody>
      </p:sp>
      <p:sp>
        <p:nvSpPr>
          <p:cNvPr id="43011" name="Rectangle 3"/>
          <p:cNvSpPr>
            <a:spLocks noGrp="1" noChangeArrowheads="1"/>
          </p:cNvSpPr>
          <p:nvPr>
            <p:ph type="dt" sz="quarter" idx="1"/>
          </p:nvPr>
        </p:nvSpPr>
        <p:spPr>
          <a:xfrm>
            <a:off x="3927475" y="0"/>
            <a:ext cx="3005138" cy="463550"/>
          </a:xfrm>
          <a:prstGeom prst="rect">
            <a:avLst/>
          </a:prstGeom>
          <a:noFill/>
        </p:spPr>
        <p:txBody>
          <a:bodyPr/>
          <a:lstStyle/>
          <a:p>
            <a:r>
              <a:rPr lang="en-US" dirty="0" smtClean="0"/>
              <a:t>Month 2002</a:t>
            </a:r>
          </a:p>
        </p:txBody>
      </p:sp>
      <p:sp>
        <p:nvSpPr>
          <p:cNvPr id="43012" name="Rectangle 6"/>
          <p:cNvSpPr>
            <a:spLocks noGrp="1" noChangeArrowheads="1"/>
          </p:cNvSpPr>
          <p:nvPr>
            <p:ph type="ftr" sz="quarter" idx="4"/>
          </p:nvPr>
        </p:nvSpPr>
        <p:spPr>
          <a:noFill/>
        </p:spPr>
        <p:txBody>
          <a:bodyPr/>
          <a:lstStyle/>
          <a:p>
            <a:pPr lvl="4"/>
            <a:r>
              <a:rPr lang="en-US" dirty="0" smtClean="0"/>
              <a:t>XXXX, His Company</a:t>
            </a:r>
          </a:p>
        </p:txBody>
      </p:sp>
      <p:sp>
        <p:nvSpPr>
          <p:cNvPr id="4301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dirty="0" smtClean="0"/>
              <a:t>Page </a:t>
            </a:r>
            <a:fld id="{9FB3E486-5714-4476-87EF-E6E194B853B1}" type="slidenum">
              <a:rPr lang="en-US" smtClean="0"/>
              <a:pPr/>
              <a:t>9</a:t>
            </a:fld>
            <a:endParaRPr lang="en-US" dirty="0" smtClean="0"/>
          </a:p>
        </p:txBody>
      </p:sp>
      <p:sp>
        <p:nvSpPr>
          <p:cNvPr id="43014"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dirty="0"/>
          </a:p>
        </p:txBody>
      </p:sp>
      <p:sp>
        <p:nvSpPr>
          <p:cNvPr id="43015"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dirty="0"/>
              <a:t>26</a:t>
            </a:r>
          </a:p>
        </p:txBody>
      </p:sp>
      <p:sp>
        <p:nvSpPr>
          <p:cNvPr id="43016"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dirty="0"/>
          </a:p>
        </p:txBody>
      </p:sp>
      <p:sp>
        <p:nvSpPr>
          <p:cNvPr id="43017"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dirty="0"/>
          </a:p>
        </p:txBody>
      </p:sp>
      <p:sp>
        <p:nvSpPr>
          <p:cNvPr id="43018"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3019"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dirty="0" smtClean="0"/>
          </a:p>
        </p:txBody>
      </p:sp>
    </p:spTree>
    <p:extLst>
      <p:ext uri="{BB962C8B-B14F-4D97-AF65-F5344CB8AC3E}">
        <p14:creationId xmlns:p14="http://schemas.microsoft.com/office/powerpoint/2010/main" val="7182119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7" name="Footer Placeholder 6"/>
          <p:cNvSpPr>
            <a:spLocks noGrp="1"/>
          </p:cNvSpPr>
          <p:nvPr>
            <p:ph type="ftr" sz="quarter" idx="11"/>
          </p:nvPr>
        </p:nvSpPr>
        <p:spPr/>
        <p:txBody>
          <a:bodyPr/>
          <a:lstStyle/>
          <a:p>
            <a:pPr>
              <a:defRPr/>
            </a:pPr>
            <a:r>
              <a:rPr lang="pt-BR" smtClean="0"/>
              <a:t>Subir Das, Chair, IEEE 802.21</a:t>
            </a:r>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Nov 2017</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7" name="Slide Number Placeholder 6"/>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a:t>
            </a:fld>
            <a:endParaRPr lang="en-US" dirty="0"/>
          </a:p>
        </p:txBody>
      </p:sp>
      <p:sp>
        <p:nvSpPr>
          <p:cNvPr id="8" name="Footer Placeholder 7"/>
          <p:cNvSpPr>
            <a:spLocks noGrp="1"/>
          </p:cNvSpPr>
          <p:nvPr>
            <p:ph type="ftr" sz="quarter" idx="11"/>
          </p:nvPr>
        </p:nvSpPr>
        <p:spPr/>
        <p:txBody>
          <a:bodyPr/>
          <a:lstStyle/>
          <a:p>
            <a:pPr>
              <a:defRPr/>
            </a:pPr>
            <a:r>
              <a:rPr lang="pt-BR" smtClean="0"/>
              <a:t>Subir Das, Chair, IEEE 802.21</a:t>
            </a:r>
            <a:endParaRPr lang="en-US" dirty="0"/>
          </a:p>
        </p:txBody>
      </p:sp>
      <p:sp>
        <p:nvSpPr>
          <p:cNvPr id="6" name="Date Placeholder 3"/>
          <p:cNvSpPr>
            <a:spLocks noGrp="1"/>
          </p:cNvSpPr>
          <p:nvPr>
            <p:ph type="dt" sz="half" idx="12"/>
          </p:nvPr>
        </p:nvSpPr>
        <p:spPr>
          <a:xfrm>
            <a:off x="685800" y="6477000"/>
            <a:ext cx="1219200" cy="212724"/>
          </a:xfrm>
          <a:prstGeom prst="rect">
            <a:avLst/>
          </a:prstGeom>
        </p:spPr>
        <p:txBody>
          <a:bodyPr/>
          <a:lstStyle>
            <a:lvl1pPr>
              <a:defRPr/>
            </a:lvl1pPr>
          </a:lstStyle>
          <a:p>
            <a:pPr>
              <a:defRPr/>
            </a:pPr>
            <a:r>
              <a:rPr lang="en-US" dirty="0" smtClean="0"/>
              <a:t>Nov  2014</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dirty="0"/>
          </a:p>
        </p:txBody>
      </p:sp>
      <p:sp>
        <p:nvSpPr>
          <p:cNvPr id="4" name="Slide Number Placeholder 3"/>
          <p:cNvSpPr>
            <a:spLocks noGrp="1"/>
          </p:cNvSpPr>
          <p:nvPr>
            <p:ph type="sldNum" sz="quarter" idx="11"/>
          </p:nvPr>
        </p:nvSpPr>
        <p:spPr/>
        <p:txBody>
          <a:bodyPr/>
          <a:lstStyle/>
          <a:p>
            <a:pPr>
              <a:defRPr/>
            </a:pPr>
            <a:r>
              <a:rPr lang="en-US" dirty="0" smtClean="0"/>
              <a:t>Slide </a:t>
            </a:r>
            <a:fld id="{F3D7A4F0-0FCF-4224-B81A-51E9E7009AFE}"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55EAE60E-B8AB-4C07-8727-0B4A640A876B}"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C1AE6C48-FC0E-4C0A-A7D2-A12BE0BB3FFE}"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A1EC890-31EC-487D-AA60-02B691D82D1F}"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7" name="Slide Number Placeholder 6"/>
          <p:cNvSpPr>
            <a:spLocks noGrp="1"/>
          </p:cNvSpPr>
          <p:nvPr>
            <p:ph type="sldNum" sz="quarter" idx="12"/>
          </p:nvPr>
        </p:nvSpPr>
        <p:spPr/>
        <p:txBody>
          <a:bodyPr/>
          <a:lstStyle>
            <a:lvl1pPr>
              <a:defRPr/>
            </a:lvl1pPr>
          </a:lstStyle>
          <a:p>
            <a:pPr>
              <a:defRPr/>
            </a:pPr>
            <a:r>
              <a:rPr lang="en-US" dirty="0"/>
              <a:t>Slide </a:t>
            </a:r>
            <a:fld id="{0955A4B1-4EFB-4DEF-816B-559E5062D28F}"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374FAE21-1B12-43B9-9130-C41EEF43AB05}" type="slidenum">
              <a:rPr lang="en-US"/>
              <a:pPr>
                <a:defRPr/>
              </a:pPr>
              <a:t>‹#›</a:t>
            </a:fld>
            <a:endParaRPr lang="en-US" dirty="0"/>
          </a:p>
        </p:txBody>
      </p:sp>
      <p:sp>
        <p:nvSpPr>
          <p:cNvPr id="7"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Jan 2016</a:t>
            </a:r>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dirty="0"/>
          </a:p>
        </p:txBody>
      </p:sp>
      <p:sp>
        <p:nvSpPr>
          <p:cNvPr id="6" name="Slide Number Placeholder 5"/>
          <p:cNvSpPr>
            <a:spLocks noGrp="1"/>
          </p:cNvSpPr>
          <p:nvPr>
            <p:ph type="sldNum" sz="quarter" idx="12"/>
          </p:nvPr>
        </p:nvSpPr>
        <p:spPr/>
        <p:txBody>
          <a:bodyPr/>
          <a:lstStyle>
            <a:lvl1pPr>
              <a:defRPr/>
            </a:lvl1pPr>
          </a:lstStyle>
          <a:p>
            <a:pPr>
              <a:defRPr/>
            </a:pPr>
            <a:r>
              <a:rPr lang="en-US" dirty="0"/>
              <a:t>Slide </a:t>
            </a:r>
            <a:fld id="{95E68F9D-EE77-4604-80A2-5FFC8BC1321E}"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p:nvPicPr>
        <p:blipFill>
          <a:blip r:embed="rId12"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p:nvPicPr>
        <p:blipFill>
          <a:blip r:embed="rId13"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pt-BR" smtClean="0"/>
              <a:t>Subir Das, Chair, IEEE 802.21</a:t>
            </a:r>
            <a:endParaRPr lang="en-US" dirty="0"/>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dirty="0"/>
              <a:t>Slide </a:t>
            </a:r>
            <a:fld id="{F3D7A4F0-0FCF-4224-B81A-51E9E7009AFE}" type="slidenum">
              <a:rPr lang="en-US"/>
              <a:pPr>
                <a:defRPr/>
              </a:pPr>
              <a:t>‹#›</a:t>
            </a:fld>
            <a:endParaRPr lang="en-US" dirty="0"/>
          </a:p>
        </p:txBody>
      </p:sp>
      <p:sp>
        <p:nvSpPr>
          <p:cNvPr id="1031" name="Rectangle 7"/>
          <p:cNvSpPr>
            <a:spLocks noChangeArrowheads="1"/>
          </p:cNvSpPr>
          <p:nvPr/>
        </p:nvSpPr>
        <p:spPr bwMode="auto">
          <a:xfrm>
            <a:off x="3581400" y="394156"/>
            <a:ext cx="4651916" cy="215444"/>
          </a:xfrm>
          <a:prstGeom prst="rect">
            <a:avLst/>
          </a:prstGeom>
          <a:noFill/>
          <a:ln w="9525">
            <a:noFill/>
            <a:miter lim="800000"/>
            <a:headEnd/>
            <a:tailEnd/>
          </a:ln>
          <a:effectLst/>
        </p:spPr>
        <p:txBody>
          <a:bodyPr wrap="none" lIns="0" tIns="0" rIns="0" bIns="0" anchor="b">
            <a:spAutoFit/>
          </a:bodyPr>
          <a:lstStyle/>
          <a:p>
            <a:pPr marL="457200" lvl="4" algn="r">
              <a:defRPr/>
            </a:pPr>
            <a:r>
              <a:rPr lang="en-US" sz="1400" b="1" dirty="0" smtClean="0"/>
              <a:t>21-18-0008-00-Session#84-Opening_Plenary_Notes.ppt</a:t>
            </a:r>
            <a:endParaRPr lang="en-US" sz="1400" b="1" dirty="0"/>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3" name="Line 10"/>
          <p:cNvSpPr>
            <a:spLocks noChangeShapeType="1"/>
          </p:cNvSpPr>
          <p:nvPr/>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849" r:id="rId1"/>
    <p:sldLayoutId id="2147483864" r:id="rId2"/>
    <p:sldLayoutId id="2147483865" r:id="rId3"/>
    <p:sldLayoutId id="2147483851" r:id="rId4"/>
    <p:sldLayoutId id="2147483852" r:id="rId5"/>
    <p:sldLayoutId id="2147483853" r:id="rId6"/>
    <p:sldLayoutId id="2147483857" r:id="rId7"/>
    <p:sldLayoutId id="2147483859" r:id="rId8"/>
    <p:sldLayoutId id="2147483860" r:id="rId9"/>
    <p:sldLayoutId id="2147483861" r:id="rId10"/>
  </p:sldLayoutIdLst>
  <p:timing>
    <p:tnLst>
      <p:par>
        <p:cTn id="1" dur="indefinite" restart="never" nodeType="tmRoot"/>
      </p:par>
    </p:tnLst>
  </p:timing>
  <p:hf sldNum="0"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4.xml"/><Relationship Id="rId6" Type="http://schemas.openxmlformats.org/officeDocument/2006/relationships/hyperlink" Target="https://mentor.ieee.org/802-ec/dcn/16/ec-16-0180-03-00EC-ieee-802-participation-slide.ppt"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228600" y="914400"/>
            <a:ext cx="8839200" cy="5486400"/>
          </a:xfrm>
          <a:prstGeom prst="rect">
            <a:avLst/>
          </a:prstGeom>
        </p:spPr>
      </p:pic>
      <p:sp>
        <p:nvSpPr>
          <p:cNvPr id="16389" name="Rectangle 2"/>
          <p:cNvSpPr>
            <a:spLocks noGrp="1" noChangeArrowheads="1"/>
          </p:cNvSpPr>
          <p:nvPr>
            <p:ph type="ctrTitle"/>
          </p:nvPr>
        </p:nvSpPr>
        <p:spPr>
          <a:xfrm>
            <a:off x="838200" y="1161476"/>
            <a:ext cx="7696200" cy="3181924"/>
          </a:xfrm>
        </p:spPr>
        <p:txBody>
          <a:bodyPr/>
          <a:lstStyle/>
          <a:p>
            <a:r>
              <a:rPr lang="en-US" sz="5400" b="1" dirty="0" smtClean="0">
                <a:solidFill>
                  <a:srgbClr val="FF0000"/>
                </a:solidFill>
                <a:latin typeface="Arial" charset="0"/>
              </a:rPr>
              <a:t>IEEE 802.21</a:t>
            </a:r>
            <a:br>
              <a:rPr lang="en-US" sz="5400" b="1" dirty="0" smtClean="0">
                <a:solidFill>
                  <a:srgbClr val="FF0000"/>
                </a:solidFill>
                <a:latin typeface="Arial" charset="0"/>
              </a:rPr>
            </a:br>
            <a:r>
              <a:rPr lang="en-US" b="1" dirty="0" smtClean="0">
                <a:solidFill>
                  <a:srgbClr val="FF0000"/>
                </a:solidFill>
                <a:latin typeface="Arial" charset="0"/>
              </a:rPr>
              <a:t>Session #</a:t>
            </a:r>
            <a:r>
              <a:rPr lang="en-US" b="1" dirty="0" smtClean="0">
                <a:solidFill>
                  <a:srgbClr val="FF0000"/>
                </a:solidFill>
                <a:latin typeface="Arial" charset="0"/>
              </a:rPr>
              <a:t>84 </a:t>
            </a:r>
            <a:r>
              <a:rPr lang="en-US" b="1" dirty="0" smtClean="0">
                <a:solidFill>
                  <a:srgbClr val="FF0000"/>
                </a:solidFill>
                <a:latin typeface="Arial" charset="0"/>
              </a:rPr>
              <a:t/>
            </a:r>
            <a:br>
              <a:rPr lang="en-US" b="1" dirty="0" smtClean="0">
                <a:solidFill>
                  <a:srgbClr val="FF0000"/>
                </a:solidFill>
                <a:latin typeface="Arial" charset="0"/>
              </a:rPr>
            </a:br>
            <a:r>
              <a:rPr lang="en-US" b="1" dirty="0" smtClean="0">
                <a:solidFill>
                  <a:srgbClr val="FF0000"/>
                </a:solidFill>
                <a:latin typeface="Arial" charset="0"/>
              </a:rPr>
              <a:t>Chicago</a:t>
            </a:r>
            <a:r>
              <a:rPr lang="en-US" b="1" dirty="0" smtClean="0">
                <a:solidFill>
                  <a:srgbClr val="FF0000"/>
                </a:solidFill>
                <a:latin typeface="Arial" charset="0"/>
              </a:rPr>
              <a:t>, </a:t>
            </a:r>
            <a:r>
              <a:rPr lang="en-US" b="1" dirty="0">
                <a:solidFill>
                  <a:srgbClr val="FF0000"/>
                </a:solidFill>
                <a:latin typeface="Arial" charset="0"/>
              </a:rPr>
              <a:t>I</a:t>
            </a:r>
            <a:r>
              <a:rPr lang="en-US" b="1" dirty="0" smtClean="0">
                <a:solidFill>
                  <a:srgbClr val="FF0000"/>
                </a:solidFill>
                <a:latin typeface="Arial" charset="0"/>
              </a:rPr>
              <a:t>L</a:t>
            </a:r>
            <a:r>
              <a:rPr lang="en-US" b="1" dirty="0" smtClean="0">
                <a:solidFill>
                  <a:srgbClr val="FF0000"/>
                </a:solidFill>
                <a:latin typeface="Arial" charset="0"/>
              </a:rPr>
              <a:t>, USA</a:t>
            </a:r>
            <a:br>
              <a:rPr lang="en-US" b="1" dirty="0" smtClean="0">
                <a:solidFill>
                  <a:srgbClr val="FF0000"/>
                </a:solidFill>
                <a:latin typeface="Arial" charset="0"/>
              </a:rPr>
            </a:br>
            <a:r>
              <a:rPr lang="en-US" b="1" dirty="0" smtClean="0">
                <a:solidFill>
                  <a:srgbClr val="FF0000"/>
                </a:solidFill>
                <a:latin typeface="Arial" charset="0"/>
              </a:rPr>
              <a:t>WG </a:t>
            </a:r>
            <a:r>
              <a:rPr lang="en-US" sz="3200" b="1" dirty="0" smtClean="0">
                <a:solidFill>
                  <a:srgbClr val="FF0000"/>
                </a:solidFill>
                <a:latin typeface="Arial" charset="0"/>
              </a:rPr>
              <a:t>Opening Plenary</a:t>
            </a:r>
          </a:p>
        </p:txBody>
      </p:sp>
      <p:sp>
        <p:nvSpPr>
          <p:cNvPr id="8"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1" i="0" u="none" strike="noStrike" kern="1200" cap="none" spc="0" normalizeH="0" baseline="0" noProof="0" dirty="0" smtClean="0">
                <a:ln>
                  <a:noFill/>
                </a:ln>
                <a:solidFill>
                  <a:srgbClr val="FFC000"/>
                </a:solidFill>
                <a:effectLst/>
                <a:uLnTx/>
                <a:uFillTx/>
                <a:latin typeface="Times New Roman" pitchFamily="18" charset="0"/>
                <a:ea typeface="+mn-ea"/>
                <a:cs typeface="+mn-cs"/>
              </a:rPr>
              <a:t>     </a:t>
            </a:r>
            <a:r>
              <a:rPr kumimoji="0" lang="pt-BR" sz="1200" b="1" i="0" u="none" strike="noStrike" kern="1200" cap="none" spc="0" normalizeH="0" baseline="0" noProof="0" dirty="0" smtClean="0">
                <a:ln>
                  <a:noFill/>
                </a:ln>
                <a:effectLst/>
                <a:uLnTx/>
                <a:uFillTx/>
                <a:latin typeface="Times New Roman" pitchFamily="18" charset="0"/>
                <a:ea typeface="+mn-ea"/>
                <a:cs typeface="+mn-cs"/>
              </a:rPr>
              <a:t>Subir Das, Chair 802.21 WG</a:t>
            </a:r>
            <a:endParaRPr kumimoji="0" lang="en-US" sz="1200" b="1" i="0" u="none" strike="noStrike" kern="1200" cap="none" spc="0" normalizeH="0" baseline="0" noProof="0" dirty="0" smtClean="0">
              <a:ln>
                <a:noFill/>
              </a:ln>
              <a:effectLst/>
              <a:uLnTx/>
              <a:uFillTx/>
              <a:latin typeface="Times New Roman" pitchFamily="18" charset="0"/>
              <a:ea typeface="+mn-ea"/>
              <a:cs typeface="+mn-cs"/>
            </a:endParaRPr>
          </a:p>
        </p:txBody>
      </p:sp>
      <p:sp>
        <p:nvSpPr>
          <p:cNvPr id="6" name="Rectangle 3"/>
          <p:cNvSpPr>
            <a:spLocks noGrp="1" noChangeArrowheads="1"/>
          </p:cNvSpPr>
          <p:nvPr>
            <p:ph type="subTitle" idx="1"/>
          </p:nvPr>
        </p:nvSpPr>
        <p:spPr>
          <a:xfrm>
            <a:off x="1600200" y="4800600"/>
            <a:ext cx="6858000" cy="1066800"/>
          </a:xfrm>
        </p:spPr>
        <p:txBody>
          <a:bodyPr/>
          <a:lstStyle/>
          <a:p>
            <a:pPr eaLnBrk="1" hangingPunct="1"/>
            <a:r>
              <a:rPr lang="en-US" sz="2800" b="1" dirty="0" smtClean="0">
                <a:solidFill>
                  <a:srgbClr val="FF0000"/>
                </a:solidFill>
                <a:latin typeface="Arial" charset="0"/>
              </a:rPr>
              <a:t>Subir Das</a:t>
            </a:r>
          </a:p>
          <a:p>
            <a:pPr eaLnBrk="1" hangingPunct="1"/>
            <a:r>
              <a:rPr lang="en-US" sz="2800" b="1" dirty="0" smtClean="0">
                <a:solidFill>
                  <a:srgbClr val="FF0000"/>
                </a:solidFill>
                <a:latin typeface="Arial" charset="0"/>
              </a:rPr>
              <a:t>sdas at vencorelabs dot com</a:t>
            </a:r>
          </a:p>
        </p:txBody>
      </p:sp>
      <p:sp>
        <p:nvSpPr>
          <p:cNvPr id="7" name="Date Placeholder 3"/>
          <p:cNvSpPr txBox="1">
            <a:spLocks/>
          </p:cNvSpPr>
          <p:nvPr/>
        </p:nvSpPr>
        <p:spPr>
          <a:xfrm>
            <a:off x="717755" y="6475412"/>
            <a:ext cx="1295400" cy="201838"/>
          </a:xfrm>
          <a:prstGeom prst="rect">
            <a:avLst/>
          </a:prstGeom>
        </p:spPr>
        <p:txBody>
          <a:bodyPr/>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b="1" dirty="0" smtClean="0"/>
              <a:t>Mar</a:t>
            </a:r>
            <a:r>
              <a:rPr lang="en-US" b="1" dirty="0" smtClean="0"/>
              <a:t>, </a:t>
            </a:r>
            <a:r>
              <a:rPr kumimoji="0" lang="en-US" sz="1200" b="1" i="0" u="none" strike="noStrike" kern="1200" cap="none" spc="0" normalizeH="0" baseline="0" noProof="0" dirty="0" smtClean="0">
                <a:ln>
                  <a:noFill/>
                </a:ln>
                <a:effectLst/>
                <a:uLnTx/>
                <a:uFillTx/>
              </a:rPr>
              <a:t>2018</a:t>
            </a:r>
            <a:endParaRPr kumimoji="0" lang="en-US" sz="1200" b="1" i="0" u="none" strike="noStrike" kern="1200" cap="none" spc="0" normalizeH="0" baseline="0" noProof="0" dirty="0">
              <a:ln>
                <a:noFill/>
              </a:ln>
              <a:effectLst/>
              <a:uLnTx/>
              <a:uFillTx/>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body" idx="1"/>
          </p:nvPr>
        </p:nvSpPr>
        <p:spPr>
          <a:xfrm>
            <a:off x="228600" y="762000"/>
            <a:ext cx="8686800" cy="5638800"/>
          </a:xfrm>
          <a:noFill/>
        </p:spPr>
        <p:txBody>
          <a:bodyPr lIns="90487" tIns="44450" rIns="90487" bIns="44450"/>
          <a:lstStyle/>
          <a:p>
            <a:pPr>
              <a:lnSpc>
                <a:spcPct val="80000"/>
              </a:lnSpc>
              <a:spcAft>
                <a:spcPct val="30000"/>
              </a:spcAft>
              <a:buFontTx/>
              <a:buNone/>
            </a:pPr>
            <a:r>
              <a:rPr lang="en-US" sz="1800" b="1" dirty="0" smtClean="0"/>
              <a:t>	The IEEE-SA strongly recommends that at each WG meeting the chair or a designee:</a:t>
            </a:r>
            <a:endParaRPr lang="en-US" sz="1800" dirty="0" smtClean="0"/>
          </a:p>
          <a:p>
            <a:pPr lvl="1">
              <a:lnSpc>
                <a:spcPct val="80000"/>
              </a:lnSpc>
            </a:pPr>
            <a:r>
              <a:rPr lang="en-US" sz="1400" b="1" dirty="0" smtClean="0"/>
              <a:t>Show slides #1 through #4 of this presentation</a:t>
            </a:r>
          </a:p>
          <a:p>
            <a:pPr lvl="1">
              <a:lnSpc>
                <a:spcPct val="80000"/>
              </a:lnSpc>
            </a:pPr>
            <a:r>
              <a:rPr lang="en-US" sz="1400" b="1" dirty="0" smtClean="0"/>
              <a:t>Advise the WG attendees that:</a:t>
            </a:r>
            <a:r>
              <a:rPr lang="en-US" sz="1400" dirty="0" smtClean="0"/>
              <a:t> </a:t>
            </a:r>
          </a:p>
          <a:p>
            <a:pPr lvl="2">
              <a:lnSpc>
                <a:spcPct val="80000"/>
              </a:lnSpc>
            </a:pPr>
            <a:r>
              <a:rPr lang="en-US" sz="1400" dirty="0" smtClean="0"/>
              <a:t>The IEEE’s patent policy is consistent with the ANSI patent policy and is described in Clause 6 of the </a:t>
            </a:r>
            <a:r>
              <a:rPr lang="en-US" sz="1400" i="1" dirty="0" smtClean="0"/>
              <a:t>IEEE-SA Standards Board Bylaws</a:t>
            </a:r>
            <a:r>
              <a:rPr lang="en-US" sz="1400" dirty="0" smtClean="0"/>
              <a:t>;</a:t>
            </a:r>
          </a:p>
          <a:p>
            <a:pPr lvl="2">
              <a:lnSpc>
                <a:spcPct val="80000"/>
              </a:lnSpc>
            </a:pPr>
            <a:r>
              <a:rPr lang="en-US" sz="1400" dirty="0" smtClean="0"/>
              <a:t>Early identification of patent claims which may be essential for the use of standards under development is strongly encouraged; </a:t>
            </a:r>
          </a:p>
          <a:p>
            <a:pPr lvl="2">
              <a:lnSpc>
                <a:spcPct val="80000"/>
              </a:lnSpc>
            </a:pPr>
            <a:r>
              <a:rPr 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smtClean="0"/>
            </a:br>
            <a:endParaRPr lang="en-US" sz="1400" dirty="0" smtClean="0"/>
          </a:p>
          <a:p>
            <a:pPr lvl="1">
              <a:lnSpc>
                <a:spcPct val="20000"/>
              </a:lnSpc>
            </a:pPr>
            <a:r>
              <a:rPr lang="en-US" sz="1400" b="1" dirty="0" smtClean="0"/>
              <a:t>Instruct the WG Secretary to record in the minutes of the relevant WG meeting:</a:t>
            </a:r>
            <a:r>
              <a:rPr lang="en-US" sz="900" dirty="0" smtClean="0"/>
              <a:t> </a:t>
            </a:r>
          </a:p>
          <a:p>
            <a:pPr lvl="2">
              <a:lnSpc>
                <a:spcPct val="80000"/>
              </a:lnSpc>
            </a:pPr>
            <a:r>
              <a:rPr lang="en-US" sz="1400" dirty="0" smtClean="0"/>
              <a:t>That the foregoing information was provided and that slides 1 through 4 (and this slide 0, if applicable) were shown; </a:t>
            </a:r>
          </a:p>
          <a:p>
            <a:pPr lvl="2">
              <a:lnSpc>
                <a:spcPct val="80000"/>
              </a:lnSpc>
            </a:pPr>
            <a:r>
              <a:rPr 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800" dirty="0" smtClean="0"/>
          </a:p>
          <a:p>
            <a:pPr lvl="1">
              <a:lnSpc>
                <a:spcPct val="80000"/>
              </a:lnSpc>
              <a:spcBef>
                <a:spcPct val="5000"/>
              </a:spcBef>
            </a:pPr>
            <a:r>
              <a:rPr lang="en-US" sz="14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dirty="0" smtClean="0"/>
              <a:t>It is recommended that the WG chair review the guidance in </a:t>
            </a:r>
            <a:r>
              <a:rPr lang="en-US" sz="1400" i="1" dirty="0" smtClean="0"/>
              <a:t>IEEE-SA Standards Board Operations Manual</a:t>
            </a:r>
            <a:r>
              <a:rPr lang="en-US" sz="1400" dirty="0" smtClean="0"/>
              <a:t> 6.3.5 and in FAQs 12 and 12a on inclusion of potential Essential Patent Claims by incorporation or by reference.</a:t>
            </a:r>
            <a:r>
              <a:rPr lang="en-US" sz="1400" dirty="0" smtClean="0">
                <a:solidFill>
                  <a:srgbClr val="FF3300"/>
                </a:solidFill>
              </a:rPr>
              <a:t> </a:t>
            </a:r>
          </a:p>
          <a:p>
            <a:pPr lvl="1">
              <a:lnSpc>
                <a:spcPct val="80000"/>
              </a:lnSpc>
              <a:spcBef>
                <a:spcPct val="5000"/>
              </a:spcBef>
              <a:buFontTx/>
              <a:buNone/>
            </a:pPr>
            <a:endParaRPr lang="en-US" sz="1200" dirty="0" smtClean="0"/>
          </a:p>
          <a:p>
            <a:pPr lvl="1">
              <a:lnSpc>
                <a:spcPct val="80000"/>
              </a:lnSpc>
              <a:spcBef>
                <a:spcPct val="5000"/>
              </a:spcBef>
              <a:buFontTx/>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5606"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4000" u="sng" dirty="0">
              <a:solidFill>
                <a:schemeClr val="tx2"/>
              </a:solidFill>
            </a:endParaRPr>
          </a:p>
        </p:txBody>
      </p:sp>
      <p:sp>
        <p:nvSpPr>
          <p:cNvPr id="25607" name="Rectangle 5"/>
          <p:cNvSpPr>
            <a:spLocks noChangeArrowheads="1"/>
          </p:cNvSpPr>
          <p:nvPr/>
        </p:nvSpPr>
        <p:spPr bwMode="auto">
          <a:xfrm>
            <a:off x="381000" y="990600"/>
            <a:ext cx="8458200" cy="5486400"/>
          </a:xfrm>
          <a:prstGeom prst="rect">
            <a:avLst/>
          </a:prstGeom>
          <a:noFill/>
          <a:ln w="9525">
            <a:noFill/>
            <a:miter lim="800000"/>
            <a:headEnd/>
            <a:tailEnd/>
          </a:ln>
        </p:spPr>
        <p:txBody>
          <a:bodyPr/>
          <a:lstStyle/>
          <a:p>
            <a:pPr marL="233363" indent="-180975">
              <a:spcBef>
                <a:spcPct val="20000"/>
              </a:spcBef>
              <a:buFontTx/>
              <a:buChar char="•"/>
            </a:pPr>
            <a:endParaRPr lang="en-GB" sz="1800" dirty="0"/>
          </a:p>
        </p:txBody>
      </p:sp>
      <p:sp>
        <p:nvSpPr>
          <p:cNvPr id="25608" name="Text Box 6"/>
          <p:cNvSpPr txBox="1">
            <a:spLocks noChangeArrowheads="1"/>
          </p:cNvSpPr>
          <p:nvPr/>
        </p:nvSpPr>
        <p:spPr bwMode="auto">
          <a:xfrm>
            <a:off x="762000" y="304800"/>
            <a:ext cx="1914525" cy="304800"/>
          </a:xfrm>
          <a:prstGeom prst="rect">
            <a:avLst/>
          </a:prstGeom>
          <a:noFill/>
          <a:ln w="9525">
            <a:noFill/>
            <a:miter lim="800000"/>
            <a:headEnd/>
            <a:tailEnd/>
          </a:ln>
        </p:spPr>
        <p:txBody>
          <a:bodyPr wrap="none">
            <a:spAutoFit/>
          </a:bodyPr>
          <a:lstStyle/>
          <a:p>
            <a:r>
              <a:rPr lang="en-US" sz="1400" b="1" dirty="0"/>
              <a:t>(Optional to be shown)</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a:xfrm>
            <a:off x="381000" y="685800"/>
            <a:ext cx="8458200" cy="609600"/>
          </a:xfrm>
        </p:spPr>
        <p:txBody>
          <a:bodyPr/>
          <a:lstStyle/>
          <a:p>
            <a:r>
              <a:rPr lang="en-US" sz="3600" u="sng" dirty="0" smtClean="0"/>
              <a:t>Participants, Patents, and Duty to Inform</a:t>
            </a:r>
          </a:p>
        </p:txBody>
      </p:sp>
      <p:sp>
        <p:nvSpPr>
          <p:cNvPr id="26630"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dirty="0">
              <a:solidFill>
                <a:schemeClr val="tx2"/>
              </a:solidFill>
              <a:latin typeface="Helvetica" pitchFamily="34" charset="0"/>
            </a:endParaRPr>
          </a:p>
        </p:txBody>
      </p:sp>
      <p:sp>
        <p:nvSpPr>
          <p:cNvPr id="26631" name="Rectangle 4"/>
          <p:cNvSpPr>
            <a:spLocks noChangeArrowheads="1"/>
          </p:cNvSpPr>
          <p:nvPr/>
        </p:nvSpPr>
        <p:spPr bwMode="auto">
          <a:xfrm>
            <a:off x="533400" y="1295400"/>
            <a:ext cx="8229600" cy="4800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u="sng" dirty="0">
              <a:solidFill>
                <a:srgbClr val="FF0000"/>
              </a:solidFill>
            </a:endParaRPr>
          </a:p>
          <a:p>
            <a:pPr marL="230188" indent="-230188">
              <a:spcBef>
                <a:spcPct val="20000"/>
              </a:spcBef>
            </a:pPr>
            <a:r>
              <a:rPr lang="en-US" sz="1600" b="1" dirty="0"/>
              <a:t>	All participants in this meeting have certain obligations under the IEEE-SA Patent Policy.  Participants: </a:t>
            </a:r>
          </a:p>
          <a:p>
            <a:pPr marL="630238" lvl="1" indent="-285750">
              <a:spcBef>
                <a:spcPct val="20000"/>
              </a:spcBef>
              <a:buFontTx/>
              <a:buChar char="–"/>
            </a:pPr>
            <a:r>
              <a:rPr lang="en-US" sz="1600" b="1"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dirty="0"/>
              <a:t>“Personal awareness” means that the participant “is personally aware that the holder may have a potential Essential Patent Claim,” even if the participant is not personally aware of the specific patents or</a:t>
            </a:r>
            <a:r>
              <a:rPr lang="en-US" sz="1400" b="1" dirty="0">
                <a:solidFill>
                  <a:srgbClr val="FF3300"/>
                </a:solidFill>
              </a:rPr>
              <a:t> </a:t>
            </a:r>
            <a:r>
              <a:rPr lang="en-US" sz="1400" b="1" dirty="0"/>
              <a:t>patent claims</a:t>
            </a:r>
          </a:p>
          <a:p>
            <a:pPr marL="630238" lvl="1" indent="-285750">
              <a:spcBef>
                <a:spcPct val="20000"/>
              </a:spcBef>
              <a:buFontTx/>
              <a:buChar char="–"/>
            </a:pPr>
            <a:r>
              <a:rPr lang="en-US" sz="1600" b="1"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dirty="0"/>
              <a:t>The above does not apply if the patent</a:t>
            </a:r>
            <a:r>
              <a:rPr lang="en-US" sz="1600" b="1" dirty="0">
                <a:solidFill>
                  <a:srgbClr val="FF3300"/>
                </a:solidFill>
              </a:rPr>
              <a:t> </a:t>
            </a:r>
            <a:r>
              <a:rPr lang="en-US" sz="1600" b="1" dirty="0"/>
              <a:t>claim is already the subject of an Accepted Letter of Assurance that applies to the proposed standard(s) under consideration by this group</a:t>
            </a:r>
          </a:p>
          <a:p>
            <a:pPr marL="230188" indent="-230188">
              <a:spcBef>
                <a:spcPct val="20000"/>
              </a:spcBef>
            </a:pPr>
            <a:r>
              <a:rPr lang="en-GB" sz="1600" dirty="0"/>
              <a:t>		Quoted text excerpted from IEEE-SA Standards Board Bylaws subclause 6.2</a:t>
            </a:r>
            <a:endParaRPr lang="en-US" sz="1600" dirty="0"/>
          </a:p>
          <a:p>
            <a:pPr marL="230188" indent="-230188">
              <a:spcBef>
                <a:spcPct val="20000"/>
              </a:spcBef>
              <a:buFontTx/>
              <a:buChar char="•"/>
            </a:pPr>
            <a:r>
              <a:rPr lang="en-US" sz="1600" b="1" dirty="0"/>
              <a:t>Early identification of holders of potential Essential Patent Claims is strongly encouraged</a:t>
            </a:r>
          </a:p>
          <a:p>
            <a:pPr marL="230188" indent="-230188">
              <a:spcBef>
                <a:spcPct val="20000"/>
              </a:spcBef>
              <a:buFontTx/>
              <a:buChar char="•"/>
            </a:pPr>
            <a:r>
              <a:rPr lang="en-US" sz="1600" b="1" dirty="0"/>
              <a:t>No duty to perform a patent search</a:t>
            </a:r>
            <a:endParaRPr lang="en-GB" sz="1600" b="1" dirty="0"/>
          </a:p>
        </p:txBody>
      </p:sp>
      <p:sp>
        <p:nvSpPr>
          <p:cNvPr id="26632"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dirty="0"/>
              <a:t>Slide #1</a:t>
            </a:r>
            <a:endParaRPr lang="en-US" sz="2400" dirty="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2"/>
          <p:cNvSpPr>
            <a:spLocks noGrp="1" noChangeArrowheads="1"/>
          </p:cNvSpPr>
          <p:nvPr>
            <p:ph type="title"/>
          </p:nvPr>
        </p:nvSpPr>
        <p:spPr>
          <a:xfrm>
            <a:off x="304800" y="609600"/>
            <a:ext cx="8686800" cy="1143000"/>
          </a:xfrm>
        </p:spPr>
        <p:txBody>
          <a:bodyPr/>
          <a:lstStyle/>
          <a:p>
            <a:r>
              <a:rPr lang="en-US" sz="4000" dirty="0" smtClean="0"/>
              <a:t>Call for Potentially Essential Patents</a:t>
            </a:r>
          </a:p>
        </p:txBody>
      </p:sp>
      <p:sp>
        <p:nvSpPr>
          <p:cNvPr id="28678" name="Rectangle 3"/>
          <p:cNvSpPr>
            <a:spLocks noGrp="1" noChangeArrowheads="1"/>
          </p:cNvSpPr>
          <p:nvPr>
            <p:ph type="body" idx="1"/>
          </p:nvPr>
        </p:nvSpPr>
        <p:spPr>
          <a:xfrm>
            <a:off x="685800" y="1828800"/>
            <a:ext cx="7772400" cy="4267200"/>
          </a:xfrm>
        </p:spPr>
        <p:txBody>
          <a:bodyPr/>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dirty="0" smtClean="0"/>
              <a:t>Either speak up now or</a:t>
            </a:r>
          </a:p>
          <a:p>
            <a:pPr lvl="1"/>
            <a:r>
              <a:rPr lang="en-US" sz="2000" dirty="0" smtClean="0"/>
              <a:t>Provide the chair of this group with the identity of the holder(s) of any and all such claims as soon as possible or</a:t>
            </a:r>
          </a:p>
          <a:p>
            <a:pPr lvl="1"/>
            <a:r>
              <a:rPr lang="en-US" sz="2000" dirty="0" smtClean="0"/>
              <a:t>Cause an LOA to be submitted</a:t>
            </a:r>
          </a:p>
        </p:txBody>
      </p:sp>
      <p:sp>
        <p:nvSpPr>
          <p:cNvPr id="28679"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dirty="0"/>
              <a:t>Slide #3</a:t>
            </a:r>
          </a:p>
        </p:txBody>
      </p:sp>
      <p:sp>
        <p:nvSpPr>
          <p:cNvPr id="9"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dirty="0">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13</a:t>
            </a:fld>
            <a:endParaRPr lang="en-US" altLang="en-US" dirty="0">
              <a:ea typeface="MS Gothic" panose="020B0609070205080204" pitchFamily="49" charset="-128"/>
            </a:endParaRPr>
          </a:p>
        </p:txBody>
      </p:sp>
      <p:sp>
        <p:nvSpPr>
          <p:cNvPr id="4100" name="Rectangle 4"/>
          <p:cNvSpPr>
            <a:spLocks noGrp="1" noChangeArrowheads="1"/>
          </p:cNvSpPr>
          <p:nvPr>
            <p:ph type="title"/>
          </p:nvPr>
        </p:nvSpPr>
        <p:spPr>
          <a:xfrm>
            <a:off x="685800" y="609600"/>
            <a:ext cx="8001000" cy="1160463"/>
          </a:xfrm>
          <a:ln/>
        </p:spPr>
        <p:txBody>
          <a:bodyPr lIns="90000" tIns="46800" rIns="90000" bIns="46800"/>
          <a:lstStyle/>
          <a:p>
            <a:pPr algn="ct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sz="3200" b="1" dirty="0">
                <a:solidFill>
                  <a:srgbClr val="000000"/>
                </a:solidFill>
              </a:rPr>
              <a:t>Participation in IEEE 802 Meetings</a:t>
            </a:r>
          </a:p>
        </p:txBody>
      </p:sp>
      <p:sp>
        <p:nvSpPr>
          <p:cNvPr id="4101" name="Text Box 5"/>
          <p:cNvSpPr txBox="1">
            <a:spLocks noChangeArrowheads="1"/>
          </p:cNvSpPr>
          <p:nvPr/>
        </p:nvSpPr>
        <p:spPr bwMode="auto">
          <a:xfrm>
            <a:off x="685800" y="1676400"/>
            <a:ext cx="7848600"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ea typeface="MS Gothic" panose="020B0609070205080204" pitchFamily="49" charset="-128"/>
              </a:rPr>
              <a:t>All participation in IEEE 802 Working Group meetings 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solidFill>
                  <a:srgbClr val="CCCCFF"/>
                </a:solidFill>
                <a:ea typeface="MS Gothic" panose="020B0609070205080204" pitchFamily="49" charset="-128"/>
                <a:hlinkClick r:id="rId4"/>
              </a:rPr>
              <a:t>https://standards.ieee.org/develop/policies/bylaws/sb_bylaws.pdf </a:t>
            </a:r>
            <a:r>
              <a:rPr lang="en-GB" altLang="en-US" sz="1400" b="1" dirty="0">
                <a:ea typeface="MS Gothic" panose="020B0609070205080204" pitchFamily="49" charset="-128"/>
              </a:rPr>
              <a:t> 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a:t>
            </a:r>
            <a:r>
              <a:rPr lang="en-GB" altLang="en-US" dirty="0" smtClean="0">
                <a:ea typeface="MS Gothic" panose="020B0609070205080204" pitchFamily="49" charset="-128"/>
                <a:hlinkClick r:id="rId5"/>
              </a:rPr>
              <a:t>www.ieee802.org/devdocs.shtml</a:t>
            </a:r>
            <a:r>
              <a:rPr lang="en-GB" altLang="en-US" dirty="0" smtClean="0">
                <a:ea typeface="MS Gothic" panose="020B0609070205080204" pitchFamily="49" charset="-128"/>
              </a:rPr>
              <a:t> and Participation slide</a:t>
            </a:r>
            <a:r>
              <a:rPr lang="en-GB" altLang="en-US" dirty="0">
                <a:ea typeface="MS Gothic" panose="020B0609070205080204" pitchFamily="49" charset="-128"/>
              </a:rPr>
              <a:t>: </a:t>
            </a:r>
            <a:r>
              <a:rPr lang="en-GB" altLang="en-US" dirty="0">
                <a:ea typeface="MS Gothic" panose="020B0609070205080204" pitchFamily="49" charset="-128"/>
                <a:hlinkClick r:id="rId6"/>
              </a:rPr>
              <a:t>https://</a:t>
            </a:r>
            <a:r>
              <a:rPr lang="en-GB" altLang="en-US" dirty="0" smtClean="0">
                <a:ea typeface="MS Gothic" panose="020B0609070205080204" pitchFamily="49" charset="-128"/>
                <a:hlinkClick r:id="rId6"/>
              </a:rPr>
              <a:t>mentor.ieee.org/802-ec/dcn/16/ec-16-0180-03-00EC-ieee-802-participation-slide.ppt</a:t>
            </a:r>
            <a:r>
              <a:rPr lang="en-GB" altLang="en-US" dirty="0" smtClean="0">
                <a:ea typeface="MS Gothic" panose="020B0609070205080204" pitchFamily="49" charset="-128"/>
              </a:rPr>
              <a:t> )</a:t>
            </a:r>
            <a:br>
              <a:rPr lang="en-GB" altLang="en-US" dirty="0" smtClean="0">
                <a:ea typeface="MS Gothic" panose="020B0609070205080204" pitchFamily="49" charset="-128"/>
              </a:rPr>
            </a:br>
            <a:endParaRPr lang="en-GB" altLang="en-US" dirty="0">
              <a:ea typeface="MS Gothic" panose="020B0609070205080204" pitchFamily="49" charset="-128"/>
            </a:endParaRPr>
          </a:p>
          <a:p>
            <a:pPr>
              <a:spcBef>
                <a:spcPts val="600"/>
              </a:spcBef>
              <a:buClrTx/>
              <a:buFontTx/>
              <a:buNone/>
            </a:pPr>
            <a:endParaRPr lang="en-GB" altLang="en-US" sz="1600" b="1" dirty="0">
              <a:ea typeface="MS Gothic" panose="020B0609070205080204" pitchFamily="49" charset="-128"/>
            </a:endParaRPr>
          </a:p>
        </p:txBody>
      </p:sp>
      <p:sp>
        <p:nvSpPr>
          <p:cNvPr id="2" name="Date Placeholder 1"/>
          <p:cNvSpPr>
            <a:spLocks noGrp="1"/>
          </p:cNvSpPr>
          <p:nvPr>
            <p:ph type="dt" sz="half" idx="4294967295"/>
          </p:nvPr>
        </p:nvSpPr>
        <p:spPr/>
        <p:txBody>
          <a:bodyPr/>
          <a:lstStyle/>
          <a:p>
            <a:pPr>
              <a:defRPr/>
            </a:pPr>
            <a:r>
              <a:rPr lang="en-US" dirty="0" smtClean="0"/>
              <a:t>May 2017</a:t>
            </a:r>
            <a:endParaRPr lang="en-US" dirty="0"/>
          </a:p>
        </p:txBody>
      </p:sp>
      <p:sp>
        <p:nvSpPr>
          <p:cNvPr id="3" name="Footer Placeholder 2"/>
          <p:cNvSpPr>
            <a:spLocks noGrp="1"/>
          </p:cNvSpPr>
          <p:nvPr>
            <p:ph type="ftr" sz="quarter" idx="11"/>
          </p:nvPr>
        </p:nvSpPr>
        <p:spPr/>
        <p:txBody>
          <a:bodyPr/>
          <a:lstStyle/>
          <a:p>
            <a:pPr>
              <a:defRPr/>
            </a:pPr>
            <a:r>
              <a:rPr lang="en-US" dirty="0" smtClean="0"/>
              <a:t>D. Stanley, HP Enterprise</a:t>
            </a:r>
            <a:endParaRPr lang="en-US" dirty="0"/>
          </a:p>
        </p:txBody>
      </p:sp>
    </p:spTree>
    <p:extLst>
      <p:ext uri="{BB962C8B-B14F-4D97-AF65-F5344CB8AC3E}">
        <p14:creationId xmlns:p14="http://schemas.microsoft.com/office/powerpoint/2010/main" val="116189815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a:xfrm>
            <a:off x="381000" y="838200"/>
            <a:ext cx="8458200" cy="609600"/>
          </a:xfrm>
        </p:spPr>
        <p:txBody>
          <a:bodyPr/>
          <a:lstStyle/>
          <a:p>
            <a:r>
              <a:rPr lang="en-US" sz="3600" u="sng" dirty="0" smtClean="0"/>
              <a:t>Other Guidelines for IEEE WG Meetings</a:t>
            </a:r>
          </a:p>
        </p:txBody>
      </p:sp>
      <p:sp>
        <p:nvSpPr>
          <p:cNvPr id="2970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dirty="0">
              <a:solidFill>
                <a:schemeClr val="tx2"/>
              </a:solidFill>
              <a:latin typeface="Helvetica" pitchFamily="34" charset="0"/>
            </a:endParaRPr>
          </a:p>
        </p:txBody>
      </p:sp>
      <p:sp>
        <p:nvSpPr>
          <p:cNvPr id="29703" name="Rectangle 4"/>
          <p:cNvSpPr>
            <a:spLocks noChangeArrowheads="1"/>
          </p:cNvSpPr>
          <p:nvPr/>
        </p:nvSpPr>
        <p:spPr bwMode="auto">
          <a:xfrm>
            <a:off x="533400" y="1600200"/>
            <a:ext cx="8229600" cy="46482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u="sng" dirty="0">
              <a:solidFill>
                <a:srgbClr val="FF0000"/>
              </a:solidFill>
            </a:endParaRPr>
          </a:p>
          <a:p>
            <a:pPr marL="230188" indent="-230188">
              <a:lnSpc>
                <a:spcPct val="80000"/>
              </a:lnSpc>
              <a:spcBef>
                <a:spcPct val="20000"/>
              </a:spcBef>
              <a:spcAft>
                <a:spcPct val="40000"/>
              </a:spcAft>
              <a:buFontTx/>
              <a:buChar char="•"/>
            </a:pPr>
            <a:r>
              <a:rPr lang="en-US" sz="1800" b="1" dirty="0"/>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interpretation, validity, or essentiality of patents/patent claims.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specific license rates, terms, or conditions.</a:t>
            </a:r>
          </a:p>
          <a:p>
            <a:pPr marL="1143000" lvl="2" indent="-228600">
              <a:lnSpc>
                <a:spcPct val="80000"/>
              </a:lnSpc>
              <a:spcBef>
                <a:spcPct val="20000"/>
              </a:spcBef>
              <a:spcAft>
                <a:spcPct val="40000"/>
              </a:spcAft>
              <a:buFontTx/>
              <a:buChar char="•"/>
            </a:pPr>
            <a:r>
              <a:rPr lang="en-US" sz="1400" dirty="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400" dirty="0"/>
              <a:t>Technical considerations remain primary focus</a:t>
            </a:r>
            <a:endParaRPr lang="en-US" sz="1400" dirty="0"/>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status or substance of ongoing or threatened litigation.</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be silent if inappropriate topics are discussed </a:t>
            </a:r>
            <a:r>
              <a:rPr lang="en-US" sz="1600" b="1" dirty="0">
                <a:latin typeface="Arial" charset="0"/>
              </a:rPr>
              <a:t>…</a:t>
            </a:r>
            <a:r>
              <a:rPr lang="en-US" sz="1600" b="1" dirty="0"/>
              <a:t> do formally object.</a:t>
            </a:r>
          </a:p>
          <a:p>
            <a:pPr marL="230188" indent="-230188" algn="ctr">
              <a:lnSpc>
                <a:spcPct val="80000"/>
              </a:lnSpc>
              <a:spcBef>
                <a:spcPct val="20000"/>
              </a:spcBef>
            </a:pPr>
            <a:r>
              <a:rPr lang="en-US" sz="1000" b="1" dirty="0"/>
              <a:t>---------------------------------------------------------------   </a:t>
            </a:r>
            <a:endParaRPr lang="en-US" b="1" dirty="0"/>
          </a:p>
          <a:p>
            <a:pPr marL="230188" indent="-230188" algn="ctr">
              <a:lnSpc>
                <a:spcPct val="80000"/>
              </a:lnSpc>
              <a:spcBef>
                <a:spcPct val="20000"/>
              </a:spcBef>
            </a:pPr>
            <a:r>
              <a:rPr lang="en-US" b="1" dirty="0"/>
              <a:t>See </a:t>
            </a:r>
            <a:r>
              <a:rPr lang="en-US" b="1" i="1" dirty="0"/>
              <a:t>IEEE-SA Standards Board Operations Manual</a:t>
            </a:r>
            <a:r>
              <a:rPr lang="en-US" b="1" dirty="0"/>
              <a:t>, clause 5.3.10 and </a:t>
            </a:r>
            <a:r>
              <a:rPr lang="en-GB" b="1" dirty="0"/>
              <a:t>“Promoting Competition and Innovation: What You Need to Know about the IEEE Standards Association's Antitrust and Competition Policy”</a:t>
            </a:r>
            <a:r>
              <a:rPr lang="en-US" b="1" dirty="0"/>
              <a:t> for more details.</a:t>
            </a:r>
          </a:p>
        </p:txBody>
      </p:sp>
      <p:sp>
        <p:nvSpPr>
          <p:cNvPr id="29704"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dirty="0"/>
              <a:t>Slide #4</a:t>
            </a:r>
            <a:endParaRPr lang="en-US" sz="2400" dirty="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2"/>
          <p:cNvSpPr>
            <a:spLocks noGrp="1" noChangeArrowheads="1"/>
          </p:cNvSpPr>
          <p:nvPr>
            <p:ph type="title"/>
          </p:nvPr>
        </p:nvSpPr>
        <p:spPr>
          <a:xfrm>
            <a:off x="381000" y="609600"/>
            <a:ext cx="8305800" cy="609600"/>
          </a:xfrm>
        </p:spPr>
        <p:txBody>
          <a:bodyPr/>
          <a:lstStyle/>
          <a:p>
            <a:r>
              <a:rPr lang="en-US" sz="2400" dirty="0" smtClean="0"/>
              <a:t>2.7 LMSC Chair’s Guidelines on Commercialism at meetings</a:t>
            </a:r>
          </a:p>
        </p:txBody>
      </p:sp>
      <p:sp>
        <p:nvSpPr>
          <p:cNvPr id="30726" name="Rectangle 3"/>
          <p:cNvSpPr>
            <a:spLocks noGrp="1" noChangeArrowheads="1"/>
          </p:cNvSpPr>
          <p:nvPr>
            <p:ph type="body" idx="1"/>
          </p:nvPr>
        </p:nvSpPr>
        <p:spPr>
          <a:xfrm>
            <a:off x="457200" y="1143000"/>
            <a:ext cx="8382000" cy="5257800"/>
          </a:xfrm>
        </p:spPr>
        <p:txBody>
          <a:bodyPr/>
          <a:lstStyle/>
          <a:p>
            <a:pPr>
              <a:lnSpc>
                <a:spcPct val="80000"/>
              </a:lnSpc>
            </a:pPr>
            <a:r>
              <a:rPr lang="en-US" sz="1800" b="1" dirty="0" smtClean="0"/>
              <a:t>http://www.ieee802.org/misc-docs/802_chair_guidelines_rev1.9.6.pdf</a:t>
            </a:r>
          </a:p>
          <a:p>
            <a:pPr>
              <a:lnSpc>
                <a:spcPct val="80000"/>
              </a:lnSpc>
            </a:pPr>
            <a:endParaRPr lang="en-US" sz="1800" b="1" dirty="0" smtClean="0"/>
          </a:p>
          <a:p>
            <a:pPr>
              <a:lnSpc>
                <a:spcPct val="80000"/>
              </a:lnSpc>
            </a:pPr>
            <a:r>
              <a:rPr lang="en-US" sz="1600" dirty="0" smtClean="0"/>
              <a:t>IEEE 802 Plenary Sessions are held to develop standards. Commercial activity in conjunction with these meetings is discouraged. The Executive Committee of IEEE 802 has expressed a clear desire to avoid product promotions, or anything that can be construed as a product promotion, at the IEEE 802 meetings. We do not want IEEE standards meetings to turn into trade shows, where vendors avail themselves of the opportunity to show their wares to a captive audience. Any discussion of pricing information in the IEEE 802 meeting can bring our body under suspicion of anti-trust violations and therefore cannot be allowed.</a:t>
            </a:r>
          </a:p>
          <a:p>
            <a:pPr>
              <a:lnSpc>
                <a:spcPct val="80000"/>
              </a:lnSpc>
            </a:pPr>
            <a:endParaRPr lang="en-US" sz="1600" dirty="0" smtClean="0"/>
          </a:p>
          <a:p>
            <a:pPr>
              <a:lnSpc>
                <a:spcPct val="80000"/>
              </a:lnSpc>
            </a:pPr>
            <a:r>
              <a:rPr lang="en-US" sz="1600" dirty="0" smtClean="0"/>
              <a:t>IEEE 802 meetings make no provision for hospitality suites, product demos, and receptions (collectively referred to as "vendor events"). However, if any vendor embarks on such an activity they are asked to adhere to the following guidelines:</a:t>
            </a:r>
          </a:p>
          <a:p>
            <a:pPr>
              <a:lnSpc>
                <a:spcPct val="80000"/>
              </a:lnSpc>
            </a:pPr>
            <a:r>
              <a:rPr lang="en-US" sz="1600" b="1" dirty="0" smtClean="0"/>
              <a:t>A) No announcements or notifications regarding vendor events should be made inside the IEEE 802 meeting rooms or in the vicinity of the IEEE 802 meeting rooms or IEEE 802 registration office</a:t>
            </a:r>
            <a:r>
              <a:rPr lang="en-US" sz="1600" dirty="0" smtClean="0"/>
              <a:t>.</a:t>
            </a:r>
          </a:p>
          <a:p>
            <a:pPr>
              <a:lnSpc>
                <a:spcPct val="80000"/>
              </a:lnSpc>
            </a:pPr>
            <a:r>
              <a:rPr lang="en-US" sz="1600" dirty="0" smtClean="0"/>
              <a:t>B) No brochures or other collateral material should be distributed inside the IEEE 802 meeting rooms, or in the adjacent areas that constitute the IEEE 802 meeting area. An exception is made for brochures and collateral related to current and upcoming meeting venues, such as travel brochures, and for IEEE publications.</a:t>
            </a:r>
          </a:p>
          <a:p>
            <a:pPr>
              <a:lnSpc>
                <a:spcPct val="80000"/>
              </a:lnSpc>
            </a:pPr>
            <a:r>
              <a:rPr lang="en-US" sz="1600" dirty="0" smtClean="0"/>
              <a:t>C) No posters outside IEEE 802 meeting rooms.</a:t>
            </a:r>
          </a:p>
          <a:p>
            <a:pPr>
              <a:lnSpc>
                <a:spcPct val="80000"/>
              </a:lnSpc>
            </a:pPr>
            <a:r>
              <a:rPr lang="en-US" sz="1600" dirty="0" smtClean="0"/>
              <a:t>D) No notification using IEEE WG EMAIL reflectors.</a:t>
            </a:r>
          </a:p>
          <a:p>
            <a:pPr>
              <a:lnSpc>
                <a:spcPct val="80000"/>
              </a:lnSpc>
            </a:pPr>
            <a:r>
              <a:rPr lang="en-US" sz="1600" dirty="0" smtClean="0"/>
              <a:t>E) No commercial mailing notification using the address lists obtained from IEEE or IEEE 802.</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Copyright</a:t>
            </a:r>
          </a:p>
        </p:txBody>
      </p:sp>
      <p:sp>
        <p:nvSpPr>
          <p:cNvPr id="31750" name="Rectangle 3"/>
          <p:cNvSpPr>
            <a:spLocks noGrp="1" noChangeArrowheads="1"/>
          </p:cNvSpPr>
          <p:nvPr>
            <p:ph type="body" idx="1"/>
          </p:nvPr>
        </p:nvSpPr>
        <p:spPr>
          <a:xfrm>
            <a:off x="304800" y="1447800"/>
            <a:ext cx="7848600" cy="4648200"/>
          </a:xfrm>
          <a:noFill/>
        </p:spPr>
        <p:txBody>
          <a:bodyPr lIns="90488" tIns="44450" rIns="90488" bIns="44450"/>
          <a:lstStyle/>
          <a:p>
            <a:r>
              <a:rPr lang="en-US" sz="2800" dirty="0" smtClean="0">
                <a:latin typeface="Arial" charset="0"/>
              </a:rPr>
              <a:t>Under the current US copyright law — the author of information is deemed to own the copyright from the moment of creation</a:t>
            </a:r>
          </a:p>
          <a:p>
            <a:r>
              <a:rPr lang="en-US" sz="2800" dirty="0" smtClean="0">
                <a:latin typeface="Arial" charset="0"/>
              </a:rPr>
              <a:t>The IEEE Bylaws require </a:t>
            </a:r>
            <a:r>
              <a:rPr lang="en-US" sz="2800" b="1" i="1" u="sng" dirty="0" smtClean="0">
                <a:solidFill>
                  <a:schemeClr val="accent2"/>
                </a:solidFill>
                <a:latin typeface="Arial" charset="0"/>
              </a:rPr>
              <a:t>copyright of all material to be held by the IEEE</a:t>
            </a:r>
          </a:p>
          <a:p>
            <a:pPr lvl="1"/>
            <a:r>
              <a:rPr lang="en-US" sz="2400" dirty="0" smtClean="0">
                <a:latin typeface="Arial" charset="0"/>
              </a:rPr>
              <a:t>Must consult with IEEE for re-use of copyright material</a:t>
            </a:r>
          </a:p>
          <a:p>
            <a:r>
              <a:rPr lang="en-US" sz="2800" dirty="0" smtClean="0">
                <a:latin typeface="Arial" charset="0"/>
              </a:rPr>
              <a:t>The IEEE Standards accomplishes </a:t>
            </a:r>
            <a:r>
              <a:rPr lang="en-US" sz="2800" b="1" u="sng" dirty="0" smtClean="0">
                <a:solidFill>
                  <a:schemeClr val="accent2"/>
                </a:solidFill>
                <a:latin typeface="Arial" charset="0"/>
              </a:rPr>
              <a:t>transfer of copyright ownership through the Project Authorization Request (PAR) process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a:xfrm>
            <a:off x="609600" y="685800"/>
            <a:ext cx="7772400" cy="490538"/>
          </a:xfrm>
        </p:spPr>
        <p:txBody>
          <a:bodyPr/>
          <a:lstStyle/>
          <a:p>
            <a:r>
              <a:rPr lang="en-US" sz="3200" dirty="0" smtClean="0">
                <a:solidFill>
                  <a:schemeClr val="accent2"/>
                </a:solidFill>
                <a:latin typeface="Arial" charset="0"/>
              </a:rPr>
              <a:t>Work Status </a:t>
            </a:r>
          </a:p>
        </p:txBody>
      </p:sp>
      <p:sp>
        <p:nvSpPr>
          <p:cNvPr id="33797" name="Rectangle 3"/>
          <p:cNvSpPr>
            <a:spLocks noGrp="1" noChangeArrowheads="1"/>
          </p:cNvSpPr>
          <p:nvPr>
            <p:ph type="body" idx="1"/>
          </p:nvPr>
        </p:nvSpPr>
        <p:spPr>
          <a:xfrm>
            <a:off x="457200" y="1295400"/>
            <a:ext cx="8534400" cy="4495800"/>
          </a:xfrm>
        </p:spPr>
        <p:txBody>
          <a:bodyPr/>
          <a:lstStyle/>
          <a:p>
            <a:pPr>
              <a:lnSpc>
                <a:spcPct val="80000"/>
              </a:lnSpc>
              <a:buNone/>
            </a:pPr>
            <a:endParaRPr lang="en-US" sz="2000" dirty="0" smtClean="0">
              <a:latin typeface="Arial" charset="0"/>
            </a:endParaRPr>
          </a:p>
          <a:p>
            <a:pPr>
              <a:lnSpc>
                <a:spcPct val="80000"/>
              </a:lnSpc>
            </a:pPr>
            <a:r>
              <a:rPr lang="en-US" sz="2800" dirty="0" smtClean="0">
                <a:latin typeface="Arial" charset="0"/>
              </a:rPr>
              <a:t>Task Group Status</a:t>
            </a:r>
            <a:endParaRPr lang="en-US" sz="2400" dirty="0">
              <a:latin typeface="Arial" charset="0"/>
            </a:endParaRPr>
          </a:p>
          <a:p>
            <a:pPr lvl="1">
              <a:lnSpc>
                <a:spcPct val="80000"/>
              </a:lnSpc>
            </a:pPr>
            <a:r>
              <a:rPr lang="en-US" sz="2400" dirty="0" smtClean="0">
                <a:latin typeface="Arial" charset="0"/>
              </a:rPr>
              <a:t>IEEE 802.21-2017/Cor1 </a:t>
            </a:r>
            <a:r>
              <a:rPr lang="en-US" sz="2400" dirty="0">
                <a:latin typeface="Arial" charset="0"/>
              </a:rPr>
              <a:t> </a:t>
            </a:r>
            <a:r>
              <a:rPr lang="en-US" sz="2400" dirty="0" smtClean="0">
                <a:latin typeface="Arial" charset="0"/>
              </a:rPr>
              <a:t>is published in January, 2018 </a:t>
            </a:r>
          </a:p>
          <a:p>
            <a:pPr marL="457200" lvl="1" indent="0">
              <a:lnSpc>
                <a:spcPct val="80000"/>
              </a:lnSpc>
              <a:buNone/>
            </a:pPr>
            <a:endParaRPr lang="en-US" sz="2400" dirty="0" smtClean="0">
              <a:latin typeface="Arial" charset="0"/>
            </a:endParaRPr>
          </a:p>
          <a:p>
            <a:pPr lvl="1">
              <a:lnSpc>
                <a:spcPct val="80000"/>
              </a:lnSpc>
            </a:pPr>
            <a:r>
              <a:rPr lang="en-US" sz="2400" dirty="0" smtClean="0">
                <a:latin typeface="Arial" charset="0"/>
              </a:rPr>
              <a:t>ISO/IEC/JTC1 SC6 FDIS ballot on IEEE-802.21-2017 closed on February 28, 2018</a:t>
            </a:r>
          </a:p>
          <a:p>
            <a:pPr lvl="2">
              <a:lnSpc>
                <a:spcPct val="80000"/>
              </a:lnSpc>
            </a:pPr>
            <a:r>
              <a:rPr lang="en-US" sz="2000" dirty="0" smtClean="0">
                <a:latin typeface="Arial" charset="0"/>
              </a:rPr>
              <a:t>Received comments </a:t>
            </a:r>
            <a:endParaRPr lang="en-US" sz="2000" dirty="0" smtClean="0">
              <a:latin typeface="Arial" charset="0"/>
            </a:endParaRPr>
          </a:p>
          <a:p>
            <a:pPr marL="857250" lvl="2" indent="0">
              <a:lnSpc>
                <a:spcPct val="80000"/>
              </a:lnSpc>
              <a:buNone/>
            </a:pPr>
            <a:endParaRPr lang="en-US" sz="2000" dirty="0" smtClean="0">
              <a:latin typeface="Arial" charset="0"/>
            </a:endParaRPr>
          </a:p>
          <a:p>
            <a:pPr lvl="1">
              <a:lnSpc>
                <a:spcPct val="80000"/>
              </a:lnSpc>
            </a:pPr>
            <a:r>
              <a:rPr lang="en-US" sz="2400" dirty="0" smtClean="0">
                <a:latin typeface="Arial" charset="0"/>
              </a:rPr>
              <a:t>ISO/IEC/JTC1 SC6 </a:t>
            </a:r>
            <a:r>
              <a:rPr lang="en-US" sz="2400" dirty="0">
                <a:latin typeface="Arial" charset="0"/>
              </a:rPr>
              <a:t>FDIS ballot on </a:t>
            </a:r>
            <a:r>
              <a:rPr lang="en-US" sz="2400" dirty="0" smtClean="0">
                <a:latin typeface="Arial" charset="0"/>
              </a:rPr>
              <a:t>IEEE-802.21.1-2017 will close on March 14, 2018</a:t>
            </a:r>
            <a:endParaRPr lang="en-US" dirty="0" smtClean="0">
              <a:latin typeface="Arial" charset="0"/>
            </a:endParaRPr>
          </a:p>
          <a:p>
            <a:pPr lvl="1">
              <a:lnSpc>
                <a:spcPct val="80000"/>
              </a:lnSpc>
              <a:buNone/>
            </a:pPr>
            <a:endParaRPr lang="en-US" sz="1600" dirty="0" smtClean="0">
              <a:latin typeface="Arial" charset="0"/>
            </a:endParaRPr>
          </a:p>
          <a:p>
            <a:pPr lvl="1">
              <a:lnSpc>
                <a:spcPct val="80000"/>
              </a:lnSpc>
              <a:buNone/>
            </a:pPr>
            <a:endParaRPr lang="en-US" sz="1600" dirty="0" smtClean="0">
              <a:latin typeface="Arial" charset="0"/>
            </a:endParaRPr>
          </a:p>
          <a:p>
            <a:pPr lvl="2">
              <a:lnSpc>
                <a:spcPct val="80000"/>
              </a:lnSpc>
              <a:buNone/>
            </a:pPr>
            <a:endParaRPr lang="en-US" sz="1600" dirty="0" smtClean="0">
              <a:latin typeface="Arial" charset="0"/>
              <a:cs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17</a:t>
            </a:fld>
            <a:endParaRPr lang="en-US" dirty="0"/>
          </a:p>
        </p:txBody>
      </p:sp>
    </p:spTree>
    <p:extLst>
      <p:ext uri="{BB962C8B-B14F-4D97-AF65-F5344CB8AC3E}">
        <p14:creationId xmlns:p14="http://schemas.microsoft.com/office/powerpoint/2010/main" val="28581160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23106" y="914400"/>
            <a:ext cx="7772400" cy="533400"/>
          </a:xfrm>
        </p:spPr>
        <p:txBody>
          <a:bodyPr/>
          <a:lstStyle/>
          <a:p>
            <a:r>
              <a:rPr lang="en-US" sz="3200" dirty="0" smtClean="0">
                <a:solidFill>
                  <a:schemeClr val="accent2"/>
                </a:solidFill>
                <a:latin typeface="Arial" charset="0"/>
              </a:rPr>
              <a:t>Objectives for the March  Meeting</a:t>
            </a:r>
          </a:p>
        </p:txBody>
      </p:sp>
      <p:sp>
        <p:nvSpPr>
          <p:cNvPr id="34822" name="Rectangle 3"/>
          <p:cNvSpPr>
            <a:spLocks noGrp="1" noChangeArrowheads="1"/>
          </p:cNvSpPr>
          <p:nvPr>
            <p:ph type="body" idx="1"/>
          </p:nvPr>
        </p:nvSpPr>
        <p:spPr>
          <a:xfrm>
            <a:off x="533400" y="1676400"/>
            <a:ext cx="8305800" cy="3962400"/>
          </a:xfrm>
        </p:spPr>
        <p:txBody>
          <a:bodyPr/>
          <a:lstStyle/>
          <a:p>
            <a:pPr lvl="2">
              <a:lnSpc>
                <a:spcPct val="90000"/>
              </a:lnSpc>
              <a:buNone/>
            </a:pPr>
            <a:endParaRPr lang="en-US" sz="1800" dirty="0" smtClean="0">
              <a:latin typeface="Arial" charset="0"/>
            </a:endParaRPr>
          </a:p>
          <a:p>
            <a:pPr>
              <a:lnSpc>
                <a:spcPct val="90000"/>
              </a:lnSpc>
            </a:pPr>
            <a:r>
              <a:rPr lang="en-US" sz="2600" dirty="0">
                <a:latin typeface="Arial" charset="0"/>
              </a:rPr>
              <a:t>Discuss ISO/IEC/JTC1 SC6 FDIS ballot </a:t>
            </a:r>
            <a:r>
              <a:rPr lang="en-US" sz="2600" dirty="0" smtClean="0">
                <a:latin typeface="Arial" charset="0"/>
              </a:rPr>
              <a:t>comments on IEEE-802.21-2017</a:t>
            </a:r>
          </a:p>
          <a:p>
            <a:pPr>
              <a:lnSpc>
                <a:spcPct val="90000"/>
              </a:lnSpc>
            </a:pPr>
            <a:r>
              <a:rPr lang="en-US" sz="2600" dirty="0" smtClean="0">
                <a:latin typeface="Arial" charset="0"/>
              </a:rPr>
              <a:t>Preparation for </a:t>
            </a:r>
            <a:r>
              <a:rPr lang="en-US" sz="2600" dirty="0">
                <a:latin typeface="Arial" charset="0"/>
              </a:rPr>
              <a:t>submitting IEEE 802.21-2017/Cor1 </a:t>
            </a:r>
            <a:r>
              <a:rPr lang="en-US" sz="2600" dirty="0" smtClean="0">
                <a:latin typeface="Arial" charset="0"/>
              </a:rPr>
              <a:t>to ISO/IEC/JTC1 SC6</a:t>
            </a:r>
          </a:p>
          <a:p>
            <a:pPr>
              <a:lnSpc>
                <a:spcPct val="90000"/>
              </a:lnSpc>
            </a:pPr>
            <a:r>
              <a:rPr lang="en-US" sz="2600" dirty="0" smtClean="0">
                <a:latin typeface="Arial" charset="0"/>
              </a:rPr>
              <a:t>Discussion on network requirements w.r.t. to liaison from IEEE P3079</a:t>
            </a:r>
          </a:p>
          <a:p>
            <a:pPr>
              <a:lnSpc>
                <a:spcPct val="90000"/>
              </a:lnSpc>
            </a:pPr>
            <a:r>
              <a:rPr lang="en-US" sz="2600" dirty="0" smtClean="0">
                <a:latin typeface="Arial" charset="0"/>
              </a:rPr>
              <a:t>Next Steps </a:t>
            </a:r>
          </a:p>
          <a:p>
            <a:pPr>
              <a:lnSpc>
                <a:spcPct val="90000"/>
              </a:lnSpc>
            </a:pPr>
            <a:r>
              <a:rPr lang="en-US" sz="2600" dirty="0" smtClean="0">
                <a:latin typeface="Arial" charset="0"/>
              </a:rPr>
              <a:t>WG Officers Election </a:t>
            </a:r>
            <a:endParaRPr lang="en-US" sz="2600" dirty="0">
              <a:latin typeface="Arial" charset="0"/>
            </a:endParaRPr>
          </a:p>
          <a:p>
            <a:pPr marL="857250" lvl="2" indent="0">
              <a:lnSpc>
                <a:spcPct val="90000"/>
              </a:lnSpc>
              <a:buNone/>
            </a:pPr>
            <a:r>
              <a:rPr lang="en-US" sz="2600" dirty="0" smtClean="0">
                <a:latin typeface="Arial" charset="0"/>
              </a:rPr>
              <a:t>	</a:t>
            </a:r>
            <a:endParaRPr lang="en-US" sz="2600" dirty="0">
              <a:latin typeface="Arial" charset="0"/>
            </a:endParaRPr>
          </a:p>
          <a:p>
            <a:pPr marL="857250" lvl="2" indent="0">
              <a:lnSpc>
                <a:spcPct val="90000"/>
              </a:lnSpc>
              <a:buNone/>
            </a:pPr>
            <a:endParaRPr lang="en-US" sz="1800" dirty="0" smtClean="0">
              <a:latin typeface="Arial" charset="0"/>
            </a:endParaRPr>
          </a:p>
          <a:p>
            <a:pPr marL="857250" lvl="2" indent="0">
              <a:lnSpc>
                <a:spcPct val="90000"/>
              </a:lnSpc>
              <a:buNone/>
            </a:pPr>
            <a:endParaRPr lang="en-US" sz="1800" dirty="0" smtClean="0">
              <a:latin typeface="Arial" charset="0"/>
            </a:endParaRPr>
          </a:p>
          <a:p>
            <a:pPr>
              <a:lnSpc>
                <a:spcPct val="90000"/>
              </a:lnSpc>
              <a:buNone/>
            </a:pPr>
            <a:endParaRPr lang="en-US" sz="2600" dirty="0" smtClean="0">
              <a:latin typeface="Arial" charset="0"/>
              <a:cs typeface="Arial" charset="0"/>
            </a:endParaRPr>
          </a:p>
          <a:p>
            <a:pPr lvl="1">
              <a:lnSpc>
                <a:spcPct val="90000"/>
              </a:lnSpc>
              <a:buNone/>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7" name="Slide Number Placeholder 6"/>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18</a:t>
            </a:fld>
            <a:endParaRPr lang="en-US" dirty="0"/>
          </a:p>
        </p:txBody>
      </p:sp>
    </p:spTree>
    <p:extLst>
      <p:ext uri="{BB962C8B-B14F-4D97-AF65-F5344CB8AC3E}">
        <p14:creationId xmlns:p14="http://schemas.microsoft.com/office/powerpoint/2010/main" val="18570904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723900"/>
            <a:ext cx="8534400" cy="571500"/>
          </a:xfrm>
        </p:spPr>
        <p:txBody>
          <a:bodyPr/>
          <a:lstStyle/>
          <a:p>
            <a:r>
              <a:rPr lang="en-US" sz="3600" dirty="0" smtClean="0">
                <a:solidFill>
                  <a:schemeClr val="accent2"/>
                </a:solidFill>
              </a:rPr>
              <a:t>Future Sessions – 2018</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457200" y="1371600"/>
            <a:ext cx="8610600" cy="5029200"/>
          </a:xfrm>
        </p:spPr>
        <p:txBody>
          <a:bodyPr/>
          <a:lstStyle/>
          <a:p>
            <a:pPr>
              <a:lnSpc>
                <a:spcPct val="90000"/>
              </a:lnSpc>
            </a:pPr>
            <a:r>
              <a:rPr lang="en-US" sz="2400" b="1" dirty="0" smtClean="0">
                <a:solidFill>
                  <a:srgbClr val="0000FF"/>
                </a:solidFill>
              </a:rPr>
              <a:t>Interim</a:t>
            </a:r>
            <a:r>
              <a:rPr lang="en-US" sz="2400" b="1" dirty="0" smtClean="0">
                <a:solidFill>
                  <a:srgbClr val="0000FF"/>
                </a:solidFill>
              </a:rPr>
              <a:t>:  </a:t>
            </a:r>
            <a:r>
              <a:rPr lang="en-US" sz="2400" b="1" dirty="0">
                <a:solidFill>
                  <a:srgbClr val="0000FF"/>
                </a:solidFill>
              </a:rPr>
              <a:t>May </a:t>
            </a:r>
            <a:r>
              <a:rPr lang="en-US" sz="2400" b="1" dirty="0" smtClean="0">
                <a:solidFill>
                  <a:srgbClr val="0000FF"/>
                </a:solidFill>
              </a:rPr>
              <a:t>06-11, 2018, Mariott, Warsaw, Poland </a:t>
            </a:r>
          </a:p>
          <a:p>
            <a:pPr lvl="1">
              <a:lnSpc>
                <a:spcPct val="90000"/>
              </a:lnSpc>
            </a:pPr>
            <a:r>
              <a:rPr lang="en-US" sz="1600" dirty="0" smtClean="0">
                <a:solidFill>
                  <a:srgbClr val="0000FF"/>
                </a:solidFill>
              </a:rPr>
              <a:t>Co-located with all wireless groups </a:t>
            </a:r>
          </a:p>
          <a:p>
            <a:pPr>
              <a:lnSpc>
                <a:spcPct val="90000"/>
              </a:lnSpc>
            </a:pPr>
            <a:r>
              <a:rPr lang="en-US" sz="2400" b="1" dirty="0" smtClean="0">
                <a:solidFill>
                  <a:srgbClr val="FF0000"/>
                </a:solidFill>
              </a:rPr>
              <a:t>Plenary:  </a:t>
            </a:r>
            <a:r>
              <a:rPr lang="en-US" sz="2400" b="1" dirty="0">
                <a:solidFill>
                  <a:srgbClr val="FF0000"/>
                </a:solidFill>
              </a:rPr>
              <a:t>July 8-13, 2018, Manchester Grand Hyatt, San Diego, CA, </a:t>
            </a:r>
            <a:r>
              <a:rPr lang="en-US" sz="2400" b="1" dirty="0" smtClean="0">
                <a:solidFill>
                  <a:srgbClr val="FF0000"/>
                </a:solidFill>
              </a:rPr>
              <a:t>USA </a:t>
            </a:r>
          </a:p>
          <a:p>
            <a:pPr lvl="1">
              <a:lnSpc>
                <a:spcPct val="90000"/>
              </a:lnSpc>
            </a:pPr>
            <a:r>
              <a:rPr lang="en-US" sz="1600" dirty="0" smtClean="0">
                <a:solidFill>
                  <a:srgbClr val="FF0000"/>
                </a:solidFill>
              </a:rPr>
              <a:t>Co-located with all 802 groups</a:t>
            </a:r>
          </a:p>
          <a:p>
            <a:pPr>
              <a:lnSpc>
                <a:spcPct val="90000"/>
              </a:lnSpc>
            </a:pPr>
            <a:r>
              <a:rPr lang="en-US" sz="2400" b="1" dirty="0" smtClean="0">
                <a:solidFill>
                  <a:srgbClr val="0000FF"/>
                </a:solidFill>
              </a:rPr>
              <a:t>Interim: </a:t>
            </a:r>
            <a:r>
              <a:rPr lang="en-US" sz="2400" b="1" dirty="0">
                <a:solidFill>
                  <a:srgbClr val="0000FF"/>
                </a:solidFill>
              </a:rPr>
              <a:t>September </a:t>
            </a:r>
            <a:r>
              <a:rPr lang="en-US" sz="2400" b="1" dirty="0" smtClean="0">
                <a:solidFill>
                  <a:srgbClr val="0000FF"/>
                </a:solidFill>
              </a:rPr>
              <a:t>09-14,  2018, </a:t>
            </a:r>
            <a:r>
              <a:rPr lang="en-US" sz="2400" b="1" dirty="0">
                <a:solidFill>
                  <a:srgbClr val="0000FF"/>
                </a:solidFill>
              </a:rPr>
              <a:t>Hilton Waikoloa Village, Kona, HI, USA, 802 Wireless Interim </a:t>
            </a:r>
            <a:r>
              <a:rPr lang="en-US" sz="2400" b="1" dirty="0" smtClean="0">
                <a:solidFill>
                  <a:srgbClr val="0000FF"/>
                </a:solidFill>
              </a:rPr>
              <a:t>Session.</a:t>
            </a:r>
          </a:p>
          <a:p>
            <a:pPr lvl="1">
              <a:lnSpc>
                <a:spcPct val="90000"/>
              </a:lnSpc>
            </a:pPr>
            <a:r>
              <a:rPr lang="en-US" sz="1600" dirty="0" smtClean="0">
                <a:solidFill>
                  <a:srgbClr val="0000FF"/>
                </a:solidFill>
              </a:rPr>
              <a:t>Co-located with  all 802 wireless groups </a:t>
            </a:r>
            <a:endParaRPr lang="en-US" sz="1600" dirty="0" smtClean="0">
              <a:solidFill>
                <a:srgbClr val="FF0000"/>
              </a:solidFill>
            </a:endParaRPr>
          </a:p>
          <a:p>
            <a:pPr>
              <a:lnSpc>
                <a:spcPct val="90000"/>
              </a:lnSpc>
            </a:pPr>
            <a:r>
              <a:rPr lang="en-US" sz="2400" b="1" dirty="0" smtClean="0">
                <a:solidFill>
                  <a:srgbClr val="FF0000"/>
                </a:solidFill>
              </a:rPr>
              <a:t>Plenary: </a:t>
            </a:r>
            <a:r>
              <a:rPr lang="en-US" sz="2400" b="1" dirty="0">
                <a:solidFill>
                  <a:srgbClr val="FF0000"/>
                </a:solidFill>
              </a:rPr>
              <a:t>November </a:t>
            </a:r>
            <a:r>
              <a:rPr lang="en-US" sz="2400" b="1" dirty="0" smtClean="0">
                <a:solidFill>
                  <a:srgbClr val="FF0000"/>
                </a:solidFill>
              </a:rPr>
              <a:t>11-16, </a:t>
            </a:r>
            <a:r>
              <a:rPr lang="en-US" sz="2400" b="1" dirty="0">
                <a:solidFill>
                  <a:srgbClr val="FF0000"/>
                </a:solidFill>
              </a:rPr>
              <a:t>2017</a:t>
            </a:r>
            <a:r>
              <a:rPr lang="en-US" sz="2400" b="1" dirty="0" smtClean="0">
                <a:solidFill>
                  <a:srgbClr val="FF0000"/>
                </a:solidFill>
              </a:rPr>
              <a:t>, Marriott Marquis Queen’s Park, Bangkok, Thailand </a:t>
            </a:r>
          </a:p>
          <a:p>
            <a:pPr lvl="1">
              <a:lnSpc>
                <a:spcPct val="90000"/>
              </a:lnSpc>
            </a:pPr>
            <a:r>
              <a:rPr lang="en-US" sz="1600" dirty="0" smtClean="0">
                <a:solidFill>
                  <a:srgbClr val="FF0000"/>
                </a:solidFill>
              </a:rPr>
              <a:t>Co-located with all 802 groups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8430566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a:xfrm>
            <a:off x="987425" y="657225"/>
            <a:ext cx="7772400" cy="914400"/>
          </a:xfrm>
        </p:spPr>
        <p:txBody>
          <a:bodyPr/>
          <a:lstStyle/>
          <a:p>
            <a:r>
              <a:rPr lang="en-US" sz="3600" dirty="0" smtClean="0">
                <a:solidFill>
                  <a:schemeClr val="tx1"/>
                </a:solidFill>
                <a:latin typeface="Arial" charset="0"/>
              </a:rPr>
              <a:t>Session Time and Location  </a:t>
            </a:r>
            <a:br>
              <a:rPr lang="en-US" sz="3600" dirty="0" smtClean="0">
                <a:solidFill>
                  <a:schemeClr val="tx1"/>
                </a:solidFill>
                <a:latin typeface="Arial" charset="0"/>
              </a:rPr>
            </a:br>
            <a:endParaRPr lang="en-US" sz="1400" dirty="0" smtClean="0">
              <a:solidFill>
                <a:schemeClr val="tx1"/>
              </a:solidFill>
              <a:latin typeface="Arial" charset="0"/>
            </a:endParaRPr>
          </a:p>
        </p:txBody>
      </p:sp>
      <p:sp>
        <p:nvSpPr>
          <p:cNvPr id="19462" name="Text Box 47"/>
          <p:cNvSpPr txBox="1">
            <a:spLocks noChangeArrowheads="1"/>
          </p:cNvSpPr>
          <p:nvPr/>
        </p:nvSpPr>
        <p:spPr bwMode="auto">
          <a:xfrm>
            <a:off x="987424" y="5261205"/>
            <a:ext cx="7242175" cy="307777"/>
          </a:xfrm>
          <a:prstGeom prst="rect">
            <a:avLst/>
          </a:prstGeom>
          <a:noFill/>
          <a:ln w="9525">
            <a:noFill/>
            <a:miter lim="800000"/>
            <a:headEnd/>
            <a:tailEnd/>
          </a:ln>
        </p:spPr>
        <p:txBody>
          <a:bodyPr wrap="square">
            <a:spAutoFit/>
          </a:bodyPr>
          <a:lstStyle/>
          <a:p>
            <a:pPr eaLnBrk="1" hangingPunct="1"/>
            <a:r>
              <a:rPr lang="en-US" sz="1400" b="1" dirty="0" smtClean="0"/>
              <a:t>Default </a:t>
            </a:r>
            <a:r>
              <a:rPr lang="en-US" sz="1400" b="1" dirty="0"/>
              <a:t>Location</a:t>
            </a:r>
            <a:r>
              <a:rPr lang="en-US" sz="1400" dirty="0" smtClean="0"/>
              <a:t>: </a:t>
            </a:r>
            <a:r>
              <a:rPr lang="en-US" sz="1400" dirty="0"/>
              <a:t> McCarran </a:t>
            </a:r>
            <a:r>
              <a:rPr lang="en-US" sz="1400" dirty="0" smtClean="0"/>
              <a:t>A;  </a:t>
            </a:r>
            <a:r>
              <a:rPr lang="en-US" sz="1400" dirty="0" smtClean="0"/>
              <a:t>JTC1/SC6: Directors AB</a:t>
            </a:r>
            <a:r>
              <a:rPr lang="en-US" sz="1400" dirty="0" smtClean="0"/>
              <a:t>; NEND: Ballroom C </a:t>
            </a:r>
            <a:endParaRPr lang="en-US" sz="1400" dirty="0"/>
          </a:p>
        </p:txBody>
      </p:sp>
      <p:sp>
        <p:nvSpPr>
          <p:cNvPr id="19463" name="Rectangle 6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sz="2400" dirty="0"/>
          </a:p>
        </p:txBody>
      </p:sp>
      <p:sp>
        <p:nvSpPr>
          <p:cNvPr id="19520" name="Rectangle 5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dirty="0"/>
          </a:p>
        </p:txBody>
      </p:sp>
      <p:sp>
        <p:nvSpPr>
          <p:cNvPr id="19521" name="Rectangle 65"/>
          <p:cNvSpPr>
            <a:spLocks noChangeArrowheads="1"/>
          </p:cNvSpPr>
          <p:nvPr/>
        </p:nvSpPr>
        <p:spPr bwMode="auto">
          <a:xfrm>
            <a:off x="0" y="0"/>
            <a:ext cx="9144000" cy="457200"/>
          </a:xfrm>
          <a:prstGeom prst="rect">
            <a:avLst/>
          </a:prstGeom>
          <a:noFill/>
          <a:ln w="12700" cap="flat" cmpd="sng">
            <a:noFill/>
            <a:prstDash val="solid"/>
            <a:miter lim="800000"/>
            <a:headEnd type="none" w="sm" len="sm"/>
            <a:tailEnd type="none" w="sm" len="sm"/>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143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84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4"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133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 name="Slide Number Placeholder 15"/>
          <p:cNvSpPr>
            <a:spLocks noGrp="1"/>
          </p:cNvSpPr>
          <p:nvPr>
            <p:ph type="sldNum" sz="quarter" idx="10"/>
          </p:nvPr>
        </p:nvSpPr>
        <p:spPr/>
        <p:txBody>
          <a:bodyPr/>
          <a:lstStyle/>
          <a:p>
            <a:pPr>
              <a:defRPr/>
            </a:pPr>
            <a:r>
              <a:rPr lang="en-US" dirty="0" smtClean="0"/>
              <a:t>Slide </a:t>
            </a:r>
            <a:fld id="{F3D7A4F0-0FCF-4224-B81A-51E9E7009AFE}" type="slidenum">
              <a:rPr lang="en-US" smtClean="0"/>
              <a:pPr>
                <a:defRPr/>
              </a:pPr>
              <a:t>2</a:t>
            </a:fld>
            <a:endParaRPr lang="en-US" dirty="0"/>
          </a:p>
        </p:txBody>
      </p:sp>
      <p:sp>
        <p:nvSpPr>
          <p:cNvPr id="2"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9" name="Rectangle 32"/>
          <p:cNvSpPr>
            <a:spLocks noChangeArrowheads="1"/>
          </p:cNvSpPr>
          <p:nvPr/>
        </p:nvSpPr>
        <p:spPr bwMode="auto">
          <a:xfrm>
            <a:off x="723900" y="5831788"/>
            <a:ext cx="7353300" cy="457200"/>
          </a:xfrm>
          <a:prstGeom prst="rect">
            <a:avLst/>
          </a:prstGeom>
          <a:noFill/>
          <a:ln w="9525">
            <a:noFill/>
            <a:miter lim="800000"/>
            <a:headEnd/>
            <a:tailEnd/>
          </a:ln>
        </p:spPr>
        <p:txBody>
          <a:bodyPr lIns="92075" tIns="46038" rIns="92075" bIns="46038"/>
          <a:lstStyle/>
          <a:p>
            <a:pPr marL="342900" indent="-342900">
              <a:spcBef>
                <a:spcPct val="20000"/>
              </a:spcBef>
              <a:buFont typeface="Arial" pitchFamily="34" charset="0"/>
              <a:buChar char="•"/>
            </a:pPr>
            <a:r>
              <a:rPr lang="en-US" sz="1600" dirty="0">
                <a:latin typeface="Arial" charset="0"/>
              </a:rPr>
              <a:t>The WG has </a:t>
            </a:r>
            <a:r>
              <a:rPr lang="en-US" sz="1600" dirty="0" smtClean="0">
                <a:latin typeface="Arial" charset="0"/>
              </a:rPr>
              <a:t>15 </a:t>
            </a:r>
            <a:r>
              <a:rPr lang="en-US" sz="1600" dirty="0">
                <a:latin typeface="Arial" charset="0"/>
              </a:rPr>
              <a:t>voting members </a:t>
            </a:r>
            <a:r>
              <a:rPr lang="en-US" sz="1600" dirty="0" smtClean="0">
                <a:latin typeface="Arial" charset="0"/>
              </a:rPr>
              <a:t> as </a:t>
            </a:r>
            <a:r>
              <a:rPr lang="en-US" sz="1600" dirty="0">
                <a:latin typeface="Arial" charset="0"/>
              </a:rPr>
              <a:t>of this meeting</a:t>
            </a:r>
          </a:p>
        </p:txBody>
      </p:sp>
      <p:graphicFrame>
        <p:nvGraphicFramePr>
          <p:cNvPr id="4" name="Table 3"/>
          <p:cNvGraphicFramePr>
            <a:graphicFrameLocks noGrp="1"/>
          </p:cNvGraphicFramePr>
          <p:nvPr>
            <p:extLst>
              <p:ext uri="{D42A27DB-BD31-4B8C-83A1-F6EECF244321}">
                <p14:modId xmlns:p14="http://schemas.microsoft.com/office/powerpoint/2010/main" val="818283819"/>
              </p:ext>
            </p:extLst>
          </p:nvPr>
        </p:nvGraphicFramePr>
        <p:xfrm>
          <a:off x="723900" y="1600201"/>
          <a:ext cx="7880350" cy="3505200"/>
        </p:xfrm>
        <a:graphic>
          <a:graphicData uri="http://schemas.openxmlformats.org/drawingml/2006/table">
            <a:tbl>
              <a:tblPr firstRow="1" firstCol="1" bandRow="1">
                <a:tableStyleId>{5C22544A-7EE6-4342-B048-85BDC9FD1C3A}</a:tableStyleId>
              </a:tblPr>
              <a:tblGrid>
                <a:gridCol w="1201325">
                  <a:extLst>
                    <a:ext uri="{9D8B030D-6E8A-4147-A177-3AD203B41FA5}">
                      <a16:colId xmlns:a16="http://schemas.microsoft.com/office/drawing/2014/main" val="507646390"/>
                    </a:ext>
                  </a:extLst>
                </a:gridCol>
                <a:gridCol w="2139462">
                  <a:extLst>
                    <a:ext uri="{9D8B030D-6E8A-4147-A177-3AD203B41FA5}">
                      <a16:colId xmlns:a16="http://schemas.microsoft.com/office/drawing/2014/main" val="1578674492"/>
                    </a:ext>
                  </a:extLst>
                </a:gridCol>
                <a:gridCol w="1375367">
                  <a:extLst>
                    <a:ext uri="{9D8B030D-6E8A-4147-A177-3AD203B41FA5}">
                      <a16:colId xmlns:a16="http://schemas.microsoft.com/office/drawing/2014/main" val="1532691216"/>
                    </a:ext>
                  </a:extLst>
                </a:gridCol>
                <a:gridCol w="1451778">
                  <a:extLst>
                    <a:ext uri="{9D8B030D-6E8A-4147-A177-3AD203B41FA5}">
                      <a16:colId xmlns:a16="http://schemas.microsoft.com/office/drawing/2014/main" val="2468384033"/>
                    </a:ext>
                  </a:extLst>
                </a:gridCol>
                <a:gridCol w="1712418">
                  <a:extLst>
                    <a:ext uri="{9D8B030D-6E8A-4147-A177-3AD203B41FA5}">
                      <a16:colId xmlns:a16="http://schemas.microsoft.com/office/drawing/2014/main" val="135923508"/>
                    </a:ext>
                  </a:extLst>
                </a:gridCol>
              </a:tblGrid>
              <a:tr h="766537">
                <a:tc>
                  <a:txBody>
                    <a:bodyPr/>
                    <a:lstStyle/>
                    <a:p>
                      <a:pPr marL="0" marR="0">
                        <a:spcBef>
                          <a:spcPts val="0"/>
                        </a:spcBef>
                        <a:spcAft>
                          <a:spcPts val="0"/>
                        </a:spcAft>
                      </a:pPr>
                      <a:r>
                        <a:rPr lang="en-US" sz="1200">
                          <a:effectLst/>
                        </a:rPr>
                        <a:t>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Monday </a:t>
                      </a:r>
                    </a:p>
                    <a:p>
                      <a:pPr marL="0" marR="0">
                        <a:spcBef>
                          <a:spcPts val="0"/>
                        </a:spcBef>
                        <a:spcAft>
                          <a:spcPts val="0"/>
                        </a:spcAft>
                      </a:pPr>
                      <a:r>
                        <a:rPr lang="en-US" sz="1200">
                          <a:effectLst/>
                        </a:rPr>
                        <a:t>(March 05, 2018)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Tuesday </a:t>
                      </a:r>
                    </a:p>
                    <a:p>
                      <a:pPr marL="0" marR="0">
                        <a:spcBef>
                          <a:spcPts val="0"/>
                        </a:spcBef>
                        <a:spcAft>
                          <a:spcPts val="0"/>
                        </a:spcAft>
                      </a:pPr>
                      <a:r>
                        <a:rPr lang="en-US" sz="1200">
                          <a:effectLst/>
                        </a:rPr>
                        <a:t>(March 06, 2018)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Wednesday </a:t>
                      </a:r>
                    </a:p>
                    <a:p>
                      <a:pPr marL="0" marR="0">
                        <a:spcBef>
                          <a:spcPts val="0"/>
                        </a:spcBef>
                        <a:spcAft>
                          <a:spcPts val="0"/>
                        </a:spcAft>
                      </a:pPr>
                      <a:r>
                        <a:rPr lang="en-US" sz="1200">
                          <a:effectLst/>
                        </a:rPr>
                        <a:t>(March 07, 2018)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Thursday </a:t>
                      </a:r>
                    </a:p>
                    <a:p>
                      <a:pPr marL="0" marR="0">
                        <a:spcBef>
                          <a:spcPts val="0"/>
                        </a:spcBef>
                        <a:spcAft>
                          <a:spcPts val="0"/>
                        </a:spcAft>
                      </a:pPr>
                      <a:r>
                        <a:rPr lang="en-US" sz="1200" dirty="0">
                          <a:effectLst/>
                        </a:rPr>
                        <a:t>(March 08, 2018) </a:t>
                      </a:r>
                      <a:endParaRPr lang="en-US" sz="1200" dirty="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3429711196"/>
                  </a:ext>
                </a:extLst>
              </a:tr>
              <a:tr h="694297">
                <a:tc>
                  <a:txBody>
                    <a:bodyPr/>
                    <a:lstStyle/>
                    <a:p>
                      <a:pPr marL="0" marR="0">
                        <a:spcBef>
                          <a:spcPts val="0"/>
                        </a:spcBef>
                        <a:spcAft>
                          <a:spcPts val="0"/>
                        </a:spcAft>
                      </a:pPr>
                      <a:r>
                        <a:rPr lang="en-US" sz="1200">
                          <a:effectLst/>
                        </a:rPr>
                        <a:t>AM-1 </a:t>
                      </a:r>
                    </a:p>
                    <a:p>
                      <a:pPr marL="0" marR="0">
                        <a:spcBef>
                          <a:spcPts val="0"/>
                        </a:spcBef>
                        <a:spcAft>
                          <a:spcPts val="0"/>
                        </a:spcAft>
                      </a:pPr>
                      <a:r>
                        <a:rPr lang="en-US" sz="1200">
                          <a:effectLst/>
                        </a:rPr>
                        <a:t>8:00-10:00a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IEEE 802  EC Opening Plenary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 N/A</a:t>
                      </a:r>
                      <a:endParaRPr lang="en-US" sz="1200" dirty="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107650120"/>
                  </a:ext>
                </a:extLst>
              </a:tr>
              <a:tr h="499252">
                <a:tc>
                  <a:txBody>
                    <a:bodyPr/>
                    <a:lstStyle/>
                    <a:p>
                      <a:pPr marL="0" marR="0">
                        <a:spcBef>
                          <a:spcPts val="0"/>
                        </a:spcBef>
                        <a:spcAft>
                          <a:spcPts val="0"/>
                        </a:spcAft>
                      </a:pPr>
                      <a:r>
                        <a:rPr lang="en-US" sz="1200">
                          <a:effectLst/>
                        </a:rPr>
                        <a:t>AM-2 </a:t>
                      </a:r>
                    </a:p>
                    <a:p>
                      <a:pPr marL="0" marR="0">
                        <a:spcBef>
                          <a:spcPts val="0"/>
                        </a:spcBef>
                        <a:spcAft>
                          <a:spcPts val="0"/>
                        </a:spcAft>
                      </a:pPr>
                      <a:r>
                        <a:rPr lang="en-US" sz="1200">
                          <a:effectLst/>
                        </a:rPr>
                        <a:t>10:30-12:30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WG Session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WG Session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WG Session</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1137751626"/>
                  </a:ext>
                </a:extLst>
              </a:tr>
              <a:tr h="474370">
                <a:tc>
                  <a:txBody>
                    <a:bodyPr/>
                    <a:lstStyle/>
                    <a:p>
                      <a:pPr marL="0" marR="0">
                        <a:spcBef>
                          <a:spcPts val="0"/>
                        </a:spcBef>
                        <a:spcAft>
                          <a:spcPts val="0"/>
                        </a:spcAft>
                      </a:pPr>
                      <a:r>
                        <a:rPr lang="en-US" sz="1200">
                          <a:effectLst/>
                        </a:rPr>
                        <a:t>PM-1 </a:t>
                      </a:r>
                    </a:p>
                    <a:p>
                      <a:pPr marL="0" marR="0">
                        <a:spcBef>
                          <a:spcPts val="0"/>
                        </a:spcBef>
                        <a:spcAft>
                          <a:spcPts val="0"/>
                        </a:spcAft>
                      </a:pPr>
                      <a:r>
                        <a:rPr lang="en-US" sz="1200">
                          <a:effectLst/>
                        </a:rPr>
                        <a:t>1:30 – 3:30p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WG Opening Plenary and WG officers Election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802 JTC1/SC6 Ad Hoc</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WG Session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WG Closing Plenary</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3347355427"/>
                  </a:ext>
                </a:extLst>
              </a:tr>
              <a:tr h="535372">
                <a:tc>
                  <a:txBody>
                    <a:bodyPr/>
                    <a:lstStyle/>
                    <a:p>
                      <a:pPr marL="0" marR="0">
                        <a:spcBef>
                          <a:spcPts val="0"/>
                        </a:spcBef>
                        <a:spcAft>
                          <a:spcPts val="0"/>
                        </a:spcAft>
                      </a:pPr>
                      <a:r>
                        <a:rPr lang="en-US" sz="1200">
                          <a:effectLst/>
                        </a:rPr>
                        <a:t>PM-2 </a:t>
                      </a:r>
                    </a:p>
                    <a:p>
                      <a:pPr marL="0" marR="0">
                        <a:spcBef>
                          <a:spcPts val="0"/>
                        </a:spcBef>
                        <a:spcAft>
                          <a:spcPts val="0"/>
                        </a:spcAft>
                      </a:pPr>
                      <a:r>
                        <a:rPr lang="en-US" sz="1200">
                          <a:effectLst/>
                        </a:rPr>
                        <a:t>4:00 – 6:00p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WG Session </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 NA</a:t>
                      </a:r>
                      <a:endParaRPr lang="en-US" sz="120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810360326"/>
                  </a:ext>
                </a:extLst>
              </a:tr>
              <a:tr h="535372">
                <a:tc>
                  <a:txBody>
                    <a:bodyPr/>
                    <a:lstStyle/>
                    <a:p>
                      <a:pPr marL="0" marR="0">
                        <a:spcBef>
                          <a:spcPts val="0"/>
                        </a:spcBef>
                        <a:spcAft>
                          <a:spcPts val="0"/>
                        </a:spcAft>
                      </a:pPr>
                      <a:r>
                        <a:rPr lang="en-US" sz="1200">
                          <a:effectLst/>
                        </a:rPr>
                        <a:t>Eve</a:t>
                      </a:r>
                    </a:p>
                    <a:p>
                      <a:pPr marL="0" marR="0">
                        <a:spcBef>
                          <a:spcPts val="0"/>
                        </a:spcBef>
                        <a:spcAft>
                          <a:spcPts val="0"/>
                        </a:spcAft>
                      </a:pPr>
                      <a:r>
                        <a:rPr lang="en-US" sz="1200">
                          <a:effectLst/>
                        </a:rPr>
                        <a:t>6:00-10:30p</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NA</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NEND (7:30-9:30pm)</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a:effectLst/>
                        </a:rPr>
                        <a:t>Networking Reception (6 – 9p)</a:t>
                      </a:r>
                      <a:endParaRPr lang="en-US" sz="1200">
                        <a:effectLst/>
                        <a:latin typeface="Times New Roman" panose="02020603050405020304" pitchFamily="18" charset="0"/>
                        <a:ea typeface="Times New Roman" panose="02020603050405020304" pitchFamily="18" charset="0"/>
                      </a:endParaRPr>
                    </a:p>
                  </a:txBody>
                  <a:tcPr marL="9525" marR="9525" marT="9525" marB="0"/>
                </a:tc>
                <a:tc>
                  <a:txBody>
                    <a:bodyPr/>
                    <a:lstStyle/>
                    <a:p>
                      <a:pPr marL="0" marR="0">
                        <a:spcBef>
                          <a:spcPts val="0"/>
                        </a:spcBef>
                        <a:spcAft>
                          <a:spcPts val="0"/>
                        </a:spcAft>
                      </a:pPr>
                      <a:r>
                        <a:rPr lang="en-US" sz="1200" dirty="0">
                          <a:effectLst/>
                        </a:rPr>
                        <a:t>NA</a:t>
                      </a:r>
                      <a:endParaRPr lang="en-US" sz="1200" dirty="0">
                        <a:effectLst/>
                        <a:latin typeface="Times New Roman" panose="02020603050405020304" pitchFamily="18" charset="0"/>
                        <a:ea typeface="Times New Roman" panose="02020603050405020304" pitchFamily="18" charset="0"/>
                      </a:endParaRPr>
                    </a:p>
                  </a:txBody>
                  <a:tcPr marL="9525" marR="9525" marT="9525" marB="0"/>
                </a:tc>
                <a:extLst>
                  <a:ext uri="{0D108BD9-81ED-4DB2-BD59-A6C34878D82A}">
                    <a16:rowId xmlns:a16="http://schemas.microsoft.com/office/drawing/2014/main" val="3547549487"/>
                  </a:ext>
                </a:extLst>
              </a:tr>
            </a:tbl>
          </a:graphicData>
        </a:graphic>
      </p:graphicFrame>
      <p:sp>
        <p:nvSpPr>
          <p:cNvPr id="5" name="Rectangle 1"/>
          <p:cNvSpPr>
            <a:spLocks noChangeArrowheads="1"/>
          </p:cNvSpPr>
          <p:nvPr/>
        </p:nvSpPr>
        <p:spPr bwMode="auto">
          <a:xfrm>
            <a:off x="1524000" y="183642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1481280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640326"/>
            <a:ext cx="8534400" cy="571500"/>
          </a:xfrm>
        </p:spPr>
        <p:txBody>
          <a:bodyPr/>
          <a:lstStyle/>
          <a:p>
            <a:r>
              <a:rPr lang="en-US" sz="3600" dirty="0" smtClean="0">
                <a:solidFill>
                  <a:schemeClr val="accent2"/>
                </a:solidFill>
              </a:rPr>
              <a:t>Future Sessions – </a:t>
            </a:r>
            <a:r>
              <a:rPr lang="en-US" sz="3600" dirty="0" smtClean="0">
                <a:solidFill>
                  <a:schemeClr val="accent2"/>
                </a:solidFill>
              </a:rPr>
              <a:t>2019</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76200" y="1066800"/>
            <a:ext cx="8915400" cy="5257800"/>
          </a:xfrm>
        </p:spPr>
        <p:txBody>
          <a:bodyPr/>
          <a:lstStyle/>
          <a:p>
            <a:pPr>
              <a:lnSpc>
                <a:spcPct val="90000"/>
              </a:lnSpc>
            </a:pPr>
            <a:r>
              <a:rPr lang="en-US" sz="2000" b="1" dirty="0" smtClean="0">
                <a:solidFill>
                  <a:schemeClr val="accent2"/>
                </a:solidFill>
              </a:rPr>
              <a:t>January 13-18, 2019: TBD (Ottawa, St Louis, Montreal, Jacksonville (Florida))</a:t>
            </a:r>
            <a:endParaRPr lang="es-ES" sz="2000" b="1" dirty="0" smtClean="0">
              <a:solidFill>
                <a:schemeClr val="accent2"/>
              </a:solidFill>
            </a:endParaRPr>
          </a:p>
          <a:p>
            <a:pPr lvl="1">
              <a:lnSpc>
                <a:spcPct val="90000"/>
              </a:lnSpc>
            </a:pPr>
            <a:r>
              <a:rPr lang="en-US" sz="2000" dirty="0" smtClean="0">
                <a:solidFill>
                  <a:srgbClr val="FF0000"/>
                </a:solidFill>
              </a:rPr>
              <a:t>Co-located with all 802 groups</a:t>
            </a:r>
            <a:r>
              <a:rPr lang="en-US" sz="2000" b="1" dirty="0" smtClean="0">
                <a:solidFill>
                  <a:srgbClr val="FF0000"/>
                </a:solidFill>
              </a:rPr>
              <a:t> </a:t>
            </a:r>
          </a:p>
          <a:p>
            <a:pPr>
              <a:lnSpc>
                <a:spcPct val="90000"/>
              </a:lnSpc>
            </a:pPr>
            <a:r>
              <a:rPr lang="en-US" sz="2000" b="1" dirty="0" smtClean="0">
                <a:solidFill>
                  <a:srgbClr val="FF0000"/>
                </a:solidFill>
              </a:rPr>
              <a:t>Plenary: March 10-15, 2019, </a:t>
            </a:r>
            <a:r>
              <a:rPr lang="en-US" sz="2000" b="1" dirty="0" smtClean="0">
                <a:solidFill>
                  <a:srgbClr val="FF0000"/>
                </a:solidFill>
              </a:rPr>
              <a:t>Hyatt Regency Vancouver and Fairmont Hotel Vancouver, Vancouver, Canada </a:t>
            </a:r>
            <a:endParaRPr lang="en-US" sz="2000" b="1" dirty="0" smtClean="0">
              <a:solidFill>
                <a:srgbClr val="FF0000"/>
              </a:solidFill>
            </a:endParaRPr>
          </a:p>
          <a:p>
            <a:pPr lvl="1">
              <a:lnSpc>
                <a:spcPct val="90000"/>
              </a:lnSpc>
            </a:pPr>
            <a:r>
              <a:rPr lang="en-US" sz="2000" dirty="0" smtClean="0">
                <a:solidFill>
                  <a:srgbClr val="FF0000"/>
                </a:solidFill>
              </a:rPr>
              <a:t>Co-located with all 802 groups</a:t>
            </a:r>
            <a:endParaRPr lang="en-US" sz="2000" b="1" dirty="0" smtClean="0">
              <a:solidFill>
                <a:srgbClr val="FF0000"/>
              </a:solidFill>
            </a:endParaRPr>
          </a:p>
          <a:p>
            <a:pPr>
              <a:lnSpc>
                <a:spcPct val="90000"/>
              </a:lnSpc>
            </a:pPr>
            <a:r>
              <a:rPr lang="en-US" sz="2000" b="1" dirty="0" smtClean="0">
                <a:solidFill>
                  <a:srgbClr val="0000FF"/>
                </a:solidFill>
              </a:rPr>
              <a:t>Interim: </a:t>
            </a:r>
            <a:r>
              <a:rPr lang="en-US" sz="2000" b="1" dirty="0" smtClean="0">
                <a:solidFill>
                  <a:srgbClr val="0000FF"/>
                </a:solidFill>
              </a:rPr>
              <a:t>May 12-17, 2019, Grand Hyatt Atlanta in Buckhead , Atlanta, Georgia, USA</a:t>
            </a:r>
            <a:endParaRPr lang="en-US" sz="2000" b="1" dirty="0" smtClean="0">
              <a:solidFill>
                <a:srgbClr val="0000FF"/>
              </a:solidFill>
            </a:endParaRPr>
          </a:p>
          <a:p>
            <a:pPr lvl="1">
              <a:lnSpc>
                <a:spcPct val="90000"/>
              </a:lnSpc>
            </a:pPr>
            <a:r>
              <a:rPr lang="en-US" sz="2000" dirty="0" smtClean="0">
                <a:solidFill>
                  <a:srgbClr val="0000FF"/>
                </a:solidFill>
              </a:rPr>
              <a:t>Co-located with all wireless groups </a:t>
            </a:r>
          </a:p>
          <a:p>
            <a:pPr>
              <a:lnSpc>
                <a:spcPct val="90000"/>
              </a:lnSpc>
            </a:pPr>
            <a:r>
              <a:rPr lang="en-US" sz="2000" b="1" dirty="0" smtClean="0">
                <a:solidFill>
                  <a:srgbClr val="FF0000"/>
                </a:solidFill>
              </a:rPr>
              <a:t>Plenary:  July 14-19, 2019,</a:t>
            </a:r>
            <a:r>
              <a:rPr lang="it-IT" sz="2000" b="1" dirty="0" smtClean="0">
                <a:solidFill>
                  <a:srgbClr val="FF0000"/>
                </a:solidFill>
              </a:rPr>
              <a:t> Austria Congress Centre, Vienna, Austria</a:t>
            </a:r>
            <a:r>
              <a:rPr lang="en-US" sz="2000" b="1" dirty="0" smtClean="0">
                <a:solidFill>
                  <a:srgbClr val="FF0000"/>
                </a:solidFill>
              </a:rPr>
              <a:t>  </a:t>
            </a:r>
          </a:p>
          <a:p>
            <a:pPr lvl="1">
              <a:lnSpc>
                <a:spcPct val="90000"/>
              </a:lnSpc>
            </a:pPr>
            <a:r>
              <a:rPr lang="en-US" sz="2000" dirty="0" smtClean="0">
                <a:solidFill>
                  <a:srgbClr val="FF0000"/>
                </a:solidFill>
              </a:rPr>
              <a:t>Co-located with all 802 groups</a:t>
            </a:r>
          </a:p>
          <a:p>
            <a:pPr>
              <a:lnSpc>
                <a:spcPct val="90000"/>
              </a:lnSpc>
            </a:pPr>
            <a:r>
              <a:rPr lang="en-US" sz="2000" b="1" dirty="0" smtClean="0">
                <a:solidFill>
                  <a:srgbClr val="0000FF"/>
                </a:solidFill>
              </a:rPr>
              <a:t>Interim: </a:t>
            </a:r>
            <a:r>
              <a:rPr lang="en-US" sz="2000" b="1" dirty="0" smtClean="0">
                <a:solidFill>
                  <a:srgbClr val="0000FF"/>
                </a:solidFill>
              </a:rPr>
              <a:t>September 2019:TBD - Marriott Hanoi/ Centara Bangkok/Marriott City Center Shanghai</a:t>
            </a:r>
            <a:endParaRPr lang="en-US" sz="2000" b="1" dirty="0" smtClean="0">
              <a:solidFill>
                <a:srgbClr val="0000FF"/>
              </a:solidFill>
            </a:endParaRPr>
          </a:p>
          <a:p>
            <a:pPr lvl="1">
              <a:lnSpc>
                <a:spcPct val="90000"/>
              </a:lnSpc>
            </a:pPr>
            <a:r>
              <a:rPr lang="en-US" sz="2000" dirty="0" smtClean="0">
                <a:solidFill>
                  <a:srgbClr val="0000FF"/>
                </a:solidFill>
              </a:rPr>
              <a:t>Co-located with  all 802 wireless groups </a:t>
            </a:r>
            <a:endParaRPr lang="en-US" sz="2000" dirty="0" smtClean="0">
              <a:solidFill>
                <a:srgbClr val="FF0000"/>
              </a:solidFill>
            </a:endParaRPr>
          </a:p>
          <a:p>
            <a:pPr>
              <a:lnSpc>
                <a:spcPct val="90000"/>
              </a:lnSpc>
            </a:pPr>
            <a:r>
              <a:rPr lang="en-US" sz="2000" b="1" dirty="0">
                <a:solidFill>
                  <a:srgbClr val="FF0000"/>
                </a:solidFill>
              </a:rPr>
              <a:t>Plenary: November 10-15, 2019, Hilton Waikoloa Village, Kona, HI, USA, </a:t>
            </a:r>
            <a:endParaRPr lang="en-US" sz="2000" b="1" dirty="0" smtClean="0">
              <a:solidFill>
                <a:srgbClr val="FF0000"/>
              </a:solidFill>
            </a:endParaRPr>
          </a:p>
          <a:p>
            <a:pPr lvl="1">
              <a:lnSpc>
                <a:spcPct val="90000"/>
              </a:lnSpc>
            </a:pPr>
            <a:r>
              <a:rPr lang="en-US" sz="2000" dirty="0" smtClean="0">
                <a:solidFill>
                  <a:srgbClr val="FF0000"/>
                </a:solidFill>
              </a:rPr>
              <a:t>Co-located with all 802 groups </a:t>
            </a:r>
            <a:endParaRPr lang="en-US" sz="2000" dirty="0" smtClean="0">
              <a:solidFill>
                <a:srgbClr val="FF0000"/>
              </a:solidFill>
            </a:endParaRP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rgbClr val="000000"/>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6321068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2"/>
          <p:cNvSpPr>
            <a:spLocks noGrp="1" noChangeArrowheads="1"/>
          </p:cNvSpPr>
          <p:nvPr>
            <p:ph type="title"/>
          </p:nvPr>
        </p:nvSpPr>
        <p:spPr>
          <a:xfrm>
            <a:off x="685800" y="609600"/>
            <a:ext cx="7772400" cy="762000"/>
          </a:xfrm>
        </p:spPr>
        <p:txBody>
          <a:bodyPr/>
          <a:lstStyle/>
          <a:p>
            <a:pPr eaLnBrk="1" hangingPunct="1"/>
            <a:r>
              <a:rPr lang="en-US" dirty="0" smtClean="0">
                <a:solidFill>
                  <a:schemeClr val="accent2"/>
                </a:solidFill>
                <a:latin typeface="Arial" charset="0"/>
              </a:rPr>
              <a:t>802.21 WG Objective </a:t>
            </a:r>
          </a:p>
        </p:txBody>
      </p:sp>
      <p:sp>
        <p:nvSpPr>
          <p:cNvPr id="8197" name="Rectangle 3"/>
          <p:cNvSpPr>
            <a:spLocks noGrp="1" noChangeArrowheads="1"/>
          </p:cNvSpPr>
          <p:nvPr>
            <p:ph type="body" idx="1"/>
          </p:nvPr>
        </p:nvSpPr>
        <p:spPr>
          <a:xfrm>
            <a:off x="685800" y="1600200"/>
            <a:ext cx="8077200" cy="4495800"/>
          </a:xfrm>
        </p:spPr>
        <p:txBody>
          <a:bodyPr/>
          <a:lstStyle/>
          <a:p>
            <a:pPr eaLnBrk="1" hangingPunct="1"/>
            <a:r>
              <a:rPr lang="en-US" dirty="0"/>
              <a:t>IEEE 802.21 is developing </a:t>
            </a:r>
            <a:r>
              <a:rPr lang="en-US" dirty="0" smtClean="0"/>
              <a:t>an </a:t>
            </a:r>
            <a:r>
              <a:rPr lang="en-US" dirty="0"/>
              <a:t>extensible Media access Independent Services (MIS) framework (i.e., function and protocol) that enables the optimization of services including handover service when performed between heterogeneous IEEE 802 networks. It also facilitates these services when networking between IEEE 802 networks and Cellular networks</a:t>
            </a:r>
            <a:r>
              <a:rPr lang="en-US" dirty="0" smtClean="0"/>
              <a:t>. </a:t>
            </a:r>
            <a:endParaRPr lang="en-US" dirty="0" smtClean="0">
              <a:latin typeface="Arial" charset="0"/>
            </a:endParaRPr>
          </a:p>
        </p:txBody>
      </p:sp>
      <p:sp>
        <p:nvSpPr>
          <p:cNvPr id="7"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Slide Number Placeholder 7"/>
          <p:cNvSpPr>
            <a:spLocks noGrp="1"/>
          </p:cNvSpPr>
          <p:nvPr>
            <p:ph type="sldNum" sz="quarter" idx="12"/>
          </p:nvPr>
        </p:nvSpPr>
        <p:spPr/>
        <p:txBody>
          <a:bodyPr/>
          <a:lstStyle/>
          <a:p>
            <a:pPr>
              <a:defRPr/>
            </a:pPr>
            <a:r>
              <a:rPr lang="en-US" dirty="0" smtClean="0"/>
              <a:t>Slide </a:t>
            </a:r>
            <a:fld id="{55EAE60E-B8AB-4C07-8727-0B4A640A876B}" type="slidenum">
              <a:rPr lang="en-US" smtClean="0"/>
              <a:pPr>
                <a:defRPr/>
              </a:pPr>
              <a:t>3</a:t>
            </a:fld>
            <a:endParaRPr lang="en-US" dirty="0"/>
          </a:p>
        </p:txBody>
      </p:sp>
    </p:spTree>
    <p:extLst>
      <p:ext uri="{BB962C8B-B14F-4D97-AF65-F5344CB8AC3E}">
        <p14:creationId xmlns:p14="http://schemas.microsoft.com/office/powerpoint/2010/main" val="23450847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ctrTitle"/>
          </p:nvPr>
        </p:nvSpPr>
        <p:spPr>
          <a:xfrm>
            <a:off x="685800" y="685800"/>
            <a:ext cx="7772400" cy="1447800"/>
          </a:xfrm>
        </p:spPr>
        <p:txBody>
          <a:bodyPr/>
          <a:lstStyle/>
          <a:p>
            <a:r>
              <a:rPr lang="en-US" sz="4000" b="1" dirty="0" smtClean="0">
                <a:latin typeface="Arial" charset="0"/>
              </a:rPr>
              <a:t>IEEE 802.21</a:t>
            </a:r>
            <a:br>
              <a:rPr lang="en-US" sz="4000" b="1" dirty="0" smtClean="0">
                <a:latin typeface="Arial" charset="0"/>
              </a:rPr>
            </a:br>
            <a:r>
              <a:rPr lang="en-US" sz="4000" b="1" dirty="0" smtClean="0">
                <a:latin typeface="Arial" charset="0"/>
              </a:rPr>
              <a:t>Meeting Server Details</a:t>
            </a:r>
          </a:p>
        </p:txBody>
      </p:sp>
      <p:sp>
        <p:nvSpPr>
          <p:cNvPr id="18438" name="Rectangle 3"/>
          <p:cNvSpPr>
            <a:spLocks noChangeArrowheads="1"/>
          </p:cNvSpPr>
          <p:nvPr/>
        </p:nvSpPr>
        <p:spPr bwMode="auto">
          <a:xfrm>
            <a:off x="914400" y="2305050"/>
            <a:ext cx="7391400" cy="381000"/>
          </a:xfrm>
          <a:prstGeom prst="rect">
            <a:avLst/>
          </a:prstGeom>
          <a:noFill/>
          <a:ln w="9525">
            <a:noFill/>
            <a:miter lim="800000"/>
            <a:headEnd/>
            <a:tailEnd/>
          </a:ln>
        </p:spPr>
        <p:txBody>
          <a:bodyPr/>
          <a:lstStyle/>
          <a:p>
            <a:pPr algn="ctr">
              <a:lnSpc>
                <a:spcPct val="80000"/>
              </a:lnSpc>
              <a:spcBef>
                <a:spcPct val="20000"/>
              </a:spcBef>
            </a:pPr>
            <a:r>
              <a:rPr lang="en-US" sz="3200" dirty="0"/>
              <a:t>http://mentor.ieee.org/802.21/documents</a:t>
            </a: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endParaRPr lang="en-US" sz="2800" dirty="0">
              <a:solidFill>
                <a:srgbClr val="3399FF"/>
              </a:solidFill>
              <a:latin typeface="Arial" charset="0"/>
            </a:endParaRPr>
          </a:p>
          <a:p>
            <a:pPr>
              <a:lnSpc>
                <a:spcPct val="80000"/>
              </a:lnSpc>
              <a:spcBef>
                <a:spcPct val="20000"/>
              </a:spcBef>
            </a:pPr>
            <a:r>
              <a:rPr lang="en-US" sz="2800" dirty="0">
                <a:solidFill>
                  <a:srgbClr val="3399FF"/>
                </a:solidFill>
                <a:latin typeface="Arial" charset="0"/>
              </a:rPr>
              <a:t> </a:t>
            </a:r>
          </a:p>
        </p:txBody>
      </p:sp>
      <p:sp>
        <p:nvSpPr>
          <p:cNvPr id="5" name="Slide Number Placeholder 5"/>
          <p:cNvSpPr txBox="1">
            <a:spLocks/>
          </p:cNvSpPr>
          <p:nvPr/>
        </p:nvSpPr>
        <p:spPr>
          <a:xfrm>
            <a:off x="4038600" y="6477000"/>
            <a:ext cx="760412" cy="180975"/>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Slide </a:t>
            </a:r>
            <a:fld id="{CDF237D2-9025-4C3F-BEA0-3F53B88EEF65}" type="slidenum">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xfrm>
            <a:off x="685800" y="762000"/>
            <a:ext cx="7772400" cy="609600"/>
          </a:xfrm>
        </p:spPr>
        <p:txBody>
          <a:bodyPr/>
          <a:lstStyle/>
          <a:p>
            <a:r>
              <a:rPr lang="en-US" dirty="0" smtClean="0">
                <a:latin typeface="Arial" charset="0"/>
              </a:rPr>
              <a:t>Attendance</a:t>
            </a:r>
          </a:p>
        </p:txBody>
      </p:sp>
      <p:sp>
        <p:nvSpPr>
          <p:cNvPr id="20486" name="Rectangle 3"/>
          <p:cNvSpPr>
            <a:spLocks noGrp="1" noChangeArrowheads="1"/>
          </p:cNvSpPr>
          <p:nvPr>
            <p:ph type="body" idx="1"/>
          </p:nvPr>
        </p:nvSpPr>
        <p:spPr>
          <a:xfrm>
            <a:off x="381000" y="1600200"/>
            <a:ext cx="8382000" cy="4191000"/>
          </a:xfrm>
          <a:noFill/>
        </p:spPr>
        <p:txBody>
          <a:bodyPr wrap="square"/>
          <a:lstStyle/>
          <a:p>
            <a:pPr>
              <a:lnSpc>
                <a:spcPct val="80000"/>
              </a:lnSpc>
              <a:defRPr/>
            </a:pPr>
            <a:r>
              <a:rPr lang="en-US" sz="2400" dirty="0" smtClean="0">
                <a:latin typeface="Arial" panose="020B0604020202020204" pitchFamily="34" charset="0"/>
                <a:cs typeface="Arial" panose="020B0604020202020204" pitchFamily="34" charset="0"/>
              </a:rPr>
              <a:t>Electronic Attendance ONLY</a:t>
            </a:r>
          </a:p>
          <a:p>
            <a:pPr>
              <a:lnSpc>
                <a:spcPct val="80000"/>
              </a:lnSpc>
              <a:defRPr/>
            </a:pPr>
            <a:r>
              <a:rPr lang="en-US" sz="2400" dirty="0" smtClean="0">
                <a:latin typeface="Arial" panose="020B0604020202020204" pitchFamily="34" charset="0"/>
                <a:cs typeface="Arial" panose="020B0604020202020204" pitchFamily="34" charset="0"/>
              </a:rPr>
              <a:t>Electronic Attendance</a:t>
            </a:r>
          </a:p>
          <a:p>
            <a:pPr lvl="1">
              <a:lnSpc>
                <a:spcPct val="80000"/>
              </a:lnSpc>
              <a:defRPr/>
            </a:pPr>
            <a:r>
              <a:rPr lang="en-US" altLang="ja-JP" sz="2000" dirty="0" smtClean="0">
                <a:latin typeface="Arial" panose="020B0604020202020204" pitchFamily="34" charset="0"/>
                <a:ea typeface="ＭＳ Ｐゴシック" charset="-128"/>
                <a:cs typeface="Arial" panose="020B0604020202020204" pitchFamily="34" charset="0"/>
              </a:rPr>
              <a:t>IMAT System   </a:t>
            </a:r>
          </a:p>
          <a:p>
            <a:pPr lvl="2">
              <a:lnSpc>
                <a:spcPct val="80000"/>
              </a:lnSpc>
              <a:defRPr/>
            </a:pPr>
            <a:r>
              <a:rPr lang="en-US" altLang="ja-JP" sz="1800" b="1" dirty="0" smtClean="0">
                <a:latin typeface="Arial" panose="020B0604020202020204" pitchFamily="34" charset="0"/>
                <a:ea typeface="ＭＳ Ｐゴシック" charset="-128"/>
                <a:cs typeface="Arial" panose="020B0604020202020204" pitchFamily="34" charset="0"/>
              </a:rPr>
              <a:t>https://imat.ieee.org/attendance</a:t>
            </a:r>
            <a:endParaRPr lang="en-US" altLang="ja-JP" sz="1600" b="1" dirty="0" smtClean="0">
              <a:latin typeface="Arial" panose="020B0604020202020204" pitchFamily="34" charset="0"/>
              <a:ea typeface="ＭＳ Ｐゴシック" charset="-128"/>
              <a:cs typeface="Arial" panose="020B0604020202020204" pitchFamily="34" charset="0"/>
            </a:endParaRPr>
          </a:p>
          <a:p>
            <a:pPr lvl="1">
              <a:lnSpc>
                <a:spcPct val="80000"/>
              </a:lnSpc>
              <a:defRPr/>
            </a:pPr>
            <a:r>
              <a:rPr lang="en-US" sz="2000" dirty="0" smtClean="0">
                <a:latin typeface="Arial" charset="0"/>
              </a:rPr>
              <a:t>Mark attendance during every session </a:t>
            </a:r>
          </a:p>
          <a:p>
            <a:pPr>
              <a:lnSpc>
                <a:spcPct val="80000"/>
              </a:lnSpc>
              <a:defRPr/>
            </a:pPr>
            <a:r>
              <a:rPr lang="en-US" sz="2400" dirty="0" smtClean="0">
                <a:latin typeface="Arial" charset="0"/>
              </a:rPr>
              <a:t>Total number of 802.21 WG sessions</a:t>
            </a:r>
            <a:r>
              <a:rPr lang="en-US" sz="2400" smtClean="0">
                <a:latin typeface="Arial" charset="0"/>
              </a:rPr>
              <a:t>: </a:t>
            </a:r>
            <a:r>
              <a:rPr lang="en-US" sz="2400" smtClean="0">
                <a:latin typeface="Arial" charset="0"/>
              </a:rPr>
              <a:t>08</a:t>
            </a:r>
            <a:endParaRPr lang="en-US" sz="2400" dirty="0" smtClean="0">
              <a:latin typeface="Arial" charset="0"/>
            </a:endParaRPr>
          </a:p>
          <a:p>
            <a:pPr>
              <a:lnSpc>
                <a:spcPct val="80000"/>
              </a:lnSpc>
              <a:defRPr/>
            </a:pPr>
            <a:r>
              <a:rPr lang="en-US" sz="2400" dirty="0" smtClean="0">
                <a:latin typeface="Arial" charset="0"/>
              </a:rPr>
              <a:t>06 </a:t>
            </a:r>
            <a:r>
              <a:rPr lang="en-US" sz="2400" dirty="0" smtClean="0">
                <a:latin typeface="Arial" charset="0"/>
              </a:rPr>
              <a:t>sessions for 75% attendance to be counted towards WG voting membership</a:t>
            </a:r>
          </a:p>
          <a:p>
            <a:pPr>
              <a:lnSpc>
                <a:spcPct val="80000"/>
              </a:lnSpc>
              <a:defRPr/>
            </a:pPr>
            <a:r>
              <a:rPr lang="en-US" sz="2400" dirty="0" smtClean="0">
                <a:latin typeface="Arial" charset="0"/>
              </a:rPr>
              <a:t>All attendance records are reported on the meeting minutes </a:t>
            </a:r>
          </a:p>
          <a:p>
            <a:pPr lvl="1">
              <a:lnSpc>
                <a:spcPct val="80000"/>
              </a:lnSpc>
              <a:defRPr/>
            </a:pPr>
            <a:r>
              <a:rPr lang="en-US" sz="2000" dirty="0" smtClean="0">
                <a:latin typeface="Arial" charset="0"/>
              </a:rPr>
              <a:t>Please check the attendance records for any errors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685800"/>
            <a:ext cx="7772400" cy="609600"/>
          </a:xfrm>
        </p:spPr>
        <p:txBody>
          <a:bodyPr/>
          <a:lstStyle/>
          <a:p>
            <a:r>
              <a:rPr lang="en-US" dirty="0" smtClean="0">
                <a:latin typeface="Arial" charset="0"/>
              </a:rPr>
              <a:t>Voting Membership</a:t>
            </a:r>
          </a:p>
        </p:txBody>
      </p:sp>
      <p:sp>
        <p:nvSpPr>
          <p:cNvPr id="21510" name="Rectangle 3"/>
          <p:cNvSpPr>
            <a:spLocks noGrp="1" noChangeArrowheads="1"/>
          </p:cNvSpPr>
          <p:nvPr>
            <p:ph type="body" idx="1"/>
          </p:nvPr>
        </p:nvSpPr>
        <p:spPr>
          <a:xfrm>
            <a:off x="685800" y="1524000"/>
            <a:ext cx="7848600" cy="4495800"/>
          </a:xfrm>
        </p:spPr>
        <p:txBody>
          <a:bodyPr/>
          <a:lstStyle/>
          <a:p>
            <a:pPr>
              <a:lnSpc>
                <a:spcPct val="90000"/>
              </a:lnSpc>
            </a:pPr>
            <a:r>
              <a:rPr lang="en-US" sz="2800" dirty="0" smtClean="0">
                <a:latin typeface="Arial" charset="0"/>
              </a:rPr>
              <a:t>802.21 Voting Membership described in</a:t>
            </a:r>
          </a:p>
          <a:p>
            <a:pPr lvl="1">
              <a:lnSpc>
                <a:spcPct val="90000"/>
              </a:lnSpc>
            </a:pPr>
            <a:r>
              <a:rPr lang="en-US" sz="2400" dirty="0" smtClean="0">
                <a:latin typeface="Arial" charset="0"/>
              </a:rPr>
              <a:t>DCN#: 21-06-0075-02-0000</a:t>
            </a:r>
          </a:p>
          <a:p>
            <a:pPr>
              <a:lnSpc>
                <a:spcPct val="90000"/>
              </a:lnSpc>
            </a:pPr>
            <a:r>
              <a:rPr lang="en-US" sz="2800" dirty="0" smtClean="0">
                <a:latin typeface="Arial" charset="0"/>
              </a:rPr>
              <a:t>Maintenance of Voting Membership</a:t>
            </a:r>
          </a:p>
          <a:p>
            <a:pPr lvl="1">
              <a:lnSpc>
                <a:spcPct val="90000"/>
              </a:lnSpc>
            </a:pPr>
            <a:r>
              <a:rPr lang="en-US" sz="2400" dirty="0" smtClean="0">
                <a:latin typeface="Arial" charset="0"/>
              </a:rPr>
              <a:t>Two Plenary sessions out of four consecutive Plenary sessions on a moving window basis</a:t>
            </a:r>
          </a:p>
          <a:p>
            <a:pPr lvl="1">
              <a:lnSpc>
                <a:spcPct val="90000"/>
              </a:lnSpc>
            </a:pPr>
            <a:r>
              <a:rPr lang="en-US" sz="2400" dirty="0" smtClean="0">
                <a:latin typeface="Arial" charset="0"/>
              </a:rPr>
              <a:t>One out of the two Plenary session requirement, could be substituted by an Interim session</a:t>
            </a:r>
          </a:p>
          <a:p>
            <a:pPr>
              <a:lnSpc>
                <a:spcPct val="90000"/>
              </a:lnSpc>
            </a:pPr>
            <a:r>
              <a:rPr lang="en-US" sz="2800" dirty="0" smtClean="0">
                <a:latin typeface="Arial" charset="0"/>
              </a:rPr>
              <a:t>WG Letter Ballots</a:t>
            </a:r>
          </a:p>
          <a:p>
            <a:pPr lvl="1">
              <a:lnSpc>
                <a:spcPct val="90000"/>
              </a:lnSpc>
            </a:pPr>
            <a:r>
              <a:rPr lang="en-US" sz="2400" dirty="0" smtClean="0">
                <a:latin typeface="Arial" charset="0"/>
              </a:rPr>
              <a:t>WG members are expected to vote on WG LBs</a:t>
            </a:r>
          </a:p>
          <a:p>
            <a:pPr lvl="1">
              <a:lnSpc>
                <a:spcPct val="90000"/>
              </a:lnSpc>
            </a:pPr>
            <a:r>
              <a:rPr lang="en-US" sz="2400" dirty="0" smtClean="0">
                <a:latin typeface="Arial" charset="0"/>
              </a:rPr>
              <a:t>Failure to vote on 2 out of last 3 WG LBs could result in loss of voting rights</a:t>
            </a:r>
            <a:endParaRPr lang="en-US" sz="2400" b="1"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2"/>
          <p:cNvSpPr>
            <a:spLocks noGrp="1" noChangeArrowheads="1"/>
          </p:cNvSpPr>
          <p:nvPr>
            <p:ph type="title"/>
          </p:nvPr>
        </p:nvSpPr>
        <p:spPr>
          <a:xfrm>
            <a:off x="685800" y="609600"/>
            <a:ext cx="7772400" cy="533400"/>
          </a:xfrm>
        </p:spPr>
        <p:txBody>
          <a:bodyPr/>
          <a:lstStyle/>
          <a:p>
            <a:r>
              <a:rPr lang="en-US" sz="3600" dirty="0" smtClean="0">
                <a:latin typeface="Arial" charset="0"/>
              </a:rPr>
              <a:t>Miscellaneous Meeting Logistics</a:t>
            </a:r>
          </a:p>
        </p:txBody>
      </p:sp>
      <p:sp>
        <p:nvSpPr>
          <p:cNvPr id="22534" name="Rectangle 3"/>
          <p:cNvSpPr>
            <a:spLocks noGrp="1" noChangeArrowheads="1"/>
          </p:cNvSpPr>
          <p:nvPr>
            <p:ph type="body" idx="1"/>
          </p:nvPr>
        </p:nvSpPr>
        <p:spPr>
          <a:xfrm>
            <a:off x="304800" y="1295400"/>
            <a:ext cx="8610600" cy="5029200"/>
          </a:xfrm>
        </p:spPr>
        <p:txBody>
          <a:bodyPr/>
          <a:lstStyle/>
          <a:p>
            <a:pPr>
              <a:lnSpc>
                <a:spcPct val="90000"/>
              </a:lnSpc>
            </a:pPr>
            <a:r>
              <a:rPr lang="en-US" sz="2000" dirty="0" smtClean="0">
                <a:latin typeface="Arial" charset="0"/>
              </a:rPr>
              <a:t>Meeting Information: </a:t>
            </a:r>
            <a:r>
              <a:rPr lang="en-US" sz="2000" dirty="0">
                <a:latin typeface="Arial" charset="0"/>
              </a:rPr>
              <a:t>http://802world.org/plenary/onsite-information/</a:t>
            </a:r>
            <a:endParaRPr lang="en-US" sz="2000" dirty="0" smtClean="0">
              <a:latin typeface="Arial" charset="0"/>
            </a:endParaRPr>
          </a:p>
          <a:p>
            <a:pPr>
              <a:lnSpc>
                <a:spcPct val="90000"/>
              </a:lnSpc>
            </a:pPr>
            <a:r>
              <a:rPr lang="en-US" sz="2000" dirty="0" smtClean="0">
                <a:latin typeface="Arial" charset="0"/>
              </a:rPr>
              <a:t>WG Documents</a:t>
            </a:r>
            <a:r>
              <a:rPr lang="en-US" sz="2000" dirty="0">
                <a:latin typeface="Arial" charset="0"/>
              </a:rPr>
              <a:t>: </a:t>
            </a:r>
            <a:r>
              <a:rPr lang="en-US" sz="2000" dirty="0" smtClean="0">
                <a:latin typeface="Arial" charset="0"/>
              </a:rPr>
              <a:t>http</a:t>
            </a:r>
            <a:r>
              <a:rPr lang="en-US" sz="2000" dirty="0">
                <a:latin typeface="Arial" charset="0"/>
              </a:rPr>
              <a:t>://newton.meeting.verilan.com</a:t>
            </a:r>
            <a:endParaRPr lang="en-US" sz="2000" dirty="0" smtClean="0">
              <a:latin typeface="Arial" charset="0"/>
            </a:endParaRPr>
          </a:p>
          <a:p>
            <a:pPr>
              <a:lnSpc>
                <a:spcPct val="90000"/>
              </a:lnSpc>
            </a:pPr>
            <a:r>
              <a:rPr lang="en-US" sz="2000" dirty="0" smtClean="0">
                <a:latin typeface="Arial" charset="0"/>
              </a:rPr>
              <a:t>Mobile Device website: </a:t>
            </a:r>
            <a:r>
              <a:rPr lang="en-US" sz="2000" dirty="0">
                <a:latin typeface="Arial" charset="0"/>
              </a:rPr>
              <a:t>http://</a:t>
            </a:r>
            <a:r>
              <a:rPr lang="en-US" sz="2000" dirty="0" smtClean="0">
                <a:latin typeface="Arial" charset="0"/>
              </a:rPr>
              <a:t>schedule.802world.com/</a:t>
            </a:r>
            <a:endParaRPr lang="en-US" sz="2000" dirty="0">
              <a:latin typeface="Arial" charset="0"/>
            </a:endParaRPr>
          </a:p>
          <a:p>
            <a:pPr>
              <a:lnSpc>
                <a:spcPct val="90000"/>
              </a:lnSpc>
            </a:pPr>
            <a:r>
              <a:rPr lang="en-US" sz="2000" dirty="0" smtClean="0">
                <a:latin typeface="Arial" charset="0"/>
              </a:rPr>
              <a:t>Meeting Map: http</a:t>
            </a:r>
            <a:r>
              <a:rPr lang="en-US" sz="2000" dirty="0">
                <a:latin typeface="Arial" charset="0"/>
              </a:rPr>
              <a:t>://</a:t>
            </a:r>
            <a:r>
              <a:rPr lang="en-US" sz="2000" dirty="0" smtClean="0">
                <a:latin typeface="Arial" charset="0"/>
              </a:rPr>
              <a:t>802world.org/plenary/meeting-map/</a:t>
            </a:r>
          </a:p>
          <a:p>
            <a:pPr>
              <a:lnSpc>
                <a:spcPct val="90000"/>
              </a:lnSpc>
            </a:pPr>
            <a:r>
              <a:rPr lang="en-US" sz="2000" dirty="0" smtClean="0">
                <a:latin typeface="Arial" pitchFamily="34" charset="0"/>
                <a:cs typeface="Arial" pitchFamily="34" charset="0"/>
              </a:rPr>
              <a:t>Guest Room </a:t>
            </a:r>
            <a:r>
              <a:rPr lang="en-US" sz="2000" dirty="0" smtClean="0">
                <a:latin typeface="Arial" pitchFamily="34" charset="0"/>
                <a:cs typeface="Arial" pitchFamily="34" charset="0"/>
              </a:rPr>
              <a:t>Internet </a:t>
            </a:r>
            <a:r>
              <a:rPr lang="en-US" sz="2000" dirty="0" smtClean="0">
                <a:latin typeface="Arial" pitchFamily="34" charset="0"/>
                <a:cs typeface="Arial" pitchFamily="34" charset="0"/>
              </a:rPr>
              <a:t>is complimentary</a:t>
            </a:r>
            <a:r>
              <a:rPr lang="en-US" sz="2400" dirty="0">
                <a:latin typeface="Arial" pitchFamily="34" charset="0"/>
                <a:cs typeface="Arial" pitchFamily="34" charset="0"/>
              </a:rPr>
              <a:t> </a:t>
            </a:r>
            <a:r>
              <a:rPr lang="en-US" sz="2000" dirty="0" smtClean="0">
                <a:latin typeface="Arial" pitchFamily="34" charset="0"/>
                <a:cs typeface="Arial" pitchFamily="34" charset="0"/>
              </a:rPr>
              <a:t>and</a:t>
            </a:r>
            <a:r>
              <a:rPr lang="en-US" sz="2400" dirty="0" smtClean="0">
                <a:latin typeface="Arial" pitchFamily="34" charset="0"/>
                <a:cs typeface="Arial" pitchFamily="34" charset="0"/>
              </a:rPr>
              <a:t> </a:t>
            </a:r>
            <a:r>
              <a:rPr lang="en-US" sz="2000" dirty="0" smtClean="0">
                <a:latin typeface="Arial" pitchFamily="34" charset="0"/>
                <a:cs typeface="Arial" pitchFamily="34" charset="0"/>
              </a:rPr>
              <a:t>available upon check in</a:t>
            </a:r>
          </a:p>
          <a:p>
            <a:pPr>
              <a:lnSpc>
                <a:spcPct val="90000"/>
              </a:lnSpc>
            </a:pPr>
            <a:r>
              <a:rPr lang="en-US" sz="2000" dirty="0" smtClean="0">
                <a:latin typeface="Arial" pitchFamily="34" charset="0"/>
                <a:cs typeface="Arial" pitchFamily="34" charset="0"/>
              </a:rPr>
              <a:t>Meeting Place Network: </a:t>
            </a:r>
            <a:r>
              <a:rPr lang="en-US" sz="2000" dirty="0">
                <a:latin typeface="Arial" pitchFamily="34" charset="0"/>
                <a:cs typeface="Arial" pitchFamily="34" charset="0"/>
              </a:rPr>
              <a:t>verilan-secure </a:t>
            </a:r>
            <a:r>
              <a:rPr lang="en-US" sz="2000" dirty="0" smtClean="0">
                <a:latin typeface="Arial" pitchFamily="34" charset="0"/>
                <a:cs typeface="Arial" pitchFamily="34" charset="0"/>
              </a:rPr>
              <a:t>;  Access code: ieeeieee</a:t>
            </a:r>
          </a:p>
          <a:p>
            <a:pPr>
              <a:lnSpc>
                <a:spcPct val="90000"/>
              </a:lnSpc>
            </a:pPr>
            <a:r>
              <a:rPr lang="en-US" sz="2000" dirty="0" smtClean="0">
                <a:latin typeface="Arial" pitchFamily="34" charset="0"/>
                <a:cs typeface="Arial" pitchFamily="34" charset="0"/>
              </a:rPr>
              <a:t>Network help desk: Located </a:t>
            </a:r>
            <a:r>
              <a:rPr lang="en-US" sz="2000" dirty="0">
                <a:latin typeface="Arial" pitchFamily="34" charset="0"/>
                <a:cs typeface="Arial" pitchFamily="34" charset="0"/>
              </a:rPr>
              <a:t>in </a:t>
            </a:r>
            <a:r>
              <a:rPr lang="en-US" sz="2000" dirty="0" smtClean="0">
                <a:latin typeface="Arial" pitchFamily="34" charset="0"/>
                <a:cs typeface="Arial" pitchFamily="34" charset="0"/>
              </a:rPr>
              <a:t>Grand</a:t>
            </a:r>
            <a:r>
              <a:rPr lang="en-US" sz="2000" dirty="0">
                <a:latin typeface="Arial" pitchFamily="34" charset="0"/>
                <a:cs typeface="Arial" pitchFamily="34" charset="0"/>
              </a:rPr>
              <a:t>	</a:t>
            </a:r>
            <a:r>
              <a:rPr lang="en-US" sz="2000" dirty="0" smtClean="0">
                <a:latin typeface="Arial" pitchFamily="34" charset="0"/>
                <a:cs typeface="Arial" pitchFamily="34" charset="0"/>
              </a:rPr>
              <a:t>Ballroom Foyer, Entry Level</a:t>
            </a:r>
            <a:endParaRPr lang="en-US" sz="2000" dirty="0" smtClean="0">
              <a:latin typeface="Arial" pitchFamily="34" charset="0"/>
              <a:cs typeface="Arial" pitchFamily="34" charset="0"/>
            </a:endParaRPr>
          </a:p>
          <a:p>
            <a:pPr>
              <a:lnSpc>
                <a:spcPct val="90000"/>
              </a:lnSpc>
            </a:pPr>
            <a:r>
              <a:rPr lang="en-US" sz="2000" dirty="0" smtClean="0">
                <a:latin typeface="Arial" charset="0"/>
              </a:rPr>
              <a:t>Food and Beverages </a:t>
            </a:r>
            <a:r>
              <a:rPr lang="en-US" sz="2000" dirty="0">
                <a:latin typeface="Arial" charset="0"/>
              </a:rPr>
              <a:t>Service</a:t>
            </a:r>
            <a:r>
              <a:rPr lang="en-US" sz="2000" dirty="0" smtClean="0">
                <a:latin typeface="Arial" charset="0"/>
              </a:rPr>
              <a:t>: </a:t>
            </a:r>
            <a:r>
              <a:rPr lang="en-US" sz="2000" dirty="0">
                <a:latin typeface="Arial" charset="0"/>
              </a:rPr>
              <a:t>Grand	</a:t>
            </a:r>
            <a:r>
              <a:rPr lang="en-US" sz="2000" dirty="0" smtClean="0">
                <a:latin typeface="Arial" charset="0"/>
              </a:rPr>
              <a:t>Ballroom Foyer</a:t>
            </a:r>
            <a:r>
              <a:rPr lang="en-US" sz="2000" dirty="0">
                <a:latin typeface="Arial" charset="0"/>
              </a:rPr>
              <a:t>,	</a:t>
            </a:r>
            <a:r>
              <a:rPr lang="en-US" sz="2000" dirty="0" smtClean="0">
                <a:latin typeface="Arial" charset="0"/>
              </a:rPr>
              <a:t> Entry Level</a:t>
            </a:r>
            <a:endParaRPr lang="en-US" sz="2000" dirty="0" smtClean="0">
              <a:latin typeface="Arial" charset="0"/>
            </a:endParaRPr>
          </a:p>
          <a:p>
            <a:pPr lvl="1"/>
            <a:r>
              <a:rPr lang="en-US" sz="1800" dirty="0" smtClean="0">
                <a:latin typeface="Arial" charset="0"/>
              </a:rPr>
              <a:t>Breakfast: 7:30-9:00 AM </a:t>
            </a:r>
          </a:p>
          <a:p>
            <a:pPr lvl="1"/>
            <a:r>
              <a:rPr lang="en-US" sz="1800" dirty="0" smtClean="0">
                <a:latin typeface="Arial" charset="0"/>
              </a:rPr>
              <a:t>Morning  and afternoon Coffee/Tea </a:t>
            </a:r>
            <a:r>
              <a:rPr lang="en-US" sz="1800" dirty="0" smtClean="0">
                <a:latin typeface="Arial" charset="0"/>
              </a:rPr>
              <a:t> </a:t>
            </a:r>
          </a:p>
          <a:p>
            <a:pPr lvl="2"/>
            <a:r>
              <a:rPr lang="en-US" sz="1400" dirty="0" smtClean="0">
                <a:latin typeface="Arial" charset="0"/>
              </a:rPr>
              <a:t>9:00AM </a:t>
            </a:r>
            <a:r>
              <a:rPr lang="en-US" sz="1400" dirty="0" smtClean="0">
                <a:latin typeface="Arial" charset="0"/>
              </a:rPr>
              <a:t>–11:00 AM, and 2:00-4:00 </a:t>
            </a:r>
            <a:r>
              <a:rPr lang="en-US" sz="1400" dirty="0" smtClean="0">
                <a:latin typeface="Arial" charset="0"/>
              </a:rPr>
              <a:t>PM</a:t>
            </a:r>
          </a:p>
          <a:p>
            <a:pPr lvl="1"/>
            <a:r>
              <a:rPr lang="en-US" sz="1800" dirty="0" smtClean="0">
                <a:latin typeface="Arial" charset="0"/>
              </a:rPr>
              <a:t>Afternoon snacks: 3:30-4:00p</a:t>
            </a:r>
            <a:endParaRPr lang="en-US" sz="1800" dirty="0" smtClean="0">
              <a:latin typeface="Arial" charset="0"/>
            </a:endParaRPr>
          </a:p>
          <a:p>
            <a:pPr>
              <a:lnSpc>
                <a:spcPct val="90000"/>
              </a:lnSpc>
            </a:pPr>
            <a:r>
              <a:rPr lang="en-US" sz="2000" dirty="0" smtClean="0">
                <a:latin typeface="Arial" charset="0"/>
              </a:rPr>
              <a:t>Social Event: </a:t>
            </a:r>
            <a:endParaRPr lang="en-US" sz="2000" dirty="0">
              <a:latin typeface="Arial" charset="0"/>
            </a:endParaRPr>
          </a:p>
          <a:p>
            <a:pPr lvl="1">
              <a:lnSpc>
                <a:spcPct val="90000"/>
              </a:lnSpc>
            </a:pPr>
            <a:r>
              <a:rPr lang="en-US" sz="1600" dirty="0">
                <a:latin typeface="Arial" charset="0"/>
              </a:rPr>
              <a:t>Wednesday </a:t>
            </a:r>
            <a:r>
              <a:rPr lang="en-US" sz="1600" dirty="0" smtClean="0">
                <a:latin typeface="Arial" charset="0"/>
              </a:rPr>
              <a:t>March</a:t>
            </a:r>
            <a:r>
              <a:rPr lang="en-US" sz="1600" dirty="0" smtClean="0">
                <a:latin typeface="Arial" charset="0"/>
              </a:rPr>
              <a:t> </a:t>
            </a:r>
            <a:r>
              <a:rPr lang="en-US" sz="1600" dirty="0" smtClean="0">
                <a:latin typeface="Arial" charset="0"/>
              </a:rPr>
              <a:t>8</a:t>
            </a:r>
            <a:r>
              <a:rPr lang="en-US" sz="1600" baseline="30000" dirty="0" smtClean="0">
                <a:latin typeface="Arial" charset="0"/>
              </a:rPr>
              <a:t>th</a:t>
            </a:r>
            <a:r>
              <a:rPr lang="en-US" sz="1600" dirty="0" smtClean="0">
                <a:latin typeface="Arial" charset="0"/>
              </a:rPr>
              <a:t>, 6:30 </a:t>
            </a:r>
            <a:r>
              <a:rPr lang="en-US" sz="1600" dirty="0">
                <a:latin typeface="Arial" charset="0"/>
              </a:rPr>
              <a:t>PM – 8:30 </a:t>
            </a:r>
            <a:r>
              <a:rPr lang="en-US" sz="1600" dirty="0" smtClean="0">
                <a:latin typeface="Arial" charset="0"/>
              </a:rPr>
              <a:t>PM </a:t>
            </a:r>
          </a:p>
          <a:p>
            <a:pPr lvl="1">
              <a:lnSpc>
                <a:spcPct val="90000"/>
              </a:lnSpc>
            </a:pPr>
            <a:r>
              <a:rPr lang="en-US" sz="1600" dirty="0" smtClean="0">
                <a:latin typeface="Arial" charset="0"/>
              </a:rPr>
              <a:t>Location</a:t>
            </a:r>
            <a:r>
              <a:rPr lang="en-US" sz="1600" dirty="0" smtClean="0">
                <a:latin typeface="Arial" charset="0"/>
              </a:rPr>
              <a:t>: Grand Ballroom Foyer</a:t>
            </a:r>
            <a:endParaRPr lang="en-US" sz="16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9263866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2"/>
          <p:cNvSpPr>
            <a:spLocks noGrp="1" noChangeArrowheads="1"/>
          </p:cNvSpPr>
          <p:nvPr>
            <p:ph type="title"/>
          </p:nvPr>
        </p:nvSpPr>
        <p:spPr>
          <a:xfrm>
            <a:off x="685800" y="685800"/>
            <a:ext cx="7772400" cy="685800"/>
          </a:xfrm>
          <a:noFill/>
        </p:spPr>
        <p:txBody>
          <a:bodyPr/>
          <a:lstStyle/>
          <a:p>
            <a:r>
              <a:rPr lang="en-US" sz="3600" dirty="0" smtClean="0">
                <a:solidFill>
                  <a:schemeClr val="accent2"/>
                </a:solidFill>
                <a:latin typeface="Arial" charset="0"/>
              </a:rPr>
              <a:t>Registration and Media Recording</a:t>
            </a:r>
          </a:p>
        </p:txBody>
      </p:sp>
      <p:sp>
        <p:nvSpPr>
          <p:cNvPr id="23558" name="Rectangle 3"/>
          <p:cNvSpPr>
            <a:spLocks noGrp="1" noChangeArrowheads="1"/>
          </p:cNvSpPr>
          <p:nvPr>
            <p:ph type="body" idx="1"/>
          </p:nvPr>
        </p:nvSpPr>
        <p:spPr>
          <a:xfrm>
            <a:off x="685800" y="1676400"/>
            <a:ext cx="7772400" cy="4572000"/>
          </a:xfrm>
          <a:noFill/>
        </p:spPr>
        <p:txBody>
          <a:bodyPr/>
          <a:lstStyle/>
          <a:p>
            <a:pPr>
              <a:lnSpc>
                <a:spcPct val="80000"/>
              </a:lnSpc>
            </a:pPr>
            <a:r>
              <a:rPr lang="en-US" sz="2400" dirty="0" smtClean="0">
                <a:latin typeface="Arial" charset="0"/>
              </a:rPr>
              <a:t>Each Attendee must provide contact information and pay conference fee</a:t>
            </a:r>
          </a:p>
          <a:p>
            <a:pPr>
              <a:lnSpc>
                <a:spcPct val="80000"/>
              </a:lnSpc>
            </a:pPr>
            <a:r>
              <a:rPr lang="en-US" sz="2400" dirty="0" smtClean="0">
                <a:solidFill>
                  <a:schemeClr val="accent2"/>
                </a:solidFill>
                <a:latin typeface="Arial" charset="0"/>
              </a:rPr>
              <a:t>Conference fee</a:t>
            </a:r>
            <a:r>
              <a:rPr lang="en-US" sz="2400" dirty="0" smtClean="0">
                <a:latin typeface="Arial" charset="0"/>
              </a:rPr>
              <a:t> has to be </a:t>
            </a:r>
            <a:r>
              <a:rPr lang="en-US" sz="2400" dirty="0" smtClean="0">
                <a:solidFill>
                  <a:schemeClr val="accent2"/>
                </a:solidFill>
                <a:latin typeface="Arial" charset="0"/>
              </a:rPr>
              <a:t>paid through</a:t>
            </a:r>
            <a:r>
              <a:rPr lang="en-US" sz="2400" dirty="0" smtClean="0">
                <a:latin typeface="Arial" charset="0"/>
              </a:rPr>
              <a:t> the </a:t>
            </a:r>
            <a:r>
              <a:rPr lang="en-US" sz="2400" dirty="0" smtClean="0">
                <a:solidFill>
                  <a:schemeClr val="accent2"/>
                </a:solidFill>
                <a:latin typeface="Arial" charset="0"/>
              </a:rPr>
              <a:t>registration desk at the </a:t>
            </a:r>
            <a:r>
              <a:rPr lang="en-US" sz="2400" dirty="0" smtClean="0">
                <a:latin typeface="Arial" charset="0"/>
              </a:rPr>
              <a:t>hotel or </a:t>
            </a:r>
            <a:r>
              <a:rPr lang="en-US" sz="2400" dirty="0" smtClean="0">
                <a:solidFill>
                  <a:schemeClr val="accent2"/>
                </a:solidFill>
                <a:latin typeface="Arial" charset="0"/>
              </a:rPr>
              <a:t>through sponsor</a:t>
            </a:r>
          </a:p>
          <a:p>
            <a:pPr>
              <a:lnSpc>
                <a:spcPct val="80000"/>
              </a:lnSpc>
            </a:pPr>
            <a:r>
              <a:rPr lang="en-US" sz="2400" dirty="0" smtClean="0">
                <a:solidFill>
                  <a:schemeClr val="accent2"/>
                </a:solidFill>
                <a:latin typeface="Arial" charset="0"/>
              </a:rPr>
              <a:t>Failure to pay conference fee</a:t>
            </a:r>
            <a:r>
              <a:rPr lang="en-US" sz="2400" dirty="0" smtClean="0">
                <a:latin typeface="Arial" charset="0"/>
              </a:rPr>
              <a:t> results in </a:t>
            </a:r>
            <a:r>
              <a:rPr lang="en-US" sz="2400" dirty="0" smtClean="0">
                <a:solidFill>
                  <a:schemeClr val="accent2"/>
                </a:solidFill>
                <a:latin typeface="Arial" charset="0"/>
              </a:rPr>
              <a:t>loss </a:t>
            </a:r>
            <a:r>
              <a:rPr lang="en-US" sz="2400" dirty="0" smtClean="0">
                <a:latin typeface="Arial" charset="0"/>
              </a:rPr>
              <a:t>of credit for </a:t>
            </a:r>
            <a:r>
              <a:rPr lang="en-US" sz="2400" dirty="0" smtClean="0">
                <a:solidFill>
                  <a:schemeClr val="accent2"/>
                </a:solidFill>
                <a:latin typeface="Arial" charset="0"/>
              </a:rPr>
              <a:t>voting rights</a:t>
            </a:r>
          </a:p>
          <a:p>
            <a:pPr>
              <a:lnSpc>
                <a:spcPct val="80000"/>
              </a:lnSpc>
            </a:pPr>
            <a:r>
              <a:rPr lang="en-US" sz="2400" dirty="0" smtClean="0">
                <a:latin typeface="Arial" charset="0"/>
              </a:rPr>
              <a:t>Photography not permitted unless approved by WG Chair</a:t>
            </a:r>
          </a:p>
          <a:p>
            <a:pPr>
              <a:lnSpc>
                <a:spcPct val="80000"/>
              </a:lnSpc>
            </a:pPr>
            <a:r>
              <a:rPr lang="en-US" sz="2400" dirty="0" smtClean="0">
                <a:latin typeface="Arial" charset="0"/>
              </a:rPr>
              <a:t>Audio taping of IEEE 802.21 meetings is NOT allowed</a:t>
            </a:r>
          </a:p>
          <a:p>
            <a:pPr>
              <a:lnSpc>
                <a:spcPct val="80000"/>
              </a:lnSpc>
            </a:pPr>
            <a:r>
              <a:rPr lang="en-US" sz="2400" dirty="0" smtClean="0">
                <a:latin typeface="Arial" charset="0"/>
              </a:rPr>
              <a:t>Media – Press and Analyst briefings</a:t>
            </a:r>
          </a:p>
          <a:p>
            <a:pPr lvl="1">
              <a:lnSpc>
                <a:spcPct val="80000"/>
              </a:lnSpc>
            </a:pPr>
            <a:r>
              <a:rPr lang="en-US" sz="2000" dirty="0" smtClean="0">
                <a:latin typeface="Arial" charset="0"/>
              </a:rPr>
              <a:t>Only the 802.21 WG Chair and WG Vice-Chair are allowed to give verbal statements/interviews to the media on behalf of the IEEE 802.21 working group</a:t>
            </a:r>
            <a:endParaRPr lang="en-US" sz="2000" dirty="0" smtClean="0">
              <a:solidFill>
                <a:schemeClr val="accent2"/>
              </a:solidFill>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2"/>
          <p:cNvSpPr>
            <a:spLocks noGrp="1" noChangeArrowheads="1"/>
          </p:cNvSpPr>
          <p:nvPr>
            <p:ph type="title"/>
          </p:nvPr>
        </p:nvSpPr>
        <p:spPr>
          <a:xfrm>
            <a:off x="685800" y="685800"/>
            <a:ext cx="7772400" cy="838200"/>
          </a:xfrm>
          <a:noFill/>
        </p:spPr>
        <p:txBody>
          <a:bodyPr/>
          <a:lstStyle/>
          <a:p>
            <a:r>
              <a:rPr lang="en-US" dirty="0" smtClean="0"/>
              <a:t>	</a:t>
            </a:r>
            <a:r>
              <a:rPr lang="en-US" dirty="0" smtClean="0">
                <a:latin typeface="Arial" charset="0"/>
              </a:rPr>
              <a:t>Membership &amp; Anti-Trust</a:t>
            </a:r>
          </a:p>
        </p:txBody>
      </p:sp>
      <p:sp>
        <p:nvSpPr>
          <p:cNvPr id="24582" name="Rectangle 3"/>
          <p:cNvSpPr>
            <a:spLocks noGrp="1" noChangeArrowheads="1"/>
          </p:cNvSpPr>
          <p:nvPr>
            <p:ph type="body" idx="1"/>
          </p:nvPr>
        </p:nvSpPr>
        <p:spPr>
          <a:xfrm>
            <a:off x="685800" y="1828800"/>
            <a:ext cx="7772400" cy="3817938"/>
          </a:xfrm>
          <a:noFill/>
        </p:spPr>
        <p:txBody>
          <a:bodyPr/>
          <a:lstStyle/>
          <a:p>
            <a:r>
              <a:rPr lang="en-US" sz="2800" dirty="0" smtClean="0">
                <a:latin typeface="Arial" charset="0"/>
              </a:rPr>
              <a:t>Individual membership</a:t>
            </a:r>
          </a:p>
          <a:p>
            <a:pPr lvl="1"/>
            <a:r>
              <a:rPr lang="en-US" sz="2400" dirty="0" smtClean="0">
                <a:latin typeface="Arial" charset="0"/>
              </a:rPr>
              <a:t>In all IEEE standards meetings, </a:t>
            </a:r>
            <a:r>
              <a:rPr lang="en-US" sz="2400" b="1" i="1" u="sng" dirty="0" smtClean="0">
                <a:solidFill>
                  <a:schemeClr val="accent2"/>
                </a:solidFill>
                <a:latin typeface="Arial" charset="0"/>
              </a:rPr>
              <a:t>membership is by individual</a:t>
            </a:r>
            <a:r>
              <a:rPr lang="en-US" sz="2400" dirty="0" smtClean="0">
                <a:latin typeface="Arial" charset="0"/>
              </a:rPr>
              <a:t>, hence you do </a:t>
            </a:r>
            <a:r>
              <a:rPr lang="en-US" sz="2400" b="1" dirty="0" smtClean="0">
                <a:solidFill>
                  <a:schemeClr val="accent2"/>
                </a:solidFill>
                <a:latin typeface="Arial" charset="0"/>
              </a:rPr>
              <a:t>not</a:t>
            </a:r>
            <a:r>
              <a:rPr lang="en-US" sz="2400" dirty="0" smtClean="0">
                <a:latin typeface="Arial" charset="0"/>
              </a:rPr>
              <a:t> represent a </a:t>
            </a:r>
            <a:r>
              <a:rPr lang="en-US" sz="2400" b="1" dirty="0" smtClean="0">
                <a:solidFill>
                  <a:schemeClr val="accent2"/>
                </a:solidFill>
                <a:latin typeface="Arial" charset="0"/>
              </a:rPr>
              <a:t>company or organization</a:t>
            </a:r>
            <a:r>
              <a:rPr lang="en-US" sz="2400" dirty="0" smtClean="0">
                <a:latin typeface="Arial" charset="0"/>
              </a:rPr>
              <a:t>.</a:t>
            </a:r>
          </a:p>
          <a:p>
            <a:pPr lvl="1"/>
            <a:endParaRPr lang="en-US" sz="2400" dirty="0" smtClean="0">
              <a:latin typeface="Arial" charset="0"/>
            </a:endParaRPr>
          </a:p>
          <a:p>
            <a:r>
              <a:rPr lang="en-US" sz="2800" dirty="0" smtClean="0">
                <a:latin typeface="Arial" charset="0"/>
              </a:rPr>
              <a:t>Anti-Trust laws</a:t>
            </a:r>
          </a:p>
          <a:p>
            <a:pPr lvl="1"/>
            <a:r>
              <a:rPr lang="en-US" sz="2400" dirty="0" smtClean="0">
                <a:latin typeface="Arial" charset="0"/>
              </a:rPr>
              <a:t>The Anti-Trust laws forbid the </a:t>
            </a:r>
            <a:r>
              <a:rPr lang="en-US" sz="2400" b="1" i="1" u="sng" dirty="0" smtClean="0">
                <a:solidFill>
                  <a:schemeClr val="accent2"/>
                </a:solidFill>
                <a:latin typeface="Arial" charset="0"/>
              </a:rPr>
              <a:t>discussion of prices</a:t>
            </a:r>
            <a:r>
              <a:rPr lang="en-US" sz="2400" dirty="0" smtClean="0">
                <a:latin typeface="Arial" charset="0"/>
              </a:rPr>
              <a:t> within our meetings.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87521</TotalTime>
  <Words>1840</Words>
  <Application>Microsoft Office PowerPoint</Application>
  <PresentationFormat>On-screen Show (4:3)</PresentationFormat>
  <Paragraphs>325</Paragraphs>
  <Slides>20</Slides>
  <Notes>20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MS Gothic</vt:lpstr>
      <vt:lpstr>MS PGothic</vt:lpstr>
      <vt:lpstr>Arial</vt:lpstr>
      <vt:lpstr>Helvetica</vt:lpstr>
      <vt:lpstr>Times New Roman</vt:lpstr>
      <vt:lpstr>802.11PowerPointTemplate-Landscape</vt:lpstr>
      <vt:lpstr>IEEE 802.21 Session #84  Chicago, IL, USA WG Opening Plenary</vt:lpstr>
      <vt:lpstr>Session Time and Location   </vt:lpstr>
      <vt:lpstr>802.21 WG Objective </vt:lpstr>
      <vt:lpstr>IEEE 802.21 Meeting Server Details</vt:lpstr>
      <vt:lpstr>Attendance</vt:lpstr>
      <vt:lpstr>Voting Membership</vt:lpstr>
      <vt:lpstr>Miscellaneous Meeting Logistics</vt:lpstr>
      <vt:lpstr>Registration and Media Recording</vt:lpstr>
      <vt:lpstr> Membership &amp; Anti-Trust</vt:lpstr>
      <vt:lpstr>PowerPoint Presentation</vt:lpstr>
      <vt:lpstr>Participants, Patents, and Duty to Inform</vt:lpstr>
      <vt:lpstr>Call for Potentially Essential Patents</vt:lpstr>
      <vt:lpstr>Participation in IEEE 802 Meetings</vt:lpstr>
      <vt:lpstr>Other Guidelines for IEEE WG Meetings</vt:lpstr>
      <vt:lpstr>2.7 LMSC Chair’s Guidelines on Commercialism at meetings</vt:lpstr>
      <vt:lpstr>Copyright</vt:lpstr>
      <vt:lpstr>Work Status </vt:lpstr>
      <vt:lpstr>Objectives for the March  Meeting</vt:lpstr>
      <vt:lpstr>Future Sessions – 2018 </vt:lpstr>
      <vt:lpstr>Future Sessions – 2019 </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Session</dc:title>
  <dc:creator>Subir Das</dc:creator>
  <cp:lastModifiedBy>Das, Subir</cp:lastModifiedBy>
  <cp:revision>873</cp:revision>
  <cp:lastPrinted>1998-02-10T13:28:06Z</cp:lastPrinted>
  <dcterms:created xsi:type="dcterms:W3CDTF">2002-07-08T22:03:28Z</dcterms:created>
  <dcterms:modified xsi:type="dcterms:W3CDTF">2018-03-06T15:18:06Z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1384146180</vt:lpwstr>
  </property>
  <property fmtid="{D5CDD505-2E9C-101B-9397-08002B2CF9AE}" pid="3" name="_ms_pID_725343">
    <vt:lpwstr>(2)Jb+k64ZYbW0P/naL/E/ynQR1kPQKE0YjV07+a7jsTsnN6F1PYQ9vSV5UlTr7OUbnMpLz9d6l_x000d_
oaBHoPZYxNs8XEBf6IVE6cDP9fvHn9BQd6zW1ju8kKdkBGUd26aLfRwnMFEMIazSD1eAIAvC_x000d_
RzD5s0fdBZrdh3s+sdbhrku9Z220v4+rbt5LSBaiPrQs6KyrbUmxX3NgS3+tNUs1bvxrD/NQ_x000d_
8Gy7S54H3KBmXdp02S</vt:lpwstr>
  </property>
  <property fmtid="{D5CDD505-2E9C-101B-9397-08002B2CF9AE}" pid="4" name="_ms_pID_7253431">
    <vt:lpwstr>M=</vt:lpwstr>
  </property>
</Properties>
</file>