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7"/>
  </p:notesMasterIdLst>
  <p:handoutMasterIdLst>
    <p:handoutMasterId r:id="rId8"/>
  </p:handoutMasterIdLst>
  <p:sldIdLst>
    <p:sldId id="396" r:id="rId2"/>
    <p:sldId id="413" r:id="rId3"/>
    <p:sldId id="408" r:id="rId4"/>
    <p:sldId id="389" r:id="rId5"/>
    <p:sldId id="41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46" autoAdjust="0"/>
    <p:restoredTop sz="86431" autoAdjust="0"/>
  </p:normalViewPr>
  <p:slideViewPr>
    <p:cSldViewPr>
      <p:cViewPr varScale="1">
        <p:scale>
          <a:sx n="69" d="100"/>
          <a:sy n="69" d="100"/>
        </p:scale>
        <p:origin x="1064" y="44"/>
      </p:cViewPr>
      <p:guideLst>
        <p:guide orient="horz" pos="2160"/>
        <p:guide pos="2880"/>
      </p:guideLst>
    </p:cSldViewPr>
  </p:slideViewPr>
  <p:outlineViewPr>
    <p:cViewPr>
      <p:scale>
        <a:sx n="33" d="100"/>
        <a:sy n="33" d="100"/>
      </p:scale>
      <p:origin x="276" y="1836"/>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1" d="100"/>
          <a:sy n="51" d="100"/>
        </p:scale>
        <p:origin x="2680" y="6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38354607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7661"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7306150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8700" y="601663"/>
            <a:ext cx="4641850" cy="3481387"/>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a:t>
            </a:fld>
            <a:endParaRPr lang="en-US" dirty="0"/>
          </a:p>
        </p:txBody>
      </p:sp>
    </p:spTree>
    <p:extLst>
      <p:ext uri="{BB962C8B-B14F-4D97-AF65-F5344CB8AC3E}">
        <p14:creationId xmlns:p14="http://schemas.microsoft.com/office/powerpoint/2010/main" val="2984552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xfrm>
            <a:off x="693738" y="4408488"/>
            <a:ext cx="5546725" cy="4176712"/>
          </a:xfrm>
          <a:prstGeom prst="rect">
            <a:avLst/>
          </a:prstGeom>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2</a:t>
            </a:fld>
            <a:endParaRPr lang="en-US" dirty="0" smtClean="0"/>
          </a:p>
        </p:txBody>
      </p:sp>
    </p:spTree>
    <p:extLst>
      <p:ext uri="{BB962C8B-B14F-4D97-AF65-F5344CB8AC3E}">
        <p14:creationId xmlns:p14="http://schemas.microsoft.com/office/powerpoint/2010/main" val="453094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3</a:t>
            </a:fld>
            <a:endParaRPr lang="en-US" dirty="0"/>
          </a:p>
        </p:txBody>
      </p:sp>
    </p:spTree>
    <p:extLst>
      <p:ext uri="{BB962C8B-B14F-4D97-AF65-F5344CB8AC3E}">
        <p14:creationId xmlns:p14="http://schemas.microsoft.com/office/powerpoint/2010/main" val="376063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232269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58888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                                 Subir Das, Chair 802.21 WG</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9" name="Slide Number Placeholder 8"/>
          <p:cNvSpPr>
            <a:spLocks noGrp="1"/>
          </p:cNvSpPr>
          <p:nvPr>
            <p:ph type="sldNum" sz="quarter" idx="12"/>
          </p:nvPr>
        </p:nvSpPr>
        <p:spPr/>
        <p:txBody>
          <a:bodyPr/>
          <a:lstStyle>
            <a:lvl1pPr>
              <a:defRPr/>
            </a:lvl1pPr>
          </a:lstStyle>
          <a:p>
            <a:pPr>
              <a:defRPr/>
            </a:pPr>
            <a:r>
              <a:rPr lang="en-US" dirty="0"/>
              <a:t>Slide </a:t>
            </a:r>
            <a:fld id="{EA519437-B6E0-45D2-ADBE-CED11A2324BD}"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5F31B28D-59C5-4D92-A491-E66C7A6F60A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4" name="Slide Number Placeholder 3"/>
          <p:cNvSpPr>
            <a:spLocks noGrp="1"/>
          </p:cNvSpPr>
          <p:nvPr>
            <p:ph type="sldNum" sz="quarter" idx="12"/>
          </p:nvPr>
        </p:nvSpPr>
        <p:spPr/>
        <p:txBody>
          <a:bodyPr/>
          <a:lstStyle>
            <a:lvl1pPr>
              <a:defRPr/>
            </a:lvl1pPr>
          </a:lstStyle>
          <a:p>
            <a:pPr>
              <a:defRPr/>
            </a:pPr>
            <a:r>
              <a:rPr lang="en-US" dirty="0"/>
              <a:t>Slide </a:t>
            </a:r>
            <a:fld id="{C922C443-5D96-4DE7-99CD-7C5E19B8A471}"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6825E2F7-1D07-407B-992F-AC7D28176587}"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                                 Subir Das, Chair 802.21 WG</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                                 Subir Das, Chair 802.21 WG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3CBDE478-540A-4533-B630-5289DA16E16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43DACD2F-9786-486C-9E92-757D70B8C56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1"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2"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                                 Subir Das, Chair 802.21 WG</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2791991" y="394156"/>
            <a:ext cx="5482143"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21-18-0020-00-0000-Joint_Wireless_Plenary_Opening_Report.ppt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6" r:id="rId2"/>
    <p:sldLayoutId id="2147483864" r:id="rId3"/>
    <p:sldLayoutId id="2147483865" r:id="rId4"/>
    <p:sldLayoutId id="2147483862" r:id="rId5"/>
    <p:sldLayoutId id="2147483863" r:id="rId6"/>
    <p:sldLayoutId id="2147483837"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 id="2147483859" r:id="rId17"/>
    <p:sldLayoutId id="2147483860" r:id="rId18"/>
    <p:sldLayoutId id="2147483861" r:id="rId19"/>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ctrTitle"/>
          </p:nvPr>
        </p:nvSpPr>
        <p:spPr>
          <a:xfrm>
            <a:off x="152400" y="609600"/>
            <a:ext cx="8610600" cy="4038600"/>
          </a:xfrm>
        </p:spPr>
        <p:txBody>
          <a:bodyPr/>
          <a:lstStyle/>
          <a:p>
            <a:pPr eaLnBrk="1" hangingPunct="1"/>
            <a:r>
              <a:rPr lang="en-US" sz="4000" b="1" dirty="0" smtClean="0">
                <a:solidFill>
                  <a:schemeClr val="accent2"/>
                </a:solidFill>
                <a:latin typeface="Arial" charset="0"/>
              </a:rPr>
              <a:t>802 Wireless Joint Opening Plenary</a:t>
            </a:r>
            <a:br>
              <a:rPr lang="en-US" sz="4000" b="1" dirty="0" smtClean="0">
                <a:solidFill>
                  <a:schemeClr val="accent2"/>
                </a:solidFill>
                <a:latin typeface="Arial" charset="0"/>
              </a:rPr>
            </a:br>
            <a:r>
              <a:rPr lang="en-US" sz="4000" dirty="0" smtClean="0">
                <a:solidFill>
                  <a:schemeClr val="accent2"/>
                </a:solidFill>
                <a:latin typeface="Arial" charset="0"/>
              </a:rPr>
              <a:t/>
            </a:r>
            <a:br>
              <a:rPr lang="en-US" sz="4000" dirty="0" smtClean="0">
                <a:solidFill>
                  <a:schemeClr val="accent2"/>
                </a:solidFill>
                <a:latin typeface="Arial" charset="0"/>
              </a:rPr>
            </a:br>
            <a:r>
              <a:rPr lang="en-US" sz="3600" b="1" dirty="0" smtClean="0">
                <a:solidFill>
                  <a:schemeClr val="accent2"/>
                </a:solidFill>
                <a:latin typeface="Arial" charset="0"/>
              </a:rPr>
              <a:t>IEEE 802.21 </a:t>
            </a:r>
            <a:br>
              <a:rPr lang="en-US" sz="3600" b="1" dirty="0" smtClean="0">
                <a:solidFill>
                  <a:schemeClr val="accent2"/>
                </a:solidFill>
                <a:latin typeface="Arial" charset="0"/>
              </a:rPr>
            </a:br>
            <a:r>
              <a:rPr lang="en-US" sz="3600" b="1" dirty="0" smtClean="0">
                <a:solidFill>
                  <a:schemeClr val="accent2"/>
                </a:solidFill>
                <a:latin typeface="Arial" charset="0"/>
              </a:rPr>
              <a:t>Media Independent  Services</a:t>
            </a:r>
            <a:br>
              <a:rPr lang="en-US" sz="3600" b="1" dirty="0" smtClean="0">
                <a:solidFill>
                  <a:schemeClr val="accent2"/>
                </a:solidFill>
                <a:latin typeface="Arial" charset="0"/>
              </a:rPr>
            </a:br>
            <a:r>
              <a:rPr lang="en-US" sz="3600" b="1" dirty="0" smtClean="0">
                <a:solidFill>
                  <a:schemeClr val="accent2"/>
                </a:solidFill>
                <a:latin typeface="Arial" charset="0"/>
              </a:rPr>
              <a:t>Session #</a:t>
            </a:r>
            <a:r>
              <a:rPr lang="en-US" sz="3600" b="1" dirty="0" smtClean="0">
                <a:solidFill>
                  <a:schemeClr val="accent2"/>
                </a:solidFill>
                <a:latin typeface="Arial" charset="0"/>
              </a:rPr>
              <a:t>85, May, 2018</a:t>
            </a:r>
            <a:r>
              <a:rPr lang="en-US" sz="3600" b="1" dirty="0" smtClean="0">
                <a:latin typeface="Arial" charset="0"/>
              </a:rPr>
              <a:t/>
            </a:r>
            <a:br>
              <a:rPr lang="en-US" sz="3600" b="1" dirty="0" smtClean="0">
                <a:latin typeface="Arial" charset="0"/>
              </a:rPr>
            </a:br>
            <a:r>
              <a:rPr lang="en-US" sz="3200" b="1" dirty="0" smtClean="0">
                <a:solidFill>
                  <a:schemeClr val="accent2"/>
                </a:solidFill>
                <a:latin typeface="Arial" charset="0"/>
              </a:rPr>
              <a:t>Warsaw</a:t>
            </a:r>
            <a:r>
              <a:rPr lang="en-US" sz="3200" b="1" dirty="0" smtClean="0">
                <a:solidFill>
                  <a:schemeClr val="accent2"/>
                </a:solidFill>
                <a:latin typeface="Arial" charset="0"/>
              </a:rPr>
              <a:t>, Poland</a:t>
            </a:r>
            <a:endParaRPr lang="en-US" sz="3200" b="1" dirty="0" smtClean="0">
              <a:solidFill>
                <a:schemeClr val="accent2"/>
              </a:solidFill>
              <a:latin typeface="Arial" charset="0"/>
            </a:endParaRPr>
          </a:p>
        </p:txBody>
      </p:sp>
      <p:sp>
        <p:nvSpPr>
          <p:cNvPr id="4100" name="Rectangle 3"/>
          <p:cNvSpPr>
            <a:spLocks noGrp="1" noChangeArrowheads="1"/>
          </p:cNvSpPr>
          <p:nvPr>
            <p:ph type="subTitle" idx="1"/>
          </p:nvPr>
        </p:nvSpPr>
        <p:spPr>
          <a:xfrm>
            <a:off x="609600" y="5028406"/>
            <a:ext cx="7848600" cy="1066800"/>
          </a:xfrm>
        </p:spPr>
        <p:txBody>
          <a:bodyPr/>
          <a:lstStyle/>
          <a:p>
            <a:pPr eaLnBrk="1" hangingPunct="1"/>
            <a:r>
              <a:rPr lang="en-US" sz="2800" b="1" dirty="0" smtClean="0">
                <a:solidFill>
                  <a:schemeClr val="accent2"/>
                </a:solidFill>
                <a:latin typeface="Arial" charset="0"/>
              </a:rPr>
              <a:t>Subir Das </a:t>
            </a:r>
            <a:r>
              <a:rPr lang="en-US" sz="2800" b="1" dirty="0">
                <a:solidFill>
                  <a:schemeClr val="accent2"/>
                </a:solidFill>
                <a:latin typeface="Arial" charset="0"/>
              </a:rPr>
              <a:t> </a:t>
            </a:r>
            <a:r>
              <a:rPr lang="en-US" sz="2800" b="1" dirty="0" smtClean="0">
                <a:solidFill>
                  <a:schemeClr val="accent2"/>
                </a:solidFill>
                <a:latin typeface="Arial" charset="0"/>
              </a:rPr>
              <a:t>(</a:t>
            </a:r>
            <a:r>
              <a:rPr lang="en-US" sz="2400" b="1" dirty="0" smtClean="0">
                <a:solidFill>
                  <a:schemeClr val="accent2"/>
                </a:solidFill>
                <a:latin typeface="Arial" charset="0"/>
              </a:rPr>
              <a:t>sdas at  </a:t>
            </a:r>
            <a:r>
              <a:rPr lang="en-US" sz="2400" b="1" dirty="0" smtClean="0">
                <a:solidFill>
                  <a:schemeClr val="accent2"/>
                </a:solidFill>
                <a:latin typeface="Arial" charset="0"/>
              </a:rPr>
              <a:t>vencorelabs</a:t>
            </a:r>
            <a:r>
              <a:rPr lang="en-US" sz="2400" b="1" dirty="0" smtClean="0">
                <a:solidFill>
                  <a:schemeClr val="accent2"/>
                </a:solidFill>
                <a:latin typeface="Arial" charset="0"/>
              </a:rPr>
              <a:t> </a:t>
            </a:r>
            <a:r>
              <a:rPr lang="en-US" sz="2400" b="1" dirty="0" smtClean="0">
                <a:solidFill>
                  <a:schemeClr val="accent2"/>
                </a:solidFill>
                <a:latin typeface="Arial" charset="0"/>
              </a:rPr>
              <a:t>dot com)</a:t>
            </a:r>
          </a:p>
        </p:txBody>
      </p:sp>
      <p:sp>
        <p:nvSpPr>
          <p:cNvPr id="6"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389789" y="1600200"/>
            <a:ext cx="8214461" cy="3733800"/>
          </a:xfrm>
        </p:spPr>
        <p:txBody>
          <a:bodyPr/>
          <a:lstStyle/>
          <a:p>
            <a:pPr algn="just" eaLnBrk="1" hangingPunct="1"/>
            <a:r>
              <a:rPr lang="en-US" sz="2800" dirty="0"/>
              <a:t>IEEE 802.21 is developing an 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endParaRPr lang="en-US" sz="2800"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a:t>
            </a:fld>
            <a:endParaRPr lang="en-US" dirty="0"/>
          </a:p>
        </p:txBody>
      </p:sp>
    </p:spTree>
    <p:extLst>
      <p:ext uri="{BB962C8B-B14F-4D97-AF65-F5344CB8AC3E}">
        <p14:creationId xmlns:p14="http://schemas.microsoft.com/office/powerpoint/2010/main" val="2966387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Task/Interest </a:t>
            </a:r>
            <a:r>
              <a:rPr lang="en-US" sz="3200" dirty="0" smtClean="0">
                <a:solidFill>
                  <a:schemeClr val="accent2"/>
                </a:solidFill>
                <a:latin typeface="Arial" charset="0"/>
              </a:rPr>
              <a:t>Groups and Status  </a:t>
            </a:r>
          </a:p>
        </p:txBody>
      </p:sp>
      <p:sp>
        <p:nvSpPr>
          <p:cNvPr id="33797" name="Rectangle 3"/>
          <p:cNvSpPr>
            <a:spLocks noGrp="1" noChangeArrowheads="1"/>
          </p:cNvSpPr>
          <p:nvPr>
            <p:ph type="body" idx="1"/>
          </p:nvPr>
        </p:nvSpPr>
        <p:spPr>
          <a:xfrm>
            <a:off x="304800" y="1371600"/>
            <a:ext cx="8686800" cy="3886200"/>
          </a:xfrm>
        </p:spPr>
        <p:txBody>
          <a:bodyPr/>
          <a:lstStyle/>
          <a:p>
            <a:pPr>
              <a:lnSpc>
                <a:spcPct val="80000"/>
              </a:lnSpc>
              <a:buNone/>
            </a:pPr>
            <a:endParaRPr lang="en-US" dirty="0" smtClean="0">
              <a:latin typeface="Arial" charset="0"/>
            </a:endParaRPr>
          </a:p>
          <a:p>
            <a:pPr>
              <a:lnSpc>
                <a:spcPct val="80000"/>
              </a:lnSpc>
            </a:pPr>
            <a:r>
              <a:rPr lang="en-US" sz="2800" dirty="0" smtClean="0">
                <a:latin typeface="Arial" charset="0"/>
              </a:rPr>
              <a:t>P802.21-2017/Cor1  - Corrigenda </a:t>
            </a:r>
            <a:r>
              <a:rPr lang="en-US" sz="2800" dirty="0" smtClean="0">
                <a:latin typeface="Arial" charset="0"/>
              </a:rPr>
              <a:t>draft published</a:t>
            </a:r>
            <a:r>
              <a:rPr lang="en-US" sz="2800" dirty="0" smtClean="0">
                <a:latin typeface="Arial" charset="0"/>
              </a:rPr>
              <a:t>  </a:t>
            </a:r>
            <a:endParaRPr lang="en-US" sz="2800" dirty="0" smtClean="0">
              <a:latin typeface="Arial" charset="0"/>
            </a:endParaRPr>
          </a:p>
          <a:p>
            <a:pPr marL="457200" lvl="1" indent="0">
              <a:lnSpc>
                <a:spcPct val="80000"/>
              </a:lnSpc>
              <a:buNone/>
            </a:pPr>
            <a:endParaRPr lang="en-US" dirty="0" smtClean="0">
              <a:latin typeface="Arial" charset="0"/>
            </a:endParaRPr>
          </a:p>
          <a:p>
            <a:pPr>
              <a:lnSpc>
                <a:spcPct val="80000"/>
              </a:lnSpc>
            </a:pPr>
            <a:r>
              <a:rPr lang="en-US" sz="2800" dirty="0" smtClean="0">
                <a:latin typeface="Arial" charset="0"/>
              </a:rPr>
              <a:t>IEEE802.21-2017 and IEEE802.21.1-2017 Standards are </a:t>
            </a:r>
            <a:r>
              <a:rPr lang="en-US" sz="2800" dirty="0" smtClean="0">
                <a:latin typeface="Arial" charset="0"/>
              </a:rPr>
              <a:t>approved in ISO/JTC1/SC6 </a:t>
            </a:r>
          </a:p>
          <a:p>
            <a:pPr lvl="1">
              <a:lnSpc>
                <a:spcPct val="80000"/>
              </a:lnSpc>
            </a:pPr>
            <a:r>
              <a:rPr lang="en-US" sz="2400" dirty="0">
                <a:latin typeface="Arial" charset="0"/>
              </a:rPr>
              <a:t>P</a:t>
            </a:r>
            <a:r>
              <a:rPr lang="en-US" sz="2400" dirty="0" smtClean="0">
                <a:latin typeface="Arial" charset="0"/>
              </a:rPr>
              <a:t>ending comments response</a:t>
            </a:r>
          </a:p>
          <a:p>
            <a:pPr marL="0" indent="0">
              <a:lnSpc>
                <a:spcPct val="80000"/>
              </a:lnSpc>
              <a:buNone/>
            </a:pPr>
            <a:r>
              <a:rPr lang="en-US" sz="2800" dirty="0" smtClean="0">
                <a:latin typeface="Arial" charset="0"/>
              </a:rPr>
              <a:t> </a:t>
            </a:r>
          </a:p>
          <a:p>
            <a:pPr>
              <a:lnSpc>
                <a:spcPct val="80000"/>
              </a:lnSpc>
            </a:pPr>
            <a:r>
              <a:rPr lang="en-US" sz="2800" dirty="0" smtClean="0">
                <a:latin typeface="Arial" charset="0"/>
              </a:rPr>
              <a:t>Interest Group  </a:t>
            </a:r>
            <a:r>
              <a:rPr lang="en-US" sz="2800" dirty="0">
                <a:latin typeface="Arial" charset="0"/>
              </a:rPr>
              <a:t>on Network Enablers for </a:t>
            </a:r>
            <a:r>
              <a:rPr lang="en-US" sz="2800" dirty="0" smtClean="0">
                <a:latin typeface="Arial" charset="0"/>
              </a:rPr>
              <a:t>Seamless </a:t>
            </a:r>
            <a:r>
              <a:rPr lang="en-US" sz="2800" dirty="0">
                <a:latin typeface="Arial" charset="0"/>
              </a:rPr>
              <a:t>HMD based VR Content Service</a:t>
            </a:r>
          </a:p>
          <a:p>
            <a:pPr>
              <a:lnSpc>
                <a:spcPct val="80000"/>
              </a:lnSpc>
            </a:pPr>
            <a:endParaRPr lang="en-US" sz="2800" dirty="0" smtClean="0">
              <a:latin typeface="Arial" charset="0"/>
            </a:endParaRPr>
          </a:p>
          <a:p>
            <a:pPr marL="0" indent="0">
              <a:lnSpc>
                <a:spcPct val="80000"/>
              </a:lnSpc>
              <a:buNone/>
            </a:pPr>
            <a:endParaRPr lang="en-US" sz="2800" dirty="0" smtClean="0">
              <a:latin typeface="Arial" charset="0"/>
            </a:endParaRPr>
          </a:p>
          <a:p>
            <a:pPr marL="0" indent="0">
              <a:lnSpc>
                <a:spcPct val="80000"/>
              </a:lnSpc>
              <a:buNone/>
            </a:pPr>
            <a:endParaRPr lang="en-US" sz="2800" dirty="0" smtClean="0">
              <a:latin typeface="Arial" charset="0"/>
            </a:endParaRPr>
          </a:p>
          <a:p>
            <a:pPr marL="0" indent="0">
              <a:lnSpc>
                <a:spcPct val="80000"/>
              </a:lnSpc>
              <a:buNone/>
            </a:pPr>
            <a:endParaRPr lang="en-US" sz="2800" dirty="0" smtClean="0">
              <a:latin typeface="Arial" charset="0"/>
            </a:endParaRPr>
          </a:p>
          <a:p>
            <a:pPr marL="0" indent="0">
              <a:lnSpc>
                <a:spcPct val="80000"/>
              </a:lnSpc>
              <a:buNone/>
            </a:pPr>
            <a:endParaRPr lang="en-US" dirty="0">
              <a:latin typeface="Arial" charset="0"/>
            </a:endParaRPr>
          </a:p>
          <a:p>
            <a:pPr marL="0" indent="0">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762000" y="5410199"/>
            <a:ext cx="7619999" cy="338553"/>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a:t>
            </a:r>
            <a:r>
              <a:rPr lang="en-US" sz="1600" dirty="0"/>
              <a:t>K</a:t>
            </a:r>
            <a:r>
              <a:rPr lang="en-US" sz="1600" dirty="0" smtClean="0"/>
              <a:t>opernik (Level 3) ; </a:t>
            </a:r>
            <a:r>
              <a:rPr lang="en-US" sz="1600" dirty="0" smtClean="0"/>
              <a:t>JTC1/SC6 Ad hoc</a:t>
            </a:r>
            <a:r>
              <a:rPr lang="en-US" sz="1600" dirty="0" smtClean="0"/>
              <a:t>: Ballroom EF (Level 2)  </a:t>
            </a:r>
            <a:endParaRPr lang="en-US" sz="1600" dirty="0" smtClean="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4</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799" y="5941149"/>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15 </a:t>
            </a:r>
            <a:r>
              <a:rPr lang="en-US" sz="1600" dirty="0">
                <a:latin typeface="Arial" charset="0"/>
              </a:rPr>
              <a:t>voting </a:t>
            </a:r>
            <a:r>
              <a:rPr lang="en-US" sz="1600" dirty="0" smtClean="0">
                <a:latin typeface="Arial" charset="0"/>
              </a:rPr>
              <a:t>members  and one aspirant member as of this meeting</a:t>
            </a:r>
            <a:endParaRPr lang="en-US" sz="1600" dirty="0">
              <a:latin typeface="Arial"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428268632"/>
              </p:ext>
            </p:extLst>
          </p:nvPr>
        </p:nvGraphicFramePr>
        <p:xfrm>
          <a:off x="762000" y="1601064"/>
          <a:ext cx="7543799" cy="3616738"/>
        </p:xfrm>
        <a:graphic>
          <a:graphicData uri="http://schemas.openxmlformats.org/drawingml/2006/table">
            <a:tbl>
              <a:tblPr firstRow="1" firstCol="1" bandRow="1">
                <a:tableStyleId>{5C22544A-7EE6-4342-B048-85BDC9FD1C3A}</a:tableStyleId>
              </a:tblPr>
              <a:tblGrid>
                <a:gridCol w="1150020">
                  <a:extLst>
                    <a:ext uri="{9D8B030D-6E8A-4147-A177-3AD203B41FA5}">
                      <a16:colId xmlns:a16="http://schemas.microsoft.com/office/drawing/2014/main" val="1005953465"/>
                    </a:ext>
                  </a:extLst>
                </a:gridCol>
                <a:gridCol w="2048090">
                  <a:extLst>
                    <a:ext uri="{9D8B030D-6E8A-4147-A177-3AD203B41FA5}">
                      <a16:colId xmlns:a16="http://schemas.microsoft.com/office/drawing/2014/main" val="162692961"/>
                    </a:ext>
                  </a:extLst>
                </a:gridCol>
                <a:gridCol w="1316629">
                  <a:extLst>
                    <a:ext uri="{9D8B030D-6E8A-4147-A177-3AD203B41FA5}">
                      <a16:colId xmlns:a16="http://schemas.microsoft.com/office/drawing/2014/main" val="1136720561"/>
                    </a:ext>
                  </a:extLst>
                </a:gridCol>
                <a:gridCol w="1389775">
                  <a:extLst>
                    <a:ext uri="{9D8B030D-6E8A-4147-A177-3AD203B41FA5}">
                      <a16:colId xmlns:a16="http://schemas.microsoft.com/office/drawing/2014/main" val="3542509244"/>
                    </a:ext>
                  </a:extLst>
                </a:gridCol>
                <a:gridCol w="1639285">
                  <a:extLst>
                    <a:ext uri="{9D8B030D-6E8A-4147-A177-3AD203B41FA5}">
                      <a16:colId xmlns:a16="http://schemas.microsoft.com/office/drawing/2014/main" val="2934439802"/>
                    </a:ext>
                  </a:extLst>
                </a:gridCol>
              </a:tblGrid>
              <a:tr h="754310">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Monday </a:t>
                      </a:r>
                    </a:p>
                    <a:p>
                      <a:pPr marL="0" marR="0">
                        <a:spcBef>
                          <a:spcPts val="0"/>
                        </a:spcBef>
                        <a:spcAft>
                          <a:spcPts val="0"/>
                        </a:spcAft>
                      </a:pPr>
                      <a:r>
                        <a:rPr lang="en-US" sz="1200" dirty="0">
                          <a:effectLst/>
                        </a:rPr>
                        <a:t>(May 07, 2018)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Tuesday </a:t>
                      </a:r>
                    </a:p>
                    <a:p>
                      <a:pPr marL="0" marR="0">
                        <a:spcBef>
                          <a:spcPts val="0"/>
                        </a:spcBef>
                        <a:spcAft>
                          <a:spcPts val="0"/>
                        </a:spcAft>
                      </a:pPr>
                      <a:r>
                        <a:rPr lang="en-US" sz="1200" dirty="0">
                          <a:effectLst/>
                        </a:rPr>
                        <a:t>(May 08, 2018)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Wednesday </a:t>
                      </a:r>
                    </a:p>
                    <a:p>
                      <a:pPr marL="0" marR="0">
                        <a:spcBef>
                          <a:spcPts val="0"/>
                        </a:spcBef>
                        <a:spcAft>
                          <a:spcPts val="0"/>
                        </a:spcAft>
                      </a:pPr>
                      <a:r>
                        <a:rPr lang="en-US" sz="1200" dirty="0">
                          <a:effectLst/>
                        </a:rPr>
                        <a:t>(May 09, 2018)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Thursday </a:t>
                      </a:r>
                    </a:p>
                    <a:p>
                      <a:pPr marL="0" marR="0">
                        <a:spcBef>
                          <a:spcPts val="0"/>
                        </a:spcBef>
                        <a:spcAft>
                          <a:spcPts val="0"/>
                        </a:spcAft>
                      </a:pPr>
                      <a:r>
                        <a:rPr lang="en-US" sz="1200" dirty="0">
                          <a:effectLst/>
                        </a:rPr>
                        <a:t>(May 10, 2018) </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628653145"/>
                  </a:ext>
                </a:extLst>
              </a:tr>
              <a:tr h="683223">
                <a:tc>
                  <a:txBody>
                    <a:bodyPr/>
                    <a:lstStyle/>
                    <a:p>
                      <a:pPr marL="0" marR="0">
                        <a:spcBef>
                          <a:spcPts val="0"/>
                        </a:spcBef>
                        <a:spcAft>
                          <a:spcPts val="0"/>
                        </a:spcAft>
                      </a:pPr>
                      <a:r>
                        <a:rPr lang="en-US" sz="1200" dirty="0">
                          <a:effectLst/>
                        </a:rPr>
                        <a:t>AM-1 </a:t>
                      </a:r>
                    </a:p>
                    <a:p>
                      <a:pPr marL="0" marR="0">
                        <a:spcBef>
                          <a:spcPts val="0"/>
                        </a:spcBef>
                        <a:spcAft>
                          <a:spcPts val="0"/>
                        </a:spcAft>
                      </a:pPr>
                      <a:r>
                        <a:rPr lang="en-US" sz="1200" dirty="0">
                          <a:effectLst/>
                        </a:rPr>
                        <a:t>8:00-9:00a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IEEE 802  Wireless Opening Plenary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466182468"/>
                  </a:ext>
                </a:extLst>
              </a:tr>
              <a:tr h="491289">
                <a:tc>
                  <a:txBody>
                    <a:bodyPr/>
                    <a:lstStyle/>
                    <a:p>
                      <a:pPr marL="0" marR="0">
                        <a:spcBef>
                          <a:spcPts val="0"/>
                        </a:spcBef>
                        <a:spcAft>
                          <a:spcPts val="0"/>
                        </a:spcAft>
                      </a:pPr>
                      <a:r>
                        <a:rPr lang="en-US" sz="1200" dirty="0">
                          <a:effectLst/>
                        </a:rPr>
                        <a:t>AM-2 </a:t>
                      </a:r>
                    </a:p>
                    <a:p>
                      <a:pPr marL="0" marR="0">
                        <a:spcBef>
                          <a:spcPts val="0"/>
                        </a:spcBef>
                        <a:spcAft>
                          <a:spcPts val="0"/>
                        </a:spcAft>
                      </a:pPr>
                      <a:r>
                        <a:rPr lang="en-US" sz="1200" dirty="0">
                          <a:effectLst/>
                        </a:rPr>
                        <a:t>10:30-12:30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IG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IG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IG Session</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014146404"/>
                  </a:ext>
                </a:extLst>
              </a:tr>
              <a:tr h="466803">
                <a:tc>
                  <a:txBody>
                    <a:bodyPr/>
                    <a:lstStyle/>
                    <a:p>
                      <a:pPr marL="0" marR="0">
                        <a:spcBef>
                          <a:spcPts val="0"/>
                        </a:spcBef>
                        <a:spcAft>
                          <a:spcPts val="0"/>
                        </a:spcAft>
                      </a:pPr>
                      <a:r>
                        <a:rPr lang="en-US" sz="1200" dirty="0">
                          <a:effectLst/>
                        </a:rPr>
                        <a:t>PM-1 </a:t>
                      </a:r>
                    </a:p>
                    <a:p>
                      <a:pPr marL="0" marR="0">
                        <a:spcBef>
                          <a:spcPts val="0"/>
                        </a:spcBef>
                        <a:spcAft>
                          <a:spcPts val="0"/>
                        </a:spcAft>
                      </a:pPr>
                      <a:r>
                        <a:rPr lang="en-US" sz="1200" dirty="0">
                          <a:effectLst/>
                        </a:rPr>
                        <a:t>1:30 – 3:30p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Opening Plenary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802 JTC1/SC6 Ad Hoc</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IG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Closing Plenary</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684805792"/>
                  </a:ext>
                </a:extLst>
              </a:tr>
              <a:tr h="526832">
                <a:tc>
                  <a:txBody>
                    <a:bodyPr/>
                    <a:lstStyle/>
                    <a:p>
                      <a:pPr marL="0" marR="0">
                        <a:spcBef>
                          <a:spcPts val="0"/>
                        </a:spcBef>
                        <a:spcAft>
                          <a:spcPts val="0"/>
                        </a:spcAft>
                      </a:pPr>
                      <a:r>
                        <a:rPr lang="en-US" sz="1200" dirty="0">
                          <a:effectLst/>
                        </a:rPr>
                        <a:t>PM-2 </a:t>
                      </a:r>
                    </a:p>
                    <a:p>
                      <a:pPr marL="0" marR="0">
                        <a:spcBef>
                          <a:spcPts val="0"/>
                        </a:spcBef>
                        <a:spcAft>
                          <a:spcPts val="0"/>
                        </a:spcAft>
                      </a:pPr>
                      <a:r>
                        <a:rPr lang="en-US" sz="1200" dirty="0">
                          <a:effectLst/>
                        </a:rPr>
                        <a:t>4:00 – 6:00p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032662122"/>
                  </a:ext>
                </a:extLst>
              </a:tr>
              <a:tr h="694281">
                <a:tc>
                  <a:txBody>
                    <a:bodyPr/>
                    <a:lstStyle/>
                    <a:p>
                      <a:pPr marL="0" marR="0">
                        <a:spcBef>
                          <a:spcPts val="0"/>
                        </a:spcBef>
                        <a:spcAft>
                          <a:spcPts val="0"/>
                        </a:spcAft>
                      </a:pPr>
                      <a:r>
                        <a:rPr lang="en-US" sz="1200" dirty="0">
                          <a:effectLst/>
                        </a:rPr>
                        <a:t>Eve</a:t>
                      </a:r>
                    </a:p>
                    <a:p>
                      <a:pPr marL="0" marR="0">
                        <a:spcBef>
                          <a:spcPts val="0"/>
                        </a:spcBef>
                        <a:spcAft>
                          <a:spcPts val="0"/>
                        </a:spcAft>
                      </a:pPr>
                      <a:r>
                        <a:rPr lang="en-US" sz="1200" dirty="0">
                          <a:effectLst/>
                        </a:rPr>
                        <a:t>6:00-10:30p</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IEEE 802 Wireless Social  (6:30 – 9:00p)</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921599449"/>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2018</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610600" cy="51816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a:t>
            </a:r>
            <a:r>
              <a:rPr lang="en-US" sz="2400" b="1" dirty="0">
                <a:solidFill>
                  <a:srgbClr val="FF0000"/>
                </a:solidFill>
              </a:rPr>
              <a:t>July 8-13, 2018, Manchester Grand Hyatt, San Diego, CA, </a:t>
            </a:r>
            <a:r>
              <a:rPr lang="en-US" sz="2400" b="1" dirty="0" smtClean="0">
                <a:solidFill>
                  <a:srgbClr val="FF0000"/>
                </a:solidFill>
              </a:rPr>
              <a:t>USA </a:t>
            </a:r>
          </a:p>
          <a:p>
            <a:pPr lvl="1">
              <a:lnSpc>
                <a:spcPct val="90000"/>
              </a:lnSpc>
            </a:pPr>
            <a:r>
              <a:rPr lang="en-US" sz="16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a:t>
            </a:r>
            <a:r>
              <a:rPr lang="en-US" sz="2400" b="1" dirty="0" smtClean="0">
                <a:solidFill>
                  <a:srgbClr val="0000FF"/>
                </a:solidFill>
              </a:rPr>
              <a:t>09-14,  2018, </a:t>
            </a:r>
            <a:r>
              <a:rPr lang="en-US" sz="2400" b="1" dirty="0">
                <a:solidFill>
                  <a:srgbClr val="0000FF"/>
                </a:solidFill>
              </a:rPr>
              <a:t>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a:t>
            </a:r>
            <a:r>
              <a:rPr lang="en-US" sz="2400" b="1" dirty="0" smtClean="0">
                <a:solidFill>
                  <a:srgbClr val="FF0000"/>
                </a:solidFill>
              </a:rPr>
              <a:t>11-16, </a:t>
            </a:r>
            <a:r>
              <a:rPr lang="en-US" sz="2400" b="1" dirty="0">
                <a:solidFill>
                  <a:srgbClr val="FF0000"/>
                </a:solidFill>
              </a:rPr>
              <a:t>2017</a:t>
            </a:r>
            <a:r>
              <a:rPr lang="en-US" sz="2400" b="1" dirty="0" smtClean="0">
                <a:solidFill>
                  <a:srgbClr val="FF0000"/>
                </a:solidFill>
              </a:rPr>
              <a:t>, Marriott Marquis Queen’s Park, Bangkok, Thailand </a:t>
            </a:r>
          </a:p>
          <a:p>
            <a:pPr lvl="1">
              <a:lnSpc>
                <a:spcPct val="90000"/>
              </a:lnSpc>
            </a:pPr>
            <a:r>
              <a:rPr lang="en-US" sz="16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667272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46737</TotalTime>
  <Words>395</Words>
  <Application>Microsoft Office PowerPoint</Application>
  <PresentationFormat>On-screen Show (4:3)</PresentationFormat>
  <Paragraphs>93</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802.11PowerPointTemplate-Landscape</vt:lpstr>
      <vt:lpstr>802 Wireless Joint Opening Plenary  IEEE 802.21  Media Independent  Services Session #85, May, 2018 Warsaw, Poland</vt:lpstr>
      <vt:lpstr>802.21 WG Objective </vt:lpstr>
      <vt:lpstr>Task/Interest Groups and Status  </vt:lpstr>
      <vt:lpstr>Session Time and Location   </vt:lpstr>
      <vt:lpstr>Future Sessions – 2018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Joint Plenary Session</dc:title>
  <dc:creator>Subir Das</dc:creator>
  <cp:lastModifiedBy>sdas</cp:lastModifiedBy>
  <cp:revision>551</cp:revision>
  <cp:lastPrinted>1998-02-10T13:28:06Z</cp:lastPrinted>
  <dcterms:created xsi:type="dcterms:W3CDTF">2002-07-08T22:03:28Z</dcterms:created>
  <dcterms:modified xsi:type="dcterms:W3CDTF">2018-05-06T21:28:28Z</dcterms:modified>
</cp:coreProperties>
</file>