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500" r:id="rId3"/>
    <p:sldId id="484" r:id="rId4"/>
    <p:sldId id="432" r:id="rId5"/>
    <p:sldId id="400" r:id="rId6"/>
    <p:sldId id="401" r:id="rId7"/>
    <p:sldId id="501" r:id="rId8"/>
    <p:sldId id="403" r:id="rId9"/>
    <p:sldId id="404" r:id="rId10"/>
    <p:sldId id="405" r:id="rId11"/>
    <p:sldId id="406" r:id="rId12"/>
    <p:sldId id="408" r:id="rId13"/>
    <p:sldId id="482" r:id="rId14"/>
    <p:sldId id="409" r:id="rId15"/>
    <p:sldId id="410" r:id="rId16"/>
    <p:sldId id="411" r:id="rId17"/>
    <p:sldId id="502" r:id="rId18"/>
    <p:sldId id="503" r:id="rId19"/>
    <p:sldId id="491" r:id="rId20"/>
    <p:sldId id="504" r:id="rId21"/>
    <p:sldId id="49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9556" autoAdjust="0"/>
  </p:normalViewPr>
  <p:slideViewPr>
    <p:cSldViewPr>
      <p:cViewPr varScale="1">
        <p:scale>
          <a:sx n="65" d="100"/>
          <a:sy n="65" d="100"/>
        </p:scale>
        <p:origin x="1347" y="54"/>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4215"/>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4060873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4192239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02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1623236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583093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21-18-0035-00-Session#86-Opening_Plenary_Notes.ppt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706210" y="722670"/>
            <a:ext cx="8209189" cy="5601929"/>
          </a:xfrm>
          <a:prstGeom prst="rect">
            <a:avLst/>
          </a:prstGeom>
        </p:spPr>
      </p:pic>
      <p:sp>
        <p:nvSpPr>
          <p:cNvPr id="16389" name="Rectangle 2"/>
          <p:cNvSpPr>
            <a:spLocks noGrp="1" noChangeArrowheads="1"/>
          </p:cNvSpPr>
          <p:nvPr>
            <p:ph type="ctrTitle"/>
          </p:nvPr>
        </p:nvSpPr>
        <p:spPr>
          <a:xfrm>
            <a:off x="706210" y="685800"/>
            <a:ext cx="7696200" cy="3657600"/>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86</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 </a:t>
            </a:r>
            <a:br>
              <a:rPr lang="en-US" b="1" dirty="0" smtClean="0">
                <a:solidFill>
                  <a:srgbClr val="FF0000"/>
                </a:solidFill>
                <a:latin typeface="Arial" charset="0"/>
              </a:rPr>
            </a:br>
            <a:r>
              <a:rPr lang="en-US" b="1" dirty="0" smtClean="0">
                <a:solidFill>
                  <a:srgbClr val="FF0000"/>
                </a:solidFill>
                <a:latin typeface="Arial" charset="0"/>
              </a:rPr>
              <a:t>San Diego</a:t>
            </a:r>
            <a:r>
              <a:rPr lang="en-US" b="1" dirty="0" smtClean="0">
                <a:solidFill>
                  <a:srgbClr val="FF0000"/>
                </a:solidFill>
                <a:latin typeface="Arial" charset="0"/>
              </a:rPr>
              <a:t>, CA, USA</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a:t>
            </a:r>
            <a:r>
              <a:rPr lang="en-US" sz="3200" b="1" dirty="0" smtClean="0">
                <a:solidFill>
                  <a:srgbClr val="FF0000"/>
                </a:solidFill>
                <a:latin typeface="Arial" charset="0"/>
              </a:rPr>
              <a:t>Plenary, July 2018</a:t>
            </a:r>
            <a:endParaRPr lang="en-US" sz="3200" b="1" dirty="0" smtClean="0">
              <a:solidFill>
                <a:srgbClr val="FF0000"/>
              </a:solidFill>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600200" y="4800600"/>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vencorelabs dot com</a:t>
            </a:r>
          </a:p>
        </p:txBody>
      </p:sp>
      <p:sp>
        <p:nvSpPr>
          <p:cNvPr id="7" name="Date Placeholder 3"/>
          <p:cNvSpPr txBox="1">
            <a:spLocks/>
          </p:cNvSpPr>
          <p:nvPr/>
        </p:nvSpPr>
        <p:spPr>
          <a:xfrm>
            <a:off x="717755" y="6475412"/>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July</a:t>
            </a:r>
            <a:r>
              <a:rPr lang="en-US" b="1" dirty="0" smtClean="0"/>
              <a:t>, </a:t>
            </a:r>
            <a:r>
              <a:rPr kumimoji="0" lang="en-US" sz="1200" b="1" i="0" u="none" strike="noStrike" kern="1200" cap="none" spc="0" normalizeH="0" baseline="0" noProof="0" dirty="0" smtClean="0">
                <a:ln>
                  <a:noFill/>
                </a:ln>
                <a:effectLst/>
                <a:uLnTx/>
                <a:uFillTx/>
              </a:rPr>
              <a:t>2018</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4958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endParaRPr lang="en-US" sz="2400" dirty="0">
              <a:latin typeface="Arial" charset="0"/>
            </a:endParaRPr>
          </a:p>
          <a:p>
            <a:pPr lvl="1">
              <a:lnSpc>
                <a:spcPct val="80000"/>
              </a:lnSpc>
            </a:pPr>
            <a:r>
              <a:rPr lang="en-US" sz="2400" dirty="0" smtClean="0">
                <a:latin typeface="Arial" charset="0"/>
              </a:rPr>
              <a:t>ISO/IEC/IEEE 802.21  and  ISO/IEC/IEEE 802.21.1 are published in April, 2018</a:t>
            </a:r>
          </a:p>
          <a:p>
            <a:pPr lvl="1">
              <a:lnSpc>
                <a:spcPct val="80000"/>
              </a:lnSpc>
            </a:pPr>
            <a:endParaRPr lang="en-US" sz="2400" dirty="0" smtClean="0">
              <a:latin typeface="Arial" charset="0"/>
            </a:endParaRPr>
          </a:p>
          <a:p>
            <a:pPr lvl="1">
              <a:lnSpc>
                <a:spcPct val="80000"/>
              </a:lnSpc>
            </a:pPr>
            <a:r>
              <a:rPr lang="en-US" sz="2400" dirty="0" smtClean="0">
                <a:latin typeface="Arial" charset="0"/>
              </a:rPr>
              <a:t>ISO/IEC/JTC1 SC6 DCOR ballot on IEEE-802.21-2017/Cor1  is approved with comments </a:t>
            </a:r>
          </a:p>
          <a:p>
            <a:pPr lvl="1">
              <a:lnSpc>
                <a:spcPct val="80000"/>
              </a:lnSpc>
            </a:pPr>
            <a:endParaRPr lang="en-US" sz="2400" dirty="0">
              <a:latin typeface="Arial" charset="0"/>
            </a:endParaRPr>
          </a:p>
          <a:p>
            <a:pPr lvl="1">
              <a:lnSpc>
                <a:spcPct val="80000"/>
              </a:lnSpc>
            </a:pPr>
            <a:r>
              <a:rPr lang="en-US" sz="2400" dirty="0" smtClean="0">
                <a:latin typeface="Arial" charset="0"/>
              </a:rPr>
              <a:t>Ongoing discussions in Interest Group on </a:t>
            </a:r>
            <a:r>
              <a:rPr lang="en-US" sz="2400" dirty="0">
                <a:latin typeface="Arial" charset="0"/>
              </a:rPr>
              <a:t>Network Enablers for Seamless HMD based VR Content Service</a:t>
            </a:r>
          </a:p>
          <a:p>
            <a:pPr marL="457200" lvl="1" indent="0">
              <a:lnSpc>
                <a:spcPct val="80000"/>
              </a:lnSpc>
              <a:buNone/>
            </a:pP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1306672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533400" y="1676400"/>
            <a:ext cx="8305800" cy="4038600"/>
          </a:xfrm>
        </p:spPr>
        <p:txBody>
          <a:bodyPr/>
          <a:lstStyle/>
          <a:p>
            <a:pPr lvl="2">
              <a:lnSpc>
                <a:spcPct val="90000"/>
              </a:lnSpc>
              <a:buNone/>
            </a:pPr>
            <a:endParaRPr lang="en-US" sz="1800" dirty="0" smtClean="0">
              <a:latin typeface="Arial" charset="0"/>
            </a:endParaRPr>
          </a:p>
          <a:p>
            <a:pPr>
              <a:lnSpc>
                <a:spcPct val="90000"/>
              </a:lnSpc>
            </a:pPr>
            <a:r>
              <a:rPr lang="en-US" sz="2600" dirty="0">
                <a:latin typeface="Arial" charset="0"/>
              </a:rPr>
              <a:t>Discuss ISO/IEC/JTC1 SC6 </a:t>
            </a:r>
            <a:r>
              <a:rPr lang="en-US" sz="2600" dirty="0" smtClean="0">
                <a:latin typeface="Arial" charset="0"/>
              </a:rPr>
              <a:t>DCOR ballot comments on IEEE </a:t>
            </a:r>
            <a:r>
              <a:rPr lang="en-US" sz="2600" dirty="0" err="1" smtClean="0">
                <a:latin typeface="Arial" charset="0"/>
              </a:rPr>
              <a:t>Std</a:t>
            </a:r>
            <a:r>
              <a:rPr lang="en-US" sz="2600" dirty="0" smtClean="0">
                <a:latin typeface="Arial" charset="0"/>
              </a:rPr>
              <a:t> 802.21-2017/Cor1</a:t>
            </a:r>
          </a:p>
          <a:p>
            <a:pPr>
              <a:lnSpc>
                <a:spcPct val="90000"/>
              </a:lnSpc>
            </a:pPr>
            <a:r>
              <a:rPr lang="en-US" sz="2600" dirty="0" smtClean="0">
                <a:latin typeface="Arial" charset="0"/>
              </a:rPr>
              <a:t>Preparation for </a:t>
            </a:r>
            <a:r>
              <a:rPr lang="en-US" sz="2600" dirty="0">
                <a:latin typeface="Arial" charset="0"/>
              </a:rPr>
              <a:t>submitting </a:t>
            </a:r>
            <a:r>
              <a:rPr lang="en-US" sz="2600" dirty="0" smtClean="0">
                <a:latin typeface="Arial" charset="0"/>
              </a:rPr>
              <a:t>ballot response comments to ISO/IEC/JTC1 SC6</a:t>
            </a:r>
          </a:p>
          <a:p>
            <a:pPr>
              <a:lnSpc>
                <a:spcPct val="90000"/>
              </a:lnSpc>
            </a:pPr>
            <a:r>
              <a:rPr lang="en-US" sz="2600" dirty="0">
                <a:latin typeface="Arial" charset="0"/>
              </a:rPr>
              <a:t>IG discussion on Network Enablers for Seamless HMD based VR Content </a:t>
            </a:r>
            <a:r>
              <a:rPr lang="en-US" sz="2600" dirty="0" smtClean="0">
                <a:latin typeface="Arial" charset="0"/>
              </a:rPr>
              <a:t>Service</a:t>
            </a:r>
          </a:p>
          <a:p>
            <a:pPr>
              <a:lnSpc>
                <a:spcPct val="90000"/>
              </a:lnSpc>
            </a:pPr>
            <a:r>
              <a:rPr lang="en-US" sz="2600" dirty="0" smtClean="0">
                <a:latin typeface="Arial" charset="0"/>
              </a:rPr>
              <a:t>Discussion on network requirements w.r.t. to liaison from IEEE P3079</a:t>
            </a:r>
          </a:p>
          <a:p>
            <a:pPr>
              <a:lnSpc>
                <a:spcPct val="90000"/>
              </a:lnSpc>
            </a:pPr>
            <a:r>
              <a:rPr lang="en-US" sz="2600" dirty="0" smtClean="0">
                <a:latin typeface="Arial" charset="0"/>
              </a:rPr>
              <a:t>Next Steps </a:t>
            </a:r>
          </a:p>
          <a:p>
            <a:pPr marL="857250" lvl="2" indent="0">
              <a:lnSpc>
                <a:spcPct val="90000"/>
              </a:lnSpc>
              <a:buNone/>
            </a:pPr>
            <a:r>
              <a:rPr lang="en-US" sz="2600" dirty="0" smtClean="0">
                <a:latin typeface="Arial" charset="0"/>
              </a:rPr>
              <a:t>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3830999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23900"/>
            <a:ext cx="8534400" cy="5715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610600" cy="50292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4305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87424" y="5261205"/>
            <a:ext cx="7242175"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a:t> Torrey Hills </a:t>
            </a:r>
            <a:r>
              <a:rPr lang="en-US" sz="1400" dirty="0" smtClean="0"/>
              <a:t>A;  JTC1/SC6: </a:t>
            </a:r>
            <a:r>
              <a:rPr lang="en-US" sz="1400" dirty="0"/>
              <a:t>Bankers Hill; </a:t>
            </a:r>
            <a:r>
              <a:rPr lang="en-US" sz="1400" dirty="0" err="1" smtClean="0"/>
              <a:t>Nendica</a:t>
            </a:r>
            <a:r>
              <a:rPr lang="en-US" sz="1400" dirty="0" smtClean="0"/>
              <a:t>: Seaport F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838200" y="5757850"/>
            <a:ext cx="73533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15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graphicFrame>
        <p:nvGraphicFramePr>
          <p:cNvPr id="5" name="Table 4"/>
          <p:cNvGraphicFramePr>
            <a:graphicFrameLocks noGrp="1"/>
          </p:cNvGraphicFramePr>
          <p:nvPr>
            <p:extLst>
              <p:ext uri="{D42A27DB-BD31-4B8C-83A1-F6EECF244321}">
                <p14:modId xmlns:p14="http://schemas.microsoft.com/office/powerpoint/2010/main" val="161984384"/>
              </p:ext>
            </p:extLst>
          </p:nvPr>
        </p:nvGraphicFramePr>
        <p:xfrm>
          <a:off x="1066800" y="1571625"/>
          <a:ext cx="7238999" cy="3500711"/>
        </p:xfrm>
        <a:graphic>
          <a:graphicData uri="http://schemas.openxmlformats.org/drawingml/2006/table">
            <a:tbl>
              <a:tblPr firstRow="1" firstCol="1" bandRow="1">
                <a:tableStyleId>{5C22544A-7EE6-4342-B048-85BDC9FD1C3A}</a:tableStyleId>
              </a:tblPr>
              <a:tblGrid>
                <a:gridCol w="1103554">
                  <a:extLst>
                    <a:ext uri="{9D8B030D-6E8A-4147-A177-3AD203B41FA5}">
                      <a16:colId xmlns:a16="http://schemas.microsoft.com/office/drawing/2014/main" val="2808717014"/>
                    </a:ext>
                  </a:extLst>
                </a:gridCol>
                <a:gridCol w="1965339">
                  <a:extLst>
                    <a:ext uri="{9D8B030D-6E8A-4147-A177-3AD203B41FA5}">
                      <a16:colId xmlns:a16="http://schemas.microsoft.com/office/drawing/2014/main" val="1444416680"/>
                    </a:ext>
                  </a:extLst>
                </a:gridCol>
                <a:gridCol w="1263432">
                  <a:extLst>
                    <a:ext uri="{9D8B030D-6E8A-4147-A177-3AD203B41FA5}">
                      <a16:colId xmlns:a16="http://schemas.microsoft.com/office/drawing/2014/main" val="905635440"/>
                    </a:ext>
                  </a:extLst>
                </a:gridCol>
                <a:gridCol w="1333623">
                  <a:extLst>
                    <a:ext uri="{9D8B030D-6E8A-4147-A177-3AD203B41FA5}">
                      <a16:colId xmlns:a16="http://schemas.microsoft.com/office/drawing/2014/main" val="4236035726"/>
                    </a:ext>
                  </a:extLst>
                </a:gridCol>
                <a:gridCol w="1573051">
                  <a:extLst>
                    <a:ext uri="{9D8B030D-6E8A-4147-A177-3AD203B41FA5}">
                      <a16:colId xmlns:a16="http://schemas.microsoft.com/office/drawing/2014/main" val="2219704643"/>
                    </a:ext>
                  </a:extLst>
                </a:gridCol>
              </a:tblGrid>
              <a:tr h="730111">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(July 09,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(July 10,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(July 11,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(July 12, 2018)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74193389"/>
                  </a:ext>
                </a:extLst>
              </a:tr>
              <a:tr h="661305">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971645360"/>
                  </a:ext>
                </a:extLst>
              </a:tr>
              <a:tr h="475528">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056579536"/>
                  </a:ext>
                </a:extLst>
              </a:tr>
              <a:tr h="451828">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96987935"/>
                  </a:ext>
                </a:extLst>
              </a:tr>
              <a:tr h="509931">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481100981"/>
                  </a:ext>
                </a:extLst>
              </a:tr>
              <a:tr h="672008">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err="1" smtClean="0">
                          <a:effectLst/>
                        </a:rPr>
                        <a:t>Nendica</a:t>
                      </a:r>
                      <a:r>
                        <a:rPr lang="en-US" sz="1200" dirty="0" smtClean="0">
                          <a:effectLst/>
                        </a:rPr>
                        <a:t> </a:t>
                      </a:r>
                      <a:r>
                        <a:rPr lang="en-US" sz="1200" dirty="0">
                          <a:effectLst/>
                        </a:rPr>
                        <a:t>Session </a:t>
                      </a:r>
                    </a:p>
                    <a:p>
                      <a:pPr marL="0" marR="0">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err="1" smtClean="0">
                          <a:effectLst/>
                        </a:rPr>
                        <a:t>Nendica</a:t>
                      </a:r>
                      <a:r>
                        <a:rPr lang="en-US" sz="1200" dirty="0" smtClean="0">
                          <a:effectLst/>
                        </a:rPr>
                        <a:t> </a:t>
                      </a:r>
                      <a:r>
                        <a:rPr lang="en-US" sz="1200" dirty="0">
                          <a:effectLst/>
                        </a:rPr>
                        <a:t>Session </a:t>
                      </a:r>
                    </a:p>
                    <a:p>
                      <a:pPr marL="0" marR="0">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Networking Reception </a:t>
                      </a:r>
                    </a:p>
                    <a:p>
                      <a:pPr marL="0" marR="0">
                        <a:spcBef>
                          <a:spcPts val="0"/>
                        </a:spcBef>
                        <a:spcAft>
                          <a:spcPts val="0"/>
                        </a:spcAft>
                      </a:pPr>
                      <a:r>
                        <a:rPr lang="en-US" sz="1200">
                          <a:effectLst/>
                        </a:rPr>
                        <a:t>(6:30 – 9:30p)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91736234"/>
                  </a:ext>
                </a:extLst>
              </a:tr>
            </a:tbl>
          </a:graphicData>
        </a:graphic>
      </p:graphicFrame>
    </p:spTree>
    <p:extLst>
      <p:ext uri="{BB962C8B-B14F-4D97-AF65-F5344CB8AC3E}">
        <p14:creationId xmlns:p14="http://schemas.microsoft.com/office/powerpoint/2010/main" val="20171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900" y="609600"/>
            <a:ext cx="7772400" cy="533400"/>
          </a:xfrm>
        </p:spPr>
        <p:txBody>
          <a:bodyPr/>
          <a:lstStyle/>
          <a:p>
            <a:r>
              <a:rPr lang="en-US" sz="3200" dirty="0" smtClean="0">
                <a:solidFill>
                  <a:schemeClr val="accent2"/>
                </a:solidFill>
                <a:latin typeface="Arial" charset="0"/>
              </a:rPr>
              <a:t>September 2018 </a:t>
            </a:r>
            <a:r>
              <a:rPr lang="en-US" sz="3200" dirty="0" smtClean="0">
                <a:solidFill>
                  <a:schemeClr val="accent2"/>
                </a:solidFill>
                <a:latin typeface="Arial" charset="0"/>
              </a:rPr>
              <a:t>Meeting </a:t>
            </a:r>
            <a:r>
              <a:rPr lang="en-US" sz="3200" dirty="0" smtClean="0">
                <a:solidFill>
                  <a:schemeClr val="accent2"/>
                </a:solidFill>
                <a:latin typeface="Arial" charset="0"/>
              </a:rPr>
              <a:t>Logistics </a:t>
            </a:r>
          </a:p>
        </p:txBody>
      </p:sp>
      <p:sp>
        <p:nvSpPr>
          <p:cNvPr id="34822" name="Rectangle 3"/>
          <p:cNvSpPr>
            <a:spLocks noGrp="1" noChangeArrowheads="1"/>
          </p:cNvSpPr>
          <p:nvPr>
            <p:ph type="body" idx="1"/>
          </p:nvPr>
        </p:nvSpPr>
        <p:spPr>
          <a:xfrm>
            <a:off x="195942" y="1119051"/>
            <a:ext cx="8828316" cy="5357949"/>
          </a:xfrm>
        </p:spPr>
        <p:txBody>
          <a:bodyPr/>
          <a:lstStyle/>
          <a:p>
            <a:pPr>
              <a:lnSpc>
                <a:spcPct val="90000"/>
              </a:lnSpc>
              <a:buFont typeface="Arial" panose="020B0604020202020204" pitchFamily="34" charset="0"/>
              <a:buChar char="•"/>
            </a:pPr>
            <a:r>
              <a:rPr lang="en-US" sz="2000" b="1" dirty="0" smtClean="0"/>
              <a:t>IEEE </a:t>
            </a:r>
            <a:r>
              <a:rPr lang="en-US" sz="2000" b="1" dirty="0"/>
              <a:t>802 Plenary </a:t>
            </a:r>
            <a:r>
              <a:rPr lang="en-US" sz="2000" b="1" dirty="0" smtClean="0"/>
              <a:t>Meeting:  </a:t>
            </a:r>
            <a:r>
              <a:rPr lang="en-US" sz="2000" b="1" dirty="0" smtClean="0"/>
              <a:t>September</a:t>
            </a:r>
            <a:r>
              <a:rPr lang="en-US" sz="2000" b="1" dirty="0" smtClean="0"/>
              <a:t> </a:t>
            </a:r>
            <a:r>
              <a:rPr lang="en-US" sz="2000" b="1" dirty="0" smtClean="0"/>
              <a:t>9</a:t>
            </a:r>
            <a:r>
              <a:rPr lang="en-US" sz="2000" b="1" dirty="0" smtClean="0"/>
              <a:t>-14, </a:t>
            </a:r>
            <a:r>
              <a:rPr lang="en-US" sz="2000" b="1" dirty="0" smtClean="0"/>
              <a:t>2018, </a:t>
            </a:r>
            <a:r>
              <a:rPr lang="en-US" sz="2000" b="1" dirty="0" smtClean="0"/>
              <a:t>Big Island</a:t>
            </a:r>
            <a:r>
              <a:rPr lang="en-US" sz="2000" b="1" dirty="0" smtClean="0"/>
              <a:t>, Hawaii, </a:t>
            </a:r>
            <a:r>
              <a:rPr lang="en-US" sz="2000" b="1" dirty="0" smtClean="0"/>
              <a:t>USA </a:t>
            </a:r>
            <a:r>
              <a:rPr lang="en-US" sz="2000" b="1" smtClean="0"/>
              <a:t>in </a:t>
            </a:r>
            <a:r>
              <a:rPr lang="en-US" sz="2000" b="1" smtClean="0"/>
              <a:t>Hilton </a:t>
            </a:r>
            <a:r>
              <a:rPr lang="en-US" sz="2000" b="1" dirty="0"/>
              <a:t>Waikoloa Village</a:t>
            </a:r>
            <a:endParaRPr lang="en-US" sz="2000" b="1" dirty="0" smtClean="0"/>
          </a:p>
          <a:p>
            <a:pPr>
              <a:lnSpc>
                <a:spcPct val="90000"/>
              </a:lnSpc>
              <a:buFont typeface="Arial" panose="020B0604020202020204" pitchFamily="34" charset="0"/>
              <a:buChar char="•"/>
            </a:pPr>
            <a:r>
              <a:rPr lang="en-US" sz="2000" b="1" dirty="0" smtClean="0"/>
              <a:t>Event </a:t>
            </a:r>
            <a:r>
              <a:rPr lang="en-US" sz="2000" b="1" dirty="0"/>
              <a:t>Information: http://802world.org/wireless/ </a:t>
            </a:r>
          </a:p>
          <a:p>
            <a:pPr>
              <a:lnSpc>
                <a:spcPct val="90000"/>
              </a:lnSpc>
              <a:buFont typeface="Arial" panose="020B0604020202020204" pitchFamily="34" charset="0"/>
              <a:buChar char="•"/>
            </a:pPr>
            <a:r>
              <a:rPr lang="en-US" sz="2000" b="1" dirty="0"/>
              <a:t>* Registration </a:t>
            </a:r>
            <a:r>
              <a:rPr lang="en-US" sz="2000" b="1" dirty="0" smtClean="0"/>
              <a:t>Website: </a:t>
            </a:r>
            <a:r>
              <a:rPr lang="en-US" sz="1600" b="1" dirty="0" smtClean="0"/>
              <a:t>https</a:t>
            </a:r>
            <a:r>
              <a:rPr lang="en-US" sz="1600" b="1" dirty="0"/>
              <a:t>://www.regonline.com/september2018ieee802wirelessinterim</a:t>
            </a:r>
          </a:p>
          <a:p>
            <a:r>
              <a:rPr lang="en-US" sz="2000" b="1" dirty="0" smtClean="0"/>
              <a:t>Early </a:t>
            </a:r>
            <a:r>
              <a:rPr lang="en-US" sz="2000" b="1" dirty="0" smtClean="0"/>
              <a:t>Registration: </a:t>
            </a:r>
          </a:p>
          <a:p>
            <a:r>
              <a:rPr lang="en-US" sz="2000" b="1" dirty="0"/>
              <a:t>Standard </a:t>
            </a:r>
            <a:r>
              <a:rPr lang="en-US" sz="2000" b="1" dirty="0" smtClean="0"/>
              <a:t>Registration: </a:t>
            </a:r>
            <a:r>
              <a:rPr lang="en-US" sz="2000" b="1" dirty="0"/>
              <a:t>Before 6:00 PM Pacific Time, Friday, July 27, 2018 </a:t>
            </a:r>
          </a:p>
          <a:p>
            <a:pPr lvl="1"/>
            <a:r>
              <a:rPr lang="en-US" sz="1600" b="1" dirty="0"/>
              <a:t>* $US 650.00 for attendees staying at the Hilton </a:t>
            </a:r>
            <a:r>
              <a:rPr lang="en-US" sz="1600" b="1" dirty="0" smtClean="0"/>
              <a:t>Waikoloa, otherwise * </a:t>
            </a:r>
            <a:r>
              <a:rPr lang="en-US" sz="1600" b="1" dirty="0"/>
              <a:t>$US 950.00 </a:t>
            </a:r>
            <a:endParaRPr lang="en-US" sz="1600" b="1" dirty="0" smtClean="0"/>
          </a:p>
          <a:p>
            <a:r>
              <a:rPr lang="en-US" sz="2000" b="1" dirty="0" smtClean="0"/>
              <a:t>Before </a:t>
            </a:r>
            <a:r>
              <a:rPr lang="en-US" sz="2000" b="1" dirty="0"/>
              <a:t>6:00 PM Pacific Time, Friday August 31, 2018</a:t>
            </a:r>
          </a:p>
          <a:p>
            <a:pPr lvl="1"/>
            <a:r>
              <a:rPr lang="en-US" sz="1600" b="1" dirty="0"/>
              <a:t>* $US 850.00 for attendees staying at the Hilton </a:t>
            </a:r>
            <a:r>
              <a:rPr lang="en-US" sz="1600" b="1" dirty="0" smtClean="0"/>
              <a:t>Waikoloa, otherwise  * </a:t>
            </a:r>
            <a:r>
              <a:rPr lang="en-US" sz="1600" b="1" dirty="0"/>
              <a:t>$US </a:t>
            </a:r>
            <a:r>
              <a:rPr lang="en-US" sz="1600" b="1" dirty="0" smtClean="0"/>
              <a:t>1150.00</a:t>
            </a:r>
            <a:endParaRPr lang="en-US" sz="2000" b="1" dirty="0"/>
          </a:p>
          <a:p>
            <a:r>
              <a:rPr lang="en-US" sz="2000" b="1" dirty="0"/>
              <a:t>Late/On-site:  After 6:00 PM Pacific Time Friday, August 31, 2018</a:t>
            </a:r>
          </a:p>
          <a:p>
            <a:pPr lvl="1"/>
            <a:r>
              <a:rPr lang="en-US" sz="1600" b="1" dirty="0"/>
              <a:t>* $US 950.00 for attendees staying at the Hilton </a:t>
            </a:r>
            <a:r>
              <a:rPr lang="en-US" sz="1600" b="1" dirty="0" smtClean="0"/>
              <a:t>Waikoloa, otherwise $</a:t>
            </a:r>
            <a:r>
              <a:rPr lang="en-US" sz="1600" b="1" dirty="0"/>
              <a:t>US </a:t>
            </a:r>
            <a:r>
              <a:rPr lang="en-US" sz="1600" b="1" dirty="0" smtClean="0"/>
              <a:t>1350.00</a:t>
            </a:r>
            <a:endParaRPr lang="en-US" sz="1600" b="1" dirty="0" smtClean="0"/>
          </a:p>
          <a:p>
            <a:r>
              <a:rPr lang="en-US" sz="2000" b="1" dirty="0" smtClean="0"/>
              <a:t>Hotel </a:t>
            </a:r>
            <a:r>
              <a:rPr lang="en-US" sz="2000" b="1" dirty="0" smtClean="0"/>
              <a:t>ROOM RATES: </a:t>
            </a:r>
            <a:r>
              <a:rPr lang="en-US" sz="1600" b="1" dirty="0" smtClean="0"/>
              <a:t>SINGLE/DOUBLE OCCUPANCY: </a:t>
            </a:r>
            <a:r>
              <a:rPr lang="en-US" sz="1600" b="1" dirty="0"/>
              <a:t>$US 199.00 per </a:t>
            </a:r>
            <a:r>
              <a:rPr lang="en-US" sz="1600" b="1" dirty="0" smtClean="0"/>
              <a:t>night</a:t>
            </a:r>
          </a:p>
          <a:p>
            <a:pPr lvl="1">
              <a:lnSpc>
                <a:spcPct val="90000"/>
              </a:lnSpc>
              <a:buNone/>
            </a:pPr>
            <a:r>
              <a:rPr lang="en-US" sz="1800" dirty="0" smtClean="0"/>
              <a:t>EARLY RATE: $US 155.00/Night :* Rate applies to first 40% of Room Block unfortunately gone : </a:t>
            </a:r>
            <a:r>
              <a:rPr lang="en-US" sz="1800" dirty="0"/>
              <a:t> </a:t>
            </a:r>
            <a:r>
              <a:rPr lang="en-US" sz="1800" dirty="0" smtClean="0"/>
              <a:t>IEEE </a:t>
            </a:r>
            <a:r>
              <a:rPr lang="en-US" sz="1800" dirty="0"/>
              <a:t>802 RATE:  $US 175.00/ </a:t>
            </a:r>
            <a:r>
              <a:rPr lang="en-US" sz="1800" dirty="0" smtClean="0"/>
              <a:t>Night</a:t>
            </a:r>
            <a:endParaRPr lang="en-US" sz="1800" dirty="0"/>
          </a:p>
          <a:p>
            <a:pPr lvl="1">
              <a:lnSpc>
                <a:spcPct val="90000"/>
              </a:lnSpc>
              <a:buNone/>
            </a:pPr>
            <a:r>
              <a:rPr lang="en-US" sz="1800" dirty="0"/>
              <a:t>* Extra Adults $US20.00 (plus applicable taxes) per adult, per room</a:t>
            </a:r>
          </a:p>
          <a:p>
            <a:pPr lvl="1">
              <a:lnSpc>
                <a:spcPct val="90000"/>
              </a:lnSpc>
              <a:buNone/>
            </a:pPr>
            <a:r>
              <a:rPr lang="en-US" sz="1600" dirty="0" smtClean="0"/>
              <a:t>Please </a:t>
            </a:r>
            <a:r>
              <a:rPr lang="en-US" sz="1600" dirty="0"/>
              <a:t>use this secure link for IEEE 802 Wireless Group Room Reservations:</a:t>
            </a:r>
          </a:p>
          <a:p>
            <a:pPr lvl="1">
              <a:lnSpc>
                <a:spcPct val="90000"/>
              </a:lnSpc>
              <a:buNone/>
            </a:pPr>
            <a:r>
              <a:rPr lang="en-US" sz="1600" dirty="0"/>
              <a:t>https://book.passkey.com/e/49513520</a:t>
            </a:r>
          </a:p>
          <a:p>
            <a:pPr lvl="1">
              <a:lnSpc>
                <a:spcPct val="90000"/>
              </a:lnSpc>
              <a:buNone/>
            </a:pPr>
            <a:endParaRPr lang="en-US" sz="2000" dirty="0"/>
          </a:p>
          <a:p>
            <a:pPr lvl="1">
              <a:lnSpc>
                <a:spcPct val="90000"/>
              </a:lnSpc>
              <a:buNone/>
            </a:pPr>
            <a:endParaRPr lang="en-US" sz="20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smtClean="0">
              <a:solidFill>
                <a:srgbClr val="000000"/>
              </a:solidFill>
              <a:latin typeface="Arial" panose="020B0604020202020204" pitchFamily="34" charset="0"/>
            </a:endParaRPr>
          </a:p>
          <a:p>
            <a:endParaRPr lang="en-US" altLang="en-US" sz="18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88613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40326"/>
            <a:ext cx="8534400" cy="571500"/>
          </a:xfrm>
        </p:spPr>
        <p:txBody>
          <a:bodyPr/>
          <a:lstStyle/>
          <a:p>
            <a:r>
              <a:rPr lang="en-US" sz="3600" dirty="0" smtClean="0">
                <a:solidFill>
                  <a:schemeClr val="accent2"/>
                </a:solidFill>
              </a:rPr>
              <a:t>Future Sessions – 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152400" y="1259870"/>
            <a:ext cx="8915400" cy="4876800"/>
          </a:xfrm>
        </p:spPr>
        <p:txBody>
          <a:bodyPr/>
          <a:lstStyle/>
          <a:p>
            <a:pPr>
              <a:lnSpc>
                <a:spcPct val="90000"/>
              </a:lnSpc>
            </a:pPr>
            <a:r>
              <a:rPr lang="en-US" sz="2000" b="1" dirty="0" smtClean="0">
                <a:solidFill>
                  <a:schemeClr val="accent2"/>
                </a:solidFill>
              </a:rPr>
              <a:t>Interim: January 13-18, 2019, Hilton </a:t>
            </a:r>
            <a:r>
              <a:rPr lang="en-US" sz="2000" b="1" dirty="0">
                <a:solidFill>
                  <a:schemeClr val="accent2"/>
                </a:solidFill>
              </a:rPr>
              <a:t>St. Louis at the Ballpark </a:t>
            </a:r>
            <a:r>
              <a:rPr lang="en-US" sz="2000" b="1" dirty="0" smtClean="0">
                <a:solidFill>
                  <a:schemeClr val="accent2"/>
                </a:solidFill>
              </a:rPr>
              <a:t>(TBC) </a:t>
            </a:r>
            <a:endParaRPr lang="es-ES" sz="2000" b="1" dirty="0" smtClean="0">
              <a:solidFill>
                <a:schemeClr val="accent2"/>
              </a:solidFill>
            </a:endParaRPr>
          </a:p>
          <a:p>
            <a:pPr lvl="1">
              <a:lnSpc>
                <a:spcPct val="90000"/>
              </a:lnSpc>
            </a:pPr>
            <a:r>
              <a:rPr lang="en-US" sz="2000" dirty="0" smtClean="0">
                <a:solidFill>
                  <a:srgbClr val="FF0000"/>
                </a:solidFill>
              </a:rPr>
              <a:t>Co-located with all 802 groups</a:t>
            </a:r>
            <a:r>
              <a:rPr lang="en-US" sz="2000" b="1" dirty="0" smtClean="0">
                <a:solidFill>
                  <a:srgbClr val="FF0000"/>
                </a:solidFill>
              </a:rPr>
              <a:t> </a:t>
            </a:r>
          </a:p>
          <a:p>
            <a:pPr>
              <a:lnSpc>
                <a:spcPct val="90000"/>
              </a:lnSpc>
            </a:pPr>
            <a:r>
              <a:rPr lang="en-US" sz="2000" b="1" dirty="0" smtClean="0">
                <a:solidFill>
                  <a:srgbClr val="FF0000"/>
                </a:solidFill>
              </a:rPr>
              <a:t>Plenary: March 10-15, 2019, Hyatt Regency Vancouver and Fairmont Hotel Vancouver, Vancouver, Canada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000" b="1" dirty="0" smtClean="0">
                <a:solidFill>
                  <a:srgbClr val="0000FF"/>
                </a:solidFill>
              </a:rPr>
              <a:t>Interim: May 12-17, 2019, Grand Hyatt Atlanta in Buckhead , Atlanta, Georgia, </a:t>
            </a:r>
            <a:r>
              <a:rPr lang="en-US" sz="2000" b="1" dirty="0" smtClean="0">
                <a:solidFill>
                  <a:srgbClr val="0000FF"/>
                </a:solidFill>
              </a:rPr>
              <a:t>USA </a:t>
            </a:r>
            <a:endParaRPr lang="en-US" sz="2000" b="1" dirty="0" smtClean="0">
              <a:solidFill>
                <a:srgbClr val="0000FF"/>
              </a:solidFill>
            </a:endParaRPr>
          </a:p>
          <a:p>
            <a:pPr lvl="1">
              <a:lnSpc>
                <a:spcPct val="90000"/>
              </a:lnSpc>
            </a:pPr>
            <a:r>
              <a:rPr lang="en-US" sz="2000" dirty="0" smtClean="0">
                <a:solidFill>
                  <a:srgbClr val="0000FF"/>
                </a:solidFill>
              </a:rPr>
              <a:t>Co-located with all wireless groups </a:t>
            </a:r>
          </a:p>
          <a:p>
            <a:pPr>
              <a:lnSpc>
                <a:spcPct val="90000"/>
              </a:lnSpc>
            </a:pPr>
            <a:r>
              <a:rPr lang="en-US" sz="2000" b="1" dirty="0" smtClean="0">
                <a:solidFill>
                  <a:srgbClr val="FF0000"/>
                </a:solidFill>
              </a:rPr>
              <a:t>Plenary: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a:solidFill>
                  <a:srgbClr val="0000FF"/>
                </a:solidFill>
              </a:rPr>
              <a:t>September 15-20, 2019 - Marriott Hanoi, Hanoi Vietnam (TBC)</a:t>
            </a: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rPr>
              <a:t>https://imat.ieee.org/attendance</a:t>
            </a:r>
            <a:endParaRPr lang="en-US" altLang="ja-JP" sz="16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a:t>
            </a:r>
            <a:r>
              <a:rPr lang="en-US" sz="2400" dirty="0" smtClean="0">
                <a:latin typeface="Arial" charset="0"/>
              </a:rPr>
              <a:t>08</a:t>
            </a:r>
            <a:endParaRPr lang="en-US" sz="2400" dirty="0" smtClean="0">
              <a:latin typeface="Arial" charset="0"/>
            </a:endParaRPr>
          </a:p>
          <a:p>
            <a:pPr>
              <a:lnSpc>
                <a:spcPct val="80000"/>
              </a:lnSpc>
              <a:defRPr/>
            </a:pPr>
            <a:r>
              <a:rPr lang="en-US" sz="2400" dirty="0" smtClean="0">
                <a:latin typeface="Arial" charset="0"/>
              </a:rPr>
              <a:t>06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295400"/>
            <a:ext cx="8610600" cy="5029200"/>
          </a:xfrm>
        </p:spPr>
        <p:txBody>
          <a:bodyPr/>
          <a:lstStyle/>
          <a:p>
            <a:pPr>
              <a:lnSpc>
                <a:spcPct val="90000"/>
              </a:lnSpc>
            </a:pPr>
            <a:r>
              <a:rPr lang="en-US" sz="2000" dirty="0" smtClean="0">
                <a:latin typeface="Arial" charset="0"/>
              </a:rPr>
              <a:t>Meeting Information: </a:t>
            </a:r>
            <a:r>
              <a:rPr lang="en-US" sz="2000" dirty="0">
                <a:latin typeface="Arial" charset="0"/>
              </a:rPr>
              <a:t>http://802world.org/plenary/onsite-information/</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a:t>
            </a:r>
            <a:r>
              <a:rPr lang="en-US" sz="2000" dirty="0" smtClean="0">
                <a:latin typeface="Arial" charset="0"/>
              </a:rPr>
              <a:t>http</a:t>
            </a:r>
            <a:r>
              <a:rPr lang="en-US" sz="2000" dirty="0">
                <a:latin typeface="Arial" charset="0"/>
              </a:rPr>
              <a:t>://newton.meeting.verilan.com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a:latin typeface="Arial" pitchFamily="34" charset="0"/>
                <a:cs typeface="Arial" pitchFamily="34" charset="0"/>
              </a:rPr>
              <a:t>verilan-secure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a:t>
            </a:r>
            <a:r>
              <a:rPr lang="en-US" sz="2000" dirty="0" smtClean="0">
                <a:latin typeface="Arial" pitchFamily="34" charset="0"/>
                <a:cs typeface="Arial" pitchFamily="34" charset="0"/>
              </a:rPr>
              <a:t>desk: Palm Foyer (Second Level)</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r>
              <a:rPr lang="en-US" sz="2000" dirty="0" smtClean="0">
                <a:latin typeface="Arial" charset="0"/>
              </a:rPr>
              <a:t>Harbor and Seaport</a:t>
            </a:r>
            <a:r>
              <a:rPr lang="en-US" sz="2000" dirty="0" smtClean="0">
                <a:latin typeface="Arial" charset="0"/>
              </a:rPr>
              <a:t> </a:t>
            </a:r>
            <a:r>
              <a:rPr lang="en-US" sz="2000" dirty="0" smtClean="0">
                <a:latin typeface="Arial" charset="0"/>
              </a:rPr>
              <a:t>Foyers, 2</a:t>
            </a:r>
            <a:r>
              <a:rPr lang="en-US" sz="2000" baseline="30000" dirty="0" smtClean="0">
                <a:latin typeface="Arial" charset="0"/>
              </a:rPr>
              <a:t>nd</a:t>
            </a:r>
            <a:r>
              <a:rPr lang="en-US" sz="2000" dirty="0" smtClean="0">
                <a:latin typeface="Arial" charset="0"/>
              </a:rPr>
              <a:t> level</a:t>
            </a:r>
            <a:endParaRPr lang="en-US" sz="2000" dirty="0" smtClean="0">
              <a:latin typeface="Arial" charset="0"/>
            </a:endParaRPr>
          </a:p>
          <a:p>
            <a:pPr lvl="1"/>
            <a:r>
              <a:rPr lang="en-US" sz="1800" dirty="0" smtClean="0">
                <a:latin typeface="Arial" charset="0"/>
              </a:rPr>
              <a:t>Breakfast: </a:t>
            </a:r>
            <a:r>
              <a:rPr lang="en-US" sz="1800" dirty="0" smtClean="0">
                <a:latin typeface="Arial" charset="0"/>
              </a:rPr>
              <a:t>7:30-8:30 </a:t>
            </a:r>
            <a:r>
              <a:rPr lang="en-US" sz="1800" dirty="0" smtClean="0">
                <a:latin typeface="Arial" charset="0"/>
              </a:rPr>
              <a:t>AM </a:t>
            </a:r>
          </a:p>
          <a:p>
            <a:pPr lvl="1"/>
            <a:r>
              <a:rPr lang="en-US" sz="1800" dirty="0" smtClean="0">
                <a:latin typeface="Arial" charset="0"/>
              </a:rPr>
              <a:t>Morning  and afternoon Coffee/Tea  </a:t>
            </a:r>
          </a:p>
          <a:p>
            <a:pPr lvl="2"/>
            <a:r>
              <a:rPr lang="en-US" sz="1400" dirty="0" smtClean="0">
                <a:latin typeface="Arial" charset="0"/>
              </a:rPr>
              <a:t>10</a:t>
            </a:r>
            <a:r>
              <a:rPr lang="en-US" sz="1400" dirty="0" smtClean="0">
                <a:latin typeface="Arial" charset="0"/>
              </a:rPr>
              <a:t>:00AM </a:t>
            </a:r>
            <a:r>
              <a:rPr lang="en-US" sz="1400" dirty="0" smtClean="0">
                <a:latin typeface="Arial" charset="0"/>
              </a:rPr>
              <a:t>–11:00 AM, and </a:t>
            </a:r>
            <a:r>
              <a:rPr lang="en-US" sz="1400" dirty="0" smtClean="0">
                <a:latin typeface="Arial" charset="0"/>
              </a:rPr>
              <a:t>3:00-4:00 </a:t>
            </a:r>
            <a:r>
              <a:rPr lang="en-US" sz="1400" dirty="0" smtClean="0">
                <a:latin typeface="Arial" charset="0"/>
              </a:rPr>
              <a:t>PM</a:t>
            </a:r>
          </a:p>
          <a:p>
            <a:pPr lvl="1"/>
            <a:r>
              <a:rPr lang="en-US" sz="1800" dirty="0" smtClean="0">
                <a:latin typeface="Arial" charset="0"/>
              </a:rPr>
              <a:t>Afternoon snacks: </a:t>
            </a:r>
            <a:r>
              <a:rPr lang="en-US" sz="1800" dirty="0" smtClean="0">
                <a:latin typeface="Arial" charset="0"/>
              </a:rPr>
              <a:t>3:00-4:00p</a:t>
            </a:r>
            <a:endParaRPr lang="en-US" sz="1800" dirty="0" smtClean="0">
              <a:latin typeface="Arial" charset="0"/>
            </a:endParaRPr>
          </a:p>
          <a:p>
            <a:pPr>
              <a:lnSpc>
                <a:spcPct val="90000"/>
              </a:lnSpc>
            </a:pPr>
            <a:r>
              <a:rPr lang="en-US" sz="2000" dirty="0" smtClean="0">
                <a:latin typeface="Arial" charset="0"/>
              </a:rPr>
              <a:t>Social Event: </a:t>
            </a:r>
            <a:endParaRPr lang="en-US" sz="2000" dirty="0">
              <a:latin typeface="Arial" charset="0"/>
            </a:endParaRPr>
          </a:p>
          <a:p>
            <a:pPr lvl="1">
              <a:lnSpc>
                <a:spcPct val="90000"/>
              </a:lnSpc>
            </a:pPr>
            <a:r>
              <a:rPr lang="en-US" sz="1600" dirty="0">
                <a:latin typeface="Arial" charset="0"/>
              </a:rPr>
              <a:t>Wednesday </a:t>
            </a:r>
            <a:r>
              <a:rPr lang="en-US" sz="1600" dirty="0" smtClean="0">
                <a:latin typeface="Arial" charset="0"/>
              </a:rPr>
              <a:t>March 8</a:t>
            </a:r>
            <a:r>
              <a:rPr lang="en-US" sz="1600" baseline="30000" dirty="0" smtClean="0">
                <a:latin typeface="Arial" charset="0"/>
              </a:rPr>
              <a:t>th</a:t>
            </a:r>
            <a:r>
              <a:rPr lang="en-US" sz="1600" dirty="0" smtClean="0">
                <a:latin typeface="Arial" charset="0"/>
              </a:rPr>
              <a:t>, 6:30 </a:t>
            </a:r>
            <a:r>
              <a:rPr lang="en-US" sz="1600" dirty="0">
                <a:latin typeface="Arial" charset="0"/>
              </a:rPr>
              <a:t>PM – </a:t>
            </a:r>
            <a:r>
              <a:rPr lang="en-US" sz="1600" dirty="0">
                <a:latin typeface="Arial" charset="0"/>
              </a:rPr>
              <a:t>9</a:t>
            </a:r>
            <a:r>
              <a:rPr lang="en-US" sz="1600" dirty="0" smtClean="0">
                <a:latin typeface="Arial" charset="0"/>
              </a:rPr>
              <a:t>:30 </a:t>
            </a:r>
            <a:r>
              <a:rPr lang="en-US" sz="1600" dirty="0" smtClean="0">
                <a:latin typeface="Arial" charset="0"/>
              </a:rPr>
              <a:t>PM </a:t>
            </a:r>
          </a:p>
          <a:p>
            <a:pPr lvl="1">
              <a:lnSpc>
                <a:spcPct val="90000"/>
              </a:lnSpc>
            </a:pPr>
            <a:r>
              <a:rPr lang="en-US" sz="1600" dirty="0" smtClean="0">
                <a:latin typeface="Arial" charset="0"/>
              </a:rPr>
              <a:t>Location</a:t>
            </a:r>
            <a:r>
              <a:rPr lang="en-US" sz="1600" dirty="0" smtClean="0">
                <a:latin typeface="Arial" charset="0"/>
              </a:rPr>
              <a:t>: Pool Deck, Grand Hyatt (</a:t>
            </a:r>
            <a:r>
              <a:rPr lang="en-US" sz="1600" dirty="0">
                <a:latin typeface="Arial" charset="0"/>
              </a:rPr>
              <a:t>F</a:t>
            </a:r>
            <a:r>
              <a:rPr lang="en-US" sz="1600" dirty="0" smtClean="0">
                <a:latin typeface="Arial" charset="0"/>
              </a:rPr>
              <a:t>ourth Floor)</a:t>
            </a: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91812</TotalTime>
  <Words>2095</Words>
  <Application>Microsoft Office PowerPoint</Application>
  <PresentationFormat>On-screen Show (4:3)</PresentationFormat>
  <Paragraphs>348</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Gothic</vt:lpstr>
      <vt:lpstr>MS PGothic</vt:lpstr>
      <vt:lpstr>Arial</vt:lpstr>
      <vt:lpstr>Helvetica</vt:lpstr>
      <vt:lpstr>Times New Roman</vt:lpstr>
      <vt:lpstr>802.11PowerPointTemplate-Landscape</vt:lpstr>
      <vt:lpstr>IEEE 802.21 Session #86   San Diego, CA, USA WG Opening Plenary, July 2018</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July  Meeting</vt:lpstr>
      <vt:lpstr>Future Sessions – 2018 </vt:lpstr>
      <vt:lpstr>September 2018 Meeting Logistics </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899</cp:revision>
  <cp:lastPrinted>1998-02-10T13:28:06Z</cp:lastPrinted>
  <dcterms:created xsi:type="dcterms:W3CDTF">2002-07-08T22:03:28Z</dcterms:created>
  <dcterms:modified xsi:type="dcterms:W3CDTF">2018-07-10T00:40:58Z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