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8" r:id="rId4"/>
    <p:sldId id="286" r:id="rId5"/>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107" d="100"/>
          <a:sy n="107" d="100"/>
        </p:scale>
        <p:origin x="102" y="14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21-18-0037-01-0000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21-18-0037-01-0000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228600" y="990600"/>
            <a:ext cx="8686800" cy="5334000"/>
          </a:xfrm>
          <a:solidFill>
            <a:srgbClr val="66CCFF"/>
          </a:solidFill>
        </p:spPr>
        <p:txBody>
          <a:bodyPr>
            <a:normAutofit/>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21-18-0037-0</a:t>
            </a:r>
            <a:r>
              <a:rPr lang="en-US" altLang="ko-KR" dirty="0">
                <a:ea typeface="Times New Roman" charset="0"/>
                <a:cs typeface="Times New Roman" charset="0"/>
              </a:rPr>
              <a:t>1</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Meeting</a:t>
            </a:r>
            <a:r>
              <a:rPr lang="ko-KR" altLang="en-US" b="1" dirty="0">
                <a:ea typeface="Times New Roman" charset="0"/>
                <a:cs typeface="Times New Roman" charset="0"/>
              </a:rPr>
              <a:t> </a:t>
            </a:r>
            <a:r>
              <a:rPr lang="en-US" altLang="ko-KR" b="1" dirty="0">
                <a:ea typeface="Times New Roman" charset="0"/>
                <a:cs typeface="Times New Roman" charset="0"/>
              </a:rPr>
              <a:t>Agenda</a:t>
            </a:r>
            <a:r>
              <a:rPr lang="en-US" altLang="pl-PL" b="1" dirty="0">
                <a:ea typeface="Times New Roman" charset="0"/>
                <a:cs typeface="Times New Roman" charset="0"/>
              </a:rPr>
              <a:t> for Network Enablers for seamless HMD based VR Content Service IG</a:t>
            </a:r>
          </a:p>
          <a:p>
            <a:pPr>
              <a:buClr>
                <a:srgbClr val="FAFD00"/>
              </a:buClr>
              <a:buFontTx/>
              <a:buNone/>
              <a:defRPr/>
            </a:pPr>
            <a:r>
              <a:rPr lang="en-US" altLang="pl-PL" dirty="0">
                <a:ea typeface="Times New Roman" charset="0"/>
                <a:cs typeface="Times New Roman" charset="0"/>
              </a:rPr>
              <a:t>Date Submitted: July 10, 2018</a:t>
            </a:r>
          </a:p>
          <a:p>
            <a:pPr>
              <a:buClr>
                <a:srgbClr val="FAFD00"/>
              </a:buClr>
              <a:buFontTx/>
              <a:buNone/>
              <a:defRPr/>
            </a:pPr>
            <a:r>
              <a:rPr lang="en-US" altLang="pl-PL" dirty="0">
                <a:ea typeface="Times New Roman" charset="0"/>
                <a:cs typeface="Times New Roman" charset="0"/>
              </a:rPr>
              <a:t>Presented at IEEE 802.21 session #86 – San Diego, California, USA</a:t>
            </a:r>
          </a:p>
          <a:p>
            <a:pPr>
              <a:buClr>
                <a:srgbClr val="FAFD00"/>
              </a:buClr>
              <a:buFontTx/>
              <a:buNone/>
              <a:defRPr/>
            </a:pPr>
            <a:r>
              <a:rPr lang="en-US" altLang="pl-PL" dirty="0">
                <a:ea typeface="Times New Roman" charset="0"/>
                <a:cs typeface="Times New Roman" charset="0"/>
              </a:rPr>
              <a:t>Authors or Source(s): </a:t>
            </a:r>
            <a:r>
              <a:rPr lang="it-IT" altLang="pl-PL" b="1" dirty="0">
                <a:ea typeface="Times New Roman" charset="0"/>
                <a:cs typeface="Times New Roman" charset="0"/>
              </a:rPr>
              <a:t>Peter Jeong(JoyFun)</a:t>
            </a:r>
            <a:endParaRPr lang="en-US" altLang="pl-PL" b="1" dirty="0">
              <a:ea typeface="Times New Roman" charset="0"/>
              <a:cs typeface="Times New Roman" charset="0"/>
            </a:endParaRPr>
          </a:p>
          <a:p>
            <a:pPr>
              <a:buClr>
                <a:srgbClr val="FAFD00"/>
              </a:buClr>
              <a:buFontTx/>
              <a:buNone/>
              <a:defRPr/>
            </a:pPr>
            <a:r>
              <a:rPr lang="en-US" altLang="pl-PL" dirty="0">
                <a:ea typeface="Times New Roman" charset="0"/>
                <a:cs typeface="Times New Roman" charset="0"/>
              </a:rPr>
              <a:t>Abstract: </a:t>
            </a:r>
            <a:r>
              <a:rPr lang="en-US" altLang="ko-KR" dirty="0">
                <a:ea typeface="Times New Roman" charset="0"/>
                <a:cs typeface="Times New Roman" charset="0"/>
              </a:rPr>
              <a:t>This document is meeting agenda for Network Enablers for seamless HMD based VR Content Service IG.</a:t>
            </a:r>
            <a:endParaRPr lang="en-US" altLang="pl-PL" dirty="0">
              <a:ea typeface="Times New Roman" charset="0"/>
              <a:cs typeface="Times New Roman" charset="0"/>
            </a:endParaRP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21-18-0037-01-0000</a:t>
            </a:r>
            <a:endParaRPr lang="en-US" altLang="pl-PL" dirty="0">
              <a:ea typeface="Times New Roman" charset="0"/>
              <a:cs typeface="Times New Ro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21-18-0037-01-0000</a:t>
            </a:r>
            <a:endParaRPr lang="en-US" altLang="pl-PL" dirty="0">
              <a:ea typeface="Times New Roman" charset="0"/>
              <a:cs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37E7253-43AA-4AF7-A6FF-279B098D549A}"/>
              </a:ext>
            </a:extLst>
          </p:cNvPr>
          <p:cNvSpPr>
            <a:spLocks noGrp="1"/>
          </p:cNvSpPr>
          <p:nvPr>
            <p:ph type="title"/>
          </p:nvPr>
        </p:nvSpPr>
        <p:spPr/>
        <p:txBody>
          <a:bodyPr/>
          <a:lstStyle/>
          <a:p>
            <a:pPr>
              <a:defRPr/>
            </a:pPr>
            <a:r>
              <a:rPr lang="en-US" altLang="ja-JP" sz="3200" dirty="0">
                <a:ea typeface="MS PGothic" charset="-128"/>
              </a:rPr>
              <a:t>Session Schedule</a:t>
            </a:r>
            <a:endParaRPr lang="en-US" altLang="ko-KR" sz="3200" dirty="0">
              <a:ea typeface="굴림" charset="-127"/>
            </a:endParaRPr>
          </a:p>
        </p:txBody>
      </p:sp>
      <p:sp>
        <p:nvSpPr>
          <p:cNvPr id="7172" name="スライド番号プレースホルダー 1">
            <a:extLst>
              <a:ext uri="{FF2B5EF4-FFF2-40B4-BE49-F238E27FC236}">
                <a16:creationId xmlns:a16="http://schemas.microsoft.com/office/drawing/2014/main" id="{D44CC8E5-965D-45DE-8DBA-82EBA21D3DB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578911C5-469D-4D49-8B2A-C9CDF24C0269}" type="slidenum">
              <a:rPr lang="en-US" altLang="pl-PL" sz="1400">
                <a:latin typeface="Times" charset="0"/>
              </a:rPr>
              <a:pPr>
                <a:defRPr/>
              </a:pPr>
              <a:t>3</a:t>
            </a:fld>
            <a:endParaRPr lang="en-US" altLang="pl-PL" sz="1400">
              <a:latin typeface="Times" charset="0"/>
            </a:endParaRPr>
          </a:p>
        </p:txBody>
      </p:sp>
      <p:pic>
        <p:nvPicPr>
          <p:cNvPr id="18437" name="Picture 5" descr="http://isotc.iso.org/img/8space.gif">
            <a:extLst>
              <a:ext uri="{FF2B5EF4-FFF2-40B4-BE49-F238E27FC236}">
                <a16:creationId xmlns:a16="http://schemas.microsoft.com/office/drawing/2014/main" id="{FFE8034D-894F-4471-85BD-577C15B15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http://isotc.iso.org/img/8space.gif">
            <a:extLst>
              <a:ext uri="{FF2B5EF4-FFF2-40B4-BE49-F238E27FC236}">
                <a16:creationId xmlns:a16="http://schemas.microsoft.com/office/drawing/2014/main" id="{034D732D-D326-4C7A-90B4-1D98C7852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1" descr="http://isotc.iso.org/img/8space.gif">
            <a:extLst>
              <a:ext uri="{FF2B5EF4-FFF2-40B4-BE49-F238E27FC236}">
                <a16:creationId xmlns:a16="http://schemas.microsoft.com/office/drawing/2014/main" id="{FFA21C62-EF65-43EF-B0CA-3FB794EE0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フッター プレースホルダー 1">
            <a:extLst>
              <a:ext uri="{FF2B5EF4-FFF2-40B4-BE49-F238E27FC236}">
                <a16:creationId xmlns:a16="http://schemas.microsoft.com/office/drawing/2014/main" id="{0E1DDD58-9F50-4822-9525-107EA8C20EF4}"/>
              </a:ext>
            </a:extLst>
          </p:cNvPr>
          <p:cNvSpPr>
            <a:spLocks noGrp="1"/>
          </p:cNvSpPr>
          <p:nvPr>
            <p:ph type="ftr" sz="quarter" idx="10"/>
          </p:nvPr>
        </p:nvSpPr>
        <p:spPr>
          <a:xfrm>
            <a:off x="381000" y="6400800"/>
            <a:ext cx="1981200" cy="286232"/>
          </a:xfrm>
        </p:spPr>
        <p:txBody>
          <a:bodyPr/>
          <a:lstStyle/>
          <a:p>
            <a:pPr>
              <a:defRPr/>
            </a:pPr>
            <a:r>
              <a:rPr lang="en-US" altLang="pl-PL">
                <a:ea typeface="Times New Roman" charset="0"/>
                <a:cs typeface="Times New Roman" charset="0"/>
              </a:rPr>
              <a:t>21-18-0037-01-0000</a:t>
            </a:r>
            <a:endParaRPr lang="en-US" altLang="pl-PL" dirty="0">
              <a:ea typeface="Times New Roman" charset="0"/>
              <a:cs typeface="Times New Roman" charset="0"/>
            </a:endParaRPr>
          </a:p>
        </p:txBody>
      </p:sp>
      <p:graphicFrame>
        <p:nvGraphicFramePr>
          <p:cNvPr id="11" name="Table 4">
            <a:extLst>
              <a:ext uri="{FF2B5EF4-FFF2-40B4-BE49-F238E27FC236}">
                <a16:creationId xmlns:a16="http://schemas.microsoft.com/office/drawing/2014/main" id="{E22DEA0A-2E77-4B56-9D9B-78947F5456E9}"/>
              </a:ext>
            </a:extLst>
          </p:cNvPr>
          <p:cNvGraphicFramePr>
            <a:graphicFrameLocks noGrp="1"/>
          </p:cNvGraphicFramePr>
          <p:nvPr>
            <p:extLst>
              <p:ext uri="{D42A27DB-BD31-4B8C-83A1-F6EECF244321}">
                <p14:modId xmlns:p14="http://schemas.microsoft.com/office/powerpoint/2010/main" val="303837776"/>
              </p:ext>
            </p:extLst>
          </p:nvPr>
        </p:nvGraphicFramePr>
        <p:xfrm>
          <a:off x="606425" y="1349635"/>
          <a:ext cx="7931149" cy="4158730"/>
        </p:xfrm>
        <a:graphic>
          <a:graphicData uri="http://schemas.openxmlformats.org/drawingml/2006/table">
            <a:tbl>
              <a:tblPr firstRow="1" firstCol="1" bandRow="1">
                <a:tableStyleId>{5C22544A-7EE6-4342-B048-85BDC9FD1C3A}</a:tableStyleId>
              </a:tblPr>
              <a:tblGrid>
                <a:gridCol w="1209069">
                  <a:extLst>
                    <a:ext uri="{9D8B030D-6E8A-4147-A177-3AD203B41FA5}">
                      <a16:colId xmlns:a16="http://schemas.microsoft.com/office/drawing/2014/main" val="2808717014"/>
                    </a:ext>
                  </a:extLst>
                </a:gridCol>
                <a:gridCol w="2153253">
                  <a:extLst>
                    <a:ext uri="{9D8B030D-6E8A-4147-A177-3AD203B41FA5}">
                      <a16:colId xmlns:a16="http://schemas.microsoft.com/office/drawing/2014/main" val="1444416680"/>
                    </a:ext>
                  </a:extLst>
                </a:gridCol>
                <a:gridCol w="1384234">
                  <a:extLst>
                    <a:ext uri="{9D8B030D-6E8A-4147-A177-3AD203B41FA5}">
                      <a16:colId xmlns:a16="http://schemas.microsoft.com/office/drawing/2014/main" val="905635440"/>
                    </a:ext>
                  </a:extLst>
                </a:gridCol>
                <a:gridCol w="1461136">
                  <a:extLst>
                    <a:ext uri="{9D8B030D-6E8A-4147-A177-3AD203B41FA5}">
                      <a16:colId xmlns:a16="http://schemas.microsoft.com/office/drawing/2014/main" val="4236035726"/>
                    </a:ext>
                  </a:extLst>
                </a:gridCol>
                <a:gridCol w="1723457">
                  <a:extLst>
                    <a:ext uri="{9D8B030D-6E8A-4147-A177-3AD203B41FA5}">
                      <a16:colId xmlns:a16="http://schemas.microsoft.com/office/drawing/2014/main" val="2219704643"/>
                    </a:ext>
                  </a:extLst>
                </a:gridCol>
              </a:tblGrid>
              <a:tr h="867348">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Monday </a:t>
                      </a:r>
                    </a:p>
                    <a:p>
                      <a:pPr marL="0" marR="0" algn="ctr">
                        <a:spcBef>
                          <a:spcPts val="0"/>
                        </a:spcBef>
                        <a:spcAft>
                          <a:spcPts val="0"/>
                        </a:spcAft>
                      </a:pPr>
                      <a:r>
                        <a:rPr lang="en-US" sz="1200">
                          <a:effectLst/>
                        </a:rPr>
                        <a:t>(July 09,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Tuesday </a:t>
                      </a:r>
                    </a:p>
                    <a:p>
                      <a:pPr marL="0" marR="0" algn="ctr">
                        <a:spcBef>
                          <a:spcPts val="0"/>
                        </a:spcBef>
                        <a:spcAft>
                          <a:spcPts val="0"/>
                        </a:spcAft>
                      </a:pPr>
                      <a:r>
                        <a:rPr lang="en-US" sz="1200">
                          <a:effectLst/>
                        </a:rPr>
                        <a:t>(July 10,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Wednesday </a:t>
                      </a:r>
                    </a:p>
                    <a:p>
                      <a:pPr marL="0" marR="0" algn="ctr">
                        <a:spcBef>
                          <a:spcPts val="0"/>
                        </a:spcBef>
                        <a:spcAft>
                          <a:spcPts val="0"/>
                        </a:spcAft>
                      </a:pPr>
                      <a:r>
                        <a:rPr lang="en-US" sz="1200">
                          <a:effectLst/>
                        </a:rPr>
                        <a:t>(July 11,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Thursday </a:t>
                      </a:r>
                    </a:p>
                    <a:p>
                      <a:pPr marL="0" marR="0" algn="ctr">
                        <a:spcBef>
                          <a:spcPts val="0"/>
                        </a:spcBef>
                        <a:spcAft>
                          <a:spcPts val="0"/>
                        </a:spcAft>
                      </a:pPr>
                      <a:r>
                        <a:rPr lang="en-US" sz="1200">
                          <a:effectLst/>
                        </a:rPr>
                        <a:t>(July 12, 2018)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74193389"/>
                  </a:ext>
                </a:extLst>
              </a:tr>
              <a:tr h="785609">
                <a:tc>
                  <a:txBody>
                    <a:bodyPr/>
                    <a:lstStyle/>
                    <a:p>
                      <a:pPr marL="0" marR="0" algn="ctr">
                        <a:spcBef>
                          <a:spcPts val="0"/>
                        </a:spcBef>
                        <a:spcAft>
                          <a:spcPts val="0"/>
                        </a:spcAft>
                      </a:pPr>
                      <a:r>
                        <a:rPr lang="en-US" sz="1200">
                          <a:effectLst/>
                        </a:rPr>
                        <a:t>AM-1 </a:t>
                      </a:r>
                    </a:p>
                    <a:p>
                      <a:pPr marL="0" marR="0" algn="ctr">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971645360"/>
                  </a:ext>
                </a:extLst>
              </a:tr>
              <a:tr h="564912">
                <a:tc>
                  <a:txBody>
                    <a:bodyPr/>
                    <a:lstStyle/>
                    <a:p>
                      <a:pPr marL="0" marR="0" algn="ctr">
                        <a:spcBef>
                          <a:spcPts val="0"/>
                        </a:spcBef>
                        <a:spcAft>
                          <a:spcPts val="0"/>
                        </a:spcAft>
                      </a:pPr>
                      <a:r>
                        <a:rPr lang="en-US" sz="1200">
                          <a:effectLst/>
                        </a:rPr>
                        <a:t>AM-2 </a:t>
                      </a:r>
                    </a:p>
                    <a:p>
                      <a:pPr marL="0" marR="0" algn="ctr">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b="1" dirty="0">
                          <a:solidFill>
                            <a:srgbClr val="FF0000"/>
                          </a:solidFill>
                          <a:effectLst/>
                        </a:rPr>
                        <a:t> IG Session #1 </a:t>
                      </a:r>
                      <a:endParaRPr lang="en-US"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#3</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#4</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3056579536"/>
                  </a:ext>
                </a:extLst>
              </a:tr>
              <a:tr h="536757">
                <a:tc>
                  <a:txBody>
                    <a:bodyPr/>
                    <a:lstStyle/>
                    <a:p>
                      <a:pPr marL="0" marR="0" algn="ctr">
                        <a:spcBef>
                          <a:spcPts val="0"/>
                        </a:spcBef>
                        <a:spcAft>
                          <a:spcPts val="0"/>
                        </a:spcAft>
                      </a:pPr>
                      <a:r>
                        <a:rPr lang="en-US" sz="1200">
                          <a:effectLst/>
                        </a:rPr>
                        <a:t>PM-1 </a:t>
                      </a:r>
                    </a:p>
                    <a:p>
                      <a:pPr marL="0" marR="0" algn="ctr">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296987935"/>
                  </a:ext>
                </a:extLst>
              </a:tr>
              <a:tr h="605781">
                <a:tc>
                  <a:txBody>
                    <a:bodyPr/>
                    <a:lstStyle/>
                    <a:p>
                      <a:pPr marL="0" marR="0" algn="ctr">
                        <a:spcBef>
                          <a:spcPts val="0"/>
                        </a:spcBef>
                        <a:spcAft>
                          <a:spcPts val="0"/>
                        </a:spcAft>
                      </a:pPr>
                      <a:r>
                        <a:rPr lang="en-US" sz="1200">
                          <a:effectLst/>
                        </a:rPr>
                        <a:t>PM-2 </a:t>
                      </a:r>
                    </a:p>
                    <a:p>
                      <a:pPr marL="0" marR="0" algn="ctr">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b="1" dirty="0">
                          <a:solidFill>
                            <a:srgbClr val="FF0000"/>
                          </a:solidFill>
                          <a:effectLst/>
                        </a:rPr>
                        <a:t> IG Session #2</a:t>
                      </a:r>
                      <a:endParaRPr lang="en-US" altLang="ko-KR" sz="1200" b="1" dirty="0">
                        <a:solidFill>
                          <a:srgbClr val="FF0000"/>
                        </a:solidFill>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481100981"/>
                  </a:ext>
                </a:extLst>
              </a:tr>
              <a:tr h="798323">
                <a:tc>
                  <a:txBody>
                    <a:bodyPr/>
                    <a:lstStyle/>
                    <a:p>
                      <a:pPr marL="0" marR="0" algn="ctr">
                        <a:spcBef>
                          <a:spcPts val="0"/>
                        </a:spcBef>
                        <a:spcAft>
                          <a:spcPts val="0"/>
                        </a:spcAft>
                      </a:pPr>
                      <a:r>
                        <a:rPr lang="en-US" sz="1200">
                          <a:effectLst/>
                        </a:rPr>
                        <a:t>Eve</a:t>
                      </a:r>
                    </a:p>
                    <a:p>
                      <a:pPr marL="0" marR="0" algn="ctr">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err="1">
                          <a:effectLst/>
                        </a:rPr>
                        <a:t>Nendica</a:t>
                      </a:r>
                      <a:r>
                        <a:rPr lang="en-US" sz="1200" dirty="0">
                          <a:effectLst/>
                        </a:rPr>
                        <a:t> Session </a:t>
                      </a:r>
                    </a:p>
                    <a:p>
                      <a:pPr marL="0" marR="0" algn="ctr">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err="1">
                          <a:effectLst/>
                        </a:rPr>
                        <a:t>Nendica</a:t>
                      </a:r>
                      <a:r>
                        <a:rPr lang="en-US" sz="1200" dirty="0">
                          <a:effectLst/>
                        </a:rPr>
                        <a:t> Session </a:t>
                      </a:r>
                    </a:p>
                    <a:p>
                      <a:pPr marL="0" marR="0" algn="ctr">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a:effectLst/>
                        </a:rPr>
                        <a:t>Networking Reception </a:t>
                      </a:r>
                    </a:p>
                    <a:p>
                      <a:pPr marL="0" marR="0" algn="ctr">
                        <a:spcBef>
                          <a:spcPts val="0"/>
                        </a:spcBef>
                        <a:spcAft>
                          <a:spcPts val="0"/>
                        </a:spcAft>
                      </a:pPr>
                      <a:r>
                        <a:rPr lang="en-US" sz="1200">
                          <a:effectLst/>
                        </a:rPr>
                        <a:t>(6:30 – 9:30p)</a:t>
                      </a:r>
                      <a:endParaRPr lang="en-US" sz="120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altLang="ko-KR" sz="1200" dirty="0">
                          <a:effectLst/>
                        </a:rPr>
                        <a:t>N/A</a:t>
                      </a:r>
                      <a:endParaRPr lang="en-US" altLang="ko-KR"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9173623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a:extLst>
              <a:ext uri="{FF2B5EF4-FFF2-40B4-BE49-F238E27FC236}">
                <a16:creationId xmlns:a16="http://schemas.microsoft.com/office/drawing/2014/main" id="{8C893672-5D41-4700-B8FB-9A4B2C935AEF}"/>
              </a:ext>
            </a:extLst>
          </p:cNvPr>
          <p:cNvSpPr>
            <a:spLocks noGrp="1"/>
          </p:cNvSpPr>
          <p:nvPr>
            <p:ph type="title"/>
          </p:nvPr>
        </p:nvSpPr>
        <p:spPr/>
        <p:txBody>
          <a:bodyPr/>
          <a:lstStyle/>
          <a:p>
            <a:r>
              <a:rPr lang="en-US" altLang="ko-KR" dirty="0"/>
              <a:t>Agenda of IG sessions</a:t>
            </a:r>
            <a:endParaRPr lang="ko-KR" altLang="en-US" dirty="0"/>
          </a:p>
        </p:txBody>
      </p:sp>
      <p:sp>
        <p:nvSpPr>
          <p:cNvPr id="2" name="바닥글 개체 틀 1">
            <a:extLst>
              <a:ext uri="{FF2B5EF4-FFF2-40B4-BE49-F238E27FC236}">
                <a16:creationId xmlns:a16="http://schemas.microsoft.com/office/drawing/2014/main" id="{63A78187-0EC0-41DA-9DD6-84B9EF4E34E8}"/>
              </a:ext>
            </a:extLst>
          </p:cNvPr>
          <p:cNvSpPr>
            <a:spLocks noGrp="1"/>
          </p:cNvSpPr>
          <p:nvPr>
            <p:ph type="ftr" sz="quarter" idx="10"/>
          </p:nvPr>
        </p:nvSpPr>
        <p:spPr/>
        <p:txBody>
          <a:bodyPr/>
          <a:lstStyle/>
          <a:p>
            <a:r>
              <a:rPr lang="en-US" altLang="ko-KR"/>
              <a:t>21-18-0037-01-0000</a:t>
            </a:r>
            <a:endParaRPr lang="ko-KR" altLang="en-US"/>
          </a:p>
        </p:txBody>
      </p:sp>
      <p:sp>
        <p:nvSpPr>
          <p:cNvPr id="3" name="슬라이드 번호 개체 틀 2">
            <a:extLst>
              <a:ext uri="{FF2B5EF4-FFF2-40B4-BE49-F238E27FC236}">
                <a16:creationId xmlns:a16="http://schemas.microsoft.com/office/drawing/2014/main" id="{25F98454-931A-4EFB-8312-20F6F4480A83}"/>
              </a:ext>
            </a:extLst>
          </p:cNvPr>
          <p:cNvSpPr>
            <a:spLocks noGrp="1"/>
          </p:cNvSpPr>
          <p:nvPr>
            <p:ph type="sldNum" sz="quarter" idx="11"/>
          </p:nvPr>
        </p:nvSpPr>
        <p:spPr/>
        <p:txBody>
          <a:bodyPr/>
          <a:lstStyle/>
          <a:p>
            <a:fld id="{9C62AE19-B8DE-4C2F-B576-D74FFC40A230}" type="slidenum">
              <a:rPr lang="ko-KR" altLang="en-US" smtClean="0"/>
              <a:t>4</a:t>
            </a:fld>
            <a:endParaRPr lang="ko-KR" altLang="en-US"/>
          </a:p>
        </p:txBody>
      </p:sp>
      <p:graphicFrame>
        <p:nvGraphicFramePr>
          <p:cNvPr id="4" name="표 3">
            <a:extLst>
              <a:ext uri="{FF2B5EF4-FFF2-40B4-BE49-F238E27FC236}">
                <a16:creationId xmlns:a16="http://schemas.microsoft.com/office/drawing/2014/main" id="{1D9A4BEA-6BC1-4797-8133-95857BB63A7A}"/>
              </a:ext>
            </a:extLst>
          </p:cNvPr>
          <p:cNvGraphicFramePr>
            <a:graphicFrameLocks noGrp="1"/>
          </p:cNvGraphicFramePr>
          <p:nvPr>
            <p:extLst>
              <p:ext uri="{D42A27DB-BD31-4B8C-83A1-F6EECF244321}">
                <p14:modId xmlns:p14="http://schemas.microsoft.com/office/powerpoint/2010/main" val="3846976766"/>
              </p:ext>
            </p:extLst>
          </p:nvPr>
        </p:nvGraphicFramePr>
        <p:xfrm>
          <a:off x="762000" y="1447800"/>
          <a:ext cx="7620000" cy="4114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267839513"/>
                    </a:ext>
                  </a:extLst>
                </a:gridCol>
                <a:gridCol w="2057400">
                  <a:extLst>
                    <a:ext uri="{9D8B030D-6E8A-4147-A177-3AD203B41FA5}">
                      <a16:colId xmlns:a16="http://schemas.microsoft.com/office/drawing/2014/main" val="3781860772"/>
                    </a:ext>
                  </a:extLst>
                </a:gridCol>
                <a:gridCol w="4419600">
                  <a:extLst>
                    <a:ext uri="{9D8B030D-6E8A-4147-A177-3AD203B41FA5}">
                      <a16:colId xmlns:a16="http://schemas.microsoft.com/office/drawing/2014/main" val="1400367205"/>
                    </a:ext>
                  </a:extLst>
                </a:gridCol>
              </a:tblGrid>
              <a:tr h="822960">
                <a:tc>
                  <a:txBody>
                    <a:bodyPr/>
                    <a:lstStyle/>
                    <a:p>
                      <a:pPr algn="ctr" latinLnBrk="1"/>
                      <a:r>
                        <a:rPr lang="en-US" altLang="ko-KR" sz="1400" dirty="0"/>
                        <a:t>Session No</a:t>
                      </a:r>
                      <a:endParaRPr lang="ko-KR" altLang="en-US" sz="1400" dirty="0"/>
                    </a:p>
                  </a:txBody>
                  <a:tcPr anchor="ctr"/>
                </a:tc>
                <a:tc>
                  <a:txBody>
                    <a:bodyPr/>
                    <a:lstStyle/>
                    <a:p>
                      <a:pPr algn="ctr" latinLnBrk="1"/>
                      <a:r>
                        <a:rPr lang="en-US" altLang="ko-KR" sz="1400" dirty="0"/>
                        <a:t>DCN</a:t>
                      </a:r>
                      <a:endParaRPr lang="ko-KR" altLang="en-US" sz="14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Action Item</a:t>
                      </a:r>
                      <a:endParaRPr lang="ko-KR" altLang="en-US" sz="1400" dirty="0"/>
                    </a:p>
                  </a:txBody>
                  <a:tcPr anchor="ctr"/>
                </a:tc>
                <a:extLst>
                  <a:ext uri="{0D108BD9-81ED-4DB2-BD59-A6C34878D82A}">
                    <a16:rowId xmlns:a16="http://schemas.microsoft.com/office/drawing/2014/main" val="3018804512"/>
                  </a:ext>
                </a:extLst>
              </a:tr>
              <a:tr h="822960">
                <a:tc>
                  <a:txBody>
                    <a:bodyPr/>
                    <a:lstStyle/>
                    <a:p>
                      <a:pPr algn="ctr" latinLnBrk="1"/>
                      <a:r>
                        <a:rPr lang="en-US" altLang="ko-KR" sz="1400" dirty="0"/>
                        <a:t>Session 1</a:t>
                      </a:r>
                      <a:endParaRPr lang="ko-KR" altLang="en-US" sz="1400" dirty="0"/>
                    </a:p>
                  </a:txBody>
                  <a:tcPr anchor="ctr"/>
                </a:tc>
                <a:tc>
                  <a:txBody>
                    <a:bodyPr/>
                    <a:lstStyle/>
                    <a:p>
                      <a:pPr algn="ctr" latinLnBrk="1"/>
                      <a:r>
                        <a:rPr lang="en-US" altLang="ko-KR" sz="1400" dirty="0"/>
                        <a:t>21-18-0033-00-0000</a:t>
                      </a:r>
                      <a:endParaRPr lang="ko-KR" altLang="en-US" sz="1400" dirty="0"/>
                    </a:p>
                  </a:txBody>
                  <a:tcPr anchor="ctr"/>
                </a:tc>
                <a:tc>
                  <a:txBody>
                    <a:bodyPr/>
                    <a:lstStyle/>
                    <a:p>
                      <a:pPr algn="ctr" latinLnBrk="1"/>
                      <a:r>
                        <a:rPr lang="en-US" altLang="ko-KR" sz="1400" dirty="0"/>
                        <a:t>Discuss to diagrams about to use cases</a:t>
                      </a:r>
                      <a:endParaRPr lang="ko-KR" altLang="en-US" sz="1400" dirty="0"/>
                    </a:p>
                  </a:txBody>
                  <a:tcPr anchor="ctr"/>
                </a:tc>
                <a:extLst>
                  <a:ext uri="{0D108BD9-81ED-4DB2-BD59-A6C34878D82A}">
                    <a16:rowId xmlns:a16="http://schemas.microsoft.com/office/drawing/2014/main" val="1636641724"/>
                  </a:ext>
                </a:extLst>
              </a:tr>
              <a:tr h="822960">
                <a:tc>
                  <a:txBody>
                    <a:bodyPr/>
                    <a:lstStyle/>
                    <a:p>
                      <a:pPr algn="ctr" latinLnBrk="1"/>
                      <a:r>
                        <a:rPr lang="en-US" altLang="ko-KR" sz="1400" dirty="0"/>
                        <a:t>Session 2</a:t>
                      </a:r>
                      <a:endParaRPr lang="ko-KR" altLang="en-US" sz="1400" dirty="0"/>
                    </a:p>
                  </a:txBody>
                  <a:tcPr anchor="ctr"/>
                </a:tc>
                <a:tc>
                  <a:txBody>
                    <a:bodyPr/>
                    <a:lstStyle/>
                    <a:p>
                      <a:pPr algn="ctr" latinLnBrk="1"/>
                      <a:r>
                        <a:rPr lang="en-US" altLang="ko-KR" sz="1400" dirty="0"/>
                        <a:t>21-18-0029-02-0000</a:t>
                      </a:r>
                      <a:endParaRPr lang="ko-KR" altLang="en-US" sz="1400" dirty="0"/>
                    </a:p>
                  </a:txBody>
                  <a:tcPr anchor="ctr"/>
                </a:tc>
                <a:tc>
                  <a:txBody>
                    <a:bodyPr/>
                    <a:lstStyle/>
                    <a:p>
                      <a:pPr algn="ctr" latinLnBrk="1"/>
                      <a:r>
                        <a:rPr lang="en-US" altLang="ko-KR" sz="1400" dirty="0"/>
                        <a:t>Reviewing of chapter 1 to 3 on White paper draft version</a:t>
                      </a:r>
                      <a:endParaRPr lang="ko-KR" altLang="en-US" sz="1400" dirty="0"/>
                    </a:p>
                  </a:txBody>
                  <a:tcPr anchor="ctr"/>
                </a:tc>
                <a:extLst>
                  <a:ext uri="{0D108BD9-81ED-4DB2-BD59-A6C34878D82A}">
                    <a16:rowId xmlns:a16="http://schemas.microsoft.com/office/drawing/2014/main" val="2548849712"/>
                  </a:ext>
                </a:extLst>
              </a:tr>
              <a:tr h="822960">
                <a:tc>
                  <a:txBody>
                    <a:bodyPr/>
                    <a:lstStyle/>
                    <a:p>
                      <a:pPr algn="ctr" latinLnBrk="1"/>
                      <a:r>
                        <a:rPr lang="en-US" altLang="ko-KR" sz="1400" dirty="0"/>
                        <a:t>Session 3</a:t>
                      </a:r>
                      <a:endParaRPr lang="ko-KR" altLang="en-US" sz="1400" dirty="0"/>
                    </a:p>
                  </a:txBody>
                  <a:tcPr anchor="ctr"/>
                </a:tc>
                <a:tc>
                  <a:txBody>
                    <a:bodyPr/>
                    <a:lstStyle/>
                    <a:p>
                      <a:pPr algn="ctr" latinLnBrk="1"/>
                      <a:r>
                        <a:rPr lang="en-US" altLang="ko-KR" sz="1400" dirty="0"/>
                        <a:t>21-18-0029-02-0000</a:t>
                      </a:r>
                      <a:endParaRPr lang="ko-KR" altLang="en-US" sz="14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Reviewing of chapter 4 to 7 on White paper draft version</a:t>
                      </a:r>
                      <a:endParaRPr lang="ko-KR" altLang="en-US" sz="1400" dirty="0"/>
                    </a:p>
                  </a:txBody>
                  <a:tcPr anchor="ctr"/>
                </a:tc>
                <a:extLst>
                  <a:ext uri="{0D108BD9-81ED-4DB2-BD59-A6C34878D82A}">
                    <a16:rowId xmlns:a16="http://schemas.microsoft.com/office/drawing/2014/main" val="1649014998"/>
                  </a:ext>
                </a:extLst>
              </a:tr>
              <a:tr h="822960">
                <a:tc>
                  <a:txBody>
                    <a:bodyPr/>
                    <a:lstStyle/>
                    <a:p>
                      <a:pPr algn="ctr" latinLnBrk="1"/>
                      <a:r>
                        <a:rPr lang="en-US" altLang="ko-KR" sz="1400" dirty="0"/>
                        <a:t>Session 4</a:t>
                      </a:r>
                      <a:endParaRPr lang="ko-KR" altLang="en-US" sz="1400" dirty="0"/>
                    </a:p>
                  </a:txBody>
                  <a:tcPr anchor="ctr"/>
                </a:tc>
                <a:tc>
                  <a:txBody>
                    <a:bodyPr/>
                    <a:lstStyle/>
                    <a:p>
                      <a:pPr algn="ctr" latinLnBrk="1"/>
                      <a:endParaRPr lang="ko-KR" altLang="en-US" sz="1400" dirty="0"/>
                    </a:p>
                  </a:txBody>
                  <a:tcPr anchor="ctr"/>
                </a:tc>
                <a:tc>
                  <a:txBody>
                    <a:bodyPr/>
                    <a:lstStyle/>
                    <a:p>
                      <a:pPr algn="ctr" latinLnBrk="1"/>
                      <a:r>
                        <a:rPr lang="en-US" altLang="ko-KR" sz="1400" dirty="0"/>
                        <a:t>Reflecting the comments to White paper draft version</a:t>
                      </a:r>
                      <a:endParaRPr lang="ko-KR" altLang="en-US" sz="1400" dirty="0"/>
                    </a:p>
                  </a:txBody>
                  <a:tcPr anchor="ctr"/>
                </a:tc>
                <a:extLst>
                  <a:ext uri="{0D108BD9-81ED-4DB2-BD59-A6C34878D82A}">
                    <a16:rowId xmlns:a16="http://schemas.microsoft.com/office/drawing/2014/main" val="1360011365"/>
                  </a:ext>
                </a:extLst>
              </a:tr>
            </a:tbl>
          </a:graphicData>
        </a:graphic>
      </p:graphicFrame>
    </p:spTree>
    <p:extLst>
      <p:ext uri="{BB962C8B-B14F-4D97-AF65-F5344CB8AC3E}">
        <p14:creationId xmlns:p14="http://schemas.microsoft.com/office/powerpoint/2010/main" val="3381857842"/>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1994</TotalTime>
  <Pages>15</Pages>
  <Words>740</Words>
  <Application>Microsoft Office PowerPoint</Application>
  <PresentationFormat>Letter 용지(8.5x11in)</PresentationFormat>
  <Paragraphs>81</Paragraphs>
  <Slides>4</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4</vt:i4>
      </vt:variant>
    </vt:vector>
  </HeadingPairs>
  <TitlesOfParts>
    <vt:vector size="10" baseType="lpstr">
      <vt:lpstr>MS PGothic</vt:lpstr>
      <vt:lpstr>Rotis Sans Serif for Nokia</vt:lpstr>
      <vt:lpstr>굴림</vt:lpstr>
      <vt:lpstr>Times</vt:lpstr>
      <vt:lpstr>Times New Roman</vt:lpstr>
      <vt:lpstr>blank presentation</vt:lpstr>
      <vt:lpstr>PowerPoint 프레젠테이션</vt:lpstr>
      <vt:lpstr>PowerPoint 프레젠테이션</vt:lpstr>
      <vt:lpstr>Session Schedule</vt:lpstr>
      <vt:lpstr>Agenda of IG sessions</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Jeong Sangkwon</cp:lastModifiedBy>
  <cp:revision>192</cp:revision>
  <cp:lastPrinted>1999-04-27T06:51:51Z</cp:lastPrinted>
  <dcterms:created xsi:type="dcterms:W3CDTF">2004-05-12T03:24:18Z</dcterms:created>
  <dcterms:modified xsi:type="dcterms:W3CDTF">2018-07-10T16:41:13Z</dcterms:modified>
</cp:coreProperties>
</file>