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6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8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9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  <p:sldMasterId id="2147483902" r:id="rId6"/>
    <p:sldMasterId id="2147483915" r:id="rId7"/>
    <p:sldMasterId id="2147483962" r:id="rId8"/>
    <p:sldMasterId id="2147483975" r:id="rId9"/>
    <p:sldMasterId id="2147483988" r:id="rId10"/>
  </p:sldMasterIdLst>
  <p:notesMasterIdLst>
    <p:notesMasterId r:id="rId23"/>
  </p:notesMasterIdLst>
  <p:handoutMasterIdLst>
    <p:handoutMasterId r:id="rId24"/>
  </p:handoutMasterIdLst>
  <p:sldIdLst>
    <p:sldId id="413" r:id="rId11"/>
    <p:sldId id="425" r:id="rId12"/>
    <p:sldId id="426" r:id="rId13"/>
    <p:sldId id="529" r:id="rId14"/>
    <p:sldId id="489" r:id="rId15"/>
    <p:sldId id="550" r:id="rId16"/>
    <p:sldId id="561" r:id="rId17"/>
    <p:sldId id="557" r:id="rId18"/>
    <p:sldId id="429" r:id="rId19"/>
    <p:sldId id="558" r:id="rId20"/>
    <p:sldId id="559" r:id="rId21"/>
    <p:sldId id="560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86387" autoAdjust="0"/>
  </p:normalViewPr>
  <p:slideViewPr>
    <p:cSldViewPr>
      <p:cViewPr varScale="1">
        <p:scale>
          <a:sx n="65" d="100"/>
          <a:sy n="65" d="100"/>
        </p:scale>
        <p:origin x="720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440"/>
    </p:cViewPr>
  </p:sorterViewPr>
  <p:notesViewPr>
    <p:cSldViewPr>
      <p:cViewPr varScale="1">
        <p:scale>
          <a:sx n="48" d="100"/>
          <a:sy n="48" d="100"/>
        </p:scale>
        <p:origin x="2007" y="4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870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07357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5201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dirty="0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0612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59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79500" y="638175"/>
            <a:ext cx="4641850" cy="3481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802.21-02/xxxr0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XXXX, His Company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10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8670" y="8984170"/>
            <a:ext cx="75372" cy="185420"/>
          </a:xfrm>
          <a:prstGeom prst="rect">
            <a:avLst/>
          </a:prstGeom>
          <a:noFill/>
        </p:spPr>
        <p:txBody>
          <a:bodyPr lIns="90919" tIns="45459" rIns="90919" bIns="45459"/>
          <a:lstStyle/>
          <a:p>
            <a:pPr marL="0" marR="0" lvl="0" indent="0" algn="ctr" defTabSz="93286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AAE0E8B-988F-47CE-9949-D3DED8909968}" type="slidenum">
              <a:rPr kumimoji="0" lang="en-US" sz="32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3286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8219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055688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B3E985-A93A-4887-B077-B25C1E19631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70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1313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doc.: IEEE 802.21-02/xxxr0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Month 20xx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>
                <a:solidFill>
                  <a:srgbClr val="000000"/>
                </a:solidFill>
              </a:rPr>
              <a:t>XXXX, His Company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Page </a:t>
            </a:r>
            <a:fld id="{E2D12AD0-39D7-481D-A90E-51416BE1228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499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doc.: IEEE 802.21-02/xxxr0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Month 20xx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457200" marR="0" lvl="4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XXXX, His Company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fld id="{E2D12AD0-39D7-481D-A90E-51416BE122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35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C50C8B-955C-4492-B51E-B775838F861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92956835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3D86C3-6E05-4C09-ABC9-992092544F3C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69123742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2A9F41-7C47-4DE5-BE89-D9D31BE550CB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0411619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7C9FE7-D30C-4263-9944-1EA544AC8F0F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8393515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CB4F26-4AD7-4559-8310-2CE34251CE29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9010671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6FF84-9F7D-49EB-B8B9-BE9F48A1C60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0299616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2A9F8B-6637-4717-B8CA-57B8E64135D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5787342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B19F03-10DE-4D21-B4FD-82CD5DB427B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4533164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14FEFE-EDE9-4658-8DE2-4FE27B1D68C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9877083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02564-781E-440D-BB49-EFEF102E43FE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8961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2CAAD-A3F9-4565-BF87-B007ADA8FF30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2590355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51AD4080-6D3A-494C-8BF2-E1F8C9265CB5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801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ec-16-0170-03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5570719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09106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18512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4635593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222298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54561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252207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994814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9328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683883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02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8D6E22-D652-423A-AF54-7FCC63B88B7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5517F1-EB6E-4F81-AC89-74369054FC5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FBC0B3-241B-4D5F-8F6B-334F1B7A2D5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84C91E-A10F-41F8-9C46-D7F1DEF15A8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54AAA-100F-4D79-BC9A-76C2FE4879A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A6D1BD-8B4B-441D-B047-EC4CFFD2BD7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C6255C-89DB-48E4-8183-0CC31013F7D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959048-C632-45BE-9AF1-FC3AAC76FD4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65FC97-2D4E-400A-9A8D-F56388743B3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A2ABC5-4BDB-4DB6-9C7D-C1FCE27DD1B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F76302-3909-43F9-AE0C-0B38374A325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15869C-EB8F-4957-A1BE-4BEBD24B54D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06199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571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32126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66431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42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84574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0090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79407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01631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41158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82325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60677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34334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7982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21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1826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247074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92388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8893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7876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84741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67837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94826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84434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55D4BC-467F-4953-8B4D-0EC74EF5633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100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0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5.xml"/><Relationship Id="rId7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4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73.xml"/><Relationship Id="rId5" Type="http://schemas.openxmlformats.org/officeDocument/2006/relationships/slideLayout" Target="../slideLayouts/slideLayout6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72.xml"/><Relationship Id="rId4" Type="http://schemas.openxmlformats.org/officeDocument/2006/relationships/slideLayout" Target="../slideLayouts/slideLayout66.xml"/><Relationship Id="rId9" Type="http://schemas.openxmlformats.org/officeDocument/2006/relationships/slideLayout" Target="../slideLayouts/slideLayout71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2" Type="http://schemas.openxmlformats.org/officeDocument/2006/relationships/slideLayout" Target="../slideLayouts/slideLayout7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</a:t>
            </a:r>
            <a:r>
              <a:rPr lang="en-US" dirty="0" err="1" smtClean="0"/>
              <a:t>styl</a:t>
            </a:r>
            <a:endParaRPr lang="en-US" dirty="0" smtClean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6" y="394156"/>
            <a:ext cx="499175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21-18-0042-00-0000-Session#86-Closing_Plenary_Notes.ppt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Page </a:t>
            </a:r>
            <a:fld id="{7E0ED744-2AD2-45F1-9385-55C79C00BA3B}" type="slidenum">
              <a:rPr lang="en-US" altLang="en-US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ec-16-0170-02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endParaRPr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rgbClr val="FFFFFF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rPr>
                <a:t>802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9240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21-13-0139-01-MuGM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ＭＳ Ｐゴシック" pitchFamily="34" charset="-128"/>
              </a:defRPr>
            </a:lvl1pPr>
          </a:lstStyle>
          <a:p>
            <a:fld id="{2899EB77-1999-4334-A7A8-63863A257729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 smtClean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660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6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617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  <p:sldLayoutId id="2147483967" r:id="rId5"/>
    <p:sldLayoutId id="2147483968" r:id="rId6"/>
    <p:sldLayoutId id="2147483969" r:id="rId7"/>
    <p:sldLayoutId id="2147483970" r:id="rId8"/>
    <p:sldLayoutId id="2147483971" r:id="rId9"/>
    <p:sldLayoutId id="2147483972" r:id="rId10"/>
    <p:sldLayoutId id="2147483973" r:id="rId11"/>
    <p:sldLayoutId id="2147483974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21-13-0090-00-MuGM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charset="0"/>
                <a:ea typeface="MS PGothic" pitchFamily="34" charset="-128"/>
              </a:defRPr>
            </a:lvl1pPr>
          </a:lstStyle>
          <a:p>
            <a:fld id="{30460105-BC9B-458C-A0A7-B59E81B64C19}" type="slidenum">
              <a:rPr lang="en-US" altLang="ja-JP"/>
              <a:pPr/>
              <a:t>‹#›</a:t>
            </a:fld>
            <a:endParaRPr lang="en-US" altLang="ja-JP" dirty="0"/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56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  <p:sldLayoutId id="2147483987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8/21-18-0036-01-0000-response-to-iso-iec-jtc1-sc6-committee-dcor-comments-on-ieee-std-802-21-tm-2017-cor-1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ntor.ieee.org/802.21/dcn/18/21-18-0041-01-0000-vr-ig-meeting-summary.ppt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8/21-18-0036-01-0000-response-to-iso-iec-jtc1-sc6-committee-dcor-comments-on-ieee-std-802-21-tm-2017-cor-1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ieee-sa.imeetcentral.com/802psdo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894" y="914400"/>
            <a:ext cx="8347105" cy="5333999"/>
          </a:xfrm>
          <a:prstGeom prst="rect">
            <a:avLst/>
          </a:prstGeom>
        </p:spPr>
      </p:pic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13604"/>
            <a:ext cx="59436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Arial" charset="0"/>
              </a:rPr>
              <a:t>sdas at vencorelabs dot com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143000" y="990600"/>
            <a:ext cx="6858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IEEE 802.21</a:t>
            </a:r>
            <a:b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Session #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86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San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Diego</a:t>
            </a:r>
            <a:r>
              <a:rPr lang="en-US" sz="4400" b="1" kern="0" noProof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, CA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lang="en-US" sz="4400" b="1" kern="0" dirty="0" smtClean="0">
                <a:solidFill>
                  <a:srgbClr val="FFFF00"/>
                </a:solidFill>
                <a:latin typeface="Arial" charset="0"/>
                <a:ea typeface="+mj-ea"/>
                <a:cs typeface="+mj-cs"/>
              </a:rPr>
              <a:t>USA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/>
            </a:r>
            <a:b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</a:b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WG Closing</a:t>
            </a:r>
            <a:r>
              <a:rPr kumimoji="0" lang="en-US" sz="4400" b="1" i="0" u="none" strike="noStrike" kern="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 </a:t>
            </a: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j-ea"/>
                <a:cs typeface="+mj-cs"/>
              </a:rPr>
              <a:t>Plenary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23900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2018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106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09-14,  2018, </a:t>
            </a:r>
            <a:r>
              <a:rPr lang="en-US" sz="2400" b="1" dirty="0">
                <a:solidFill>
                  <a:srgbClr val="0000FF"/>
                </a:solidFill>
              </a:rPr>
              <a:t>Hilton Waikoloa Village, Kona, HI, USA, 802 Wireless Interim </a:t>
            </a:r>
            <a:r>
              <a:rPr lang="en-US" sz="2400" b="1" dirty="0" smtClean="0">
                <a:solidFill>
                  <a:srgbClr val="0000FF"/>
                </a:solidFill>
              </a:rPr>
              <a:t>Session.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16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>
                <a:solidFill>
                  <a:srgbClr val="FF0000"/>
                </a:solidFill>
              </a:rPr>
              <a:t>November </a:t>
            </a:r>
            <a:r>
              <a:rPr lang="en-US" sz="2400" b="1" dirty="0" smtClean="0">
                <a:solidFill>
                  <a:srgbClr val="FF0000"/>
                </a:solidFill>
              </a:rPr>
              <a:t>11-16, </a:t>
            </a:r>
            <a:r>
              <a:rPr lang="en-US" sz="2400" b="1" dirty="0">
                <a:solidFill>
                  <a:srgbClr val="FF0000"/>
                </a:solidFill>
              </a:rPr>
              <a:t>2017</a:t>
            </a:r>
            <a:r>
              <a:rPr lang="en-US" sz="2400" b="1" dirty="0" smtClean="0">
                <a:solidFill>
                  <a:srgbClr val="FF0000"/>
                </a:solidFill>
              </a:rPr>
              <a:t>, Marriott Marquis Queen’s Park, Bangkok, Thailand 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33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>
          <a:xfrm>
            <a:off x="723900" y="609600"/>
            <a:ext cx="7772400" cy="5334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/>
                </a:solidFill>
                <a:latin typeface="Arial" charset="0"/>
              </a:rPr>
              <a:t>September 2018 Meeting Logistics 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5942" y="1119051"/>
            <a:ext cx="8828316" cy="5357949"/>
          </a:xfrm>
        </p:spPr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IEEE </a:t>
            </a:r>
            <a:r>
              <a:rPr lang="en-US" sz="2000" b="1" dirty="0"/>
              <a:t>802 Plenary </a:t>
            </a:r>
            <a:r>
              <a:rPr lang="en-US" sz="2000" b="1" dirty="0" smtClean="0"/>
              <a:t>Meeting:  September 9-14, 2018, Big Island, Hawaii, USA in Hilton </a:t>
            </a:r>
            <a:r>
              <a:rPr lang="en-US" sz="2000" b="1" dirty="0"/>
              <a:t>Waikoloa Village</a:t>
            </a:r>
            <a:endParaRPr lang="en-US" sz="2000" b="1" dirty="0" smtClean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/>
              <a:t>Event </a:t>
            </a:r>
            <a:r>
              <a:rPr lang="en-US" sz="2000" b="1" dirty="0"/>
              <a:t>Information: http://802world.org/wireless/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b="1" dirty="0"/>
              <a:t>* Registration </a:t>
            </a:r>
            <a:r>
              <a:rPr lang="en-US" sz="2000" b="1" dirty="0" smtClean="0"/>
              <a:t>Website: </a:t>
            </a:r>
            <a:r>
              <a:rPr lang="en-US" sz="1600" b="1" dirty="0" smtClean="0"/>
              <a:t>https</a:t>
            </a:r>
            <a:r>
              <a:rPr lang="en-US" sz="1600" b="1" dirty="0"/>
              <a:t>://www.regonline.com/september2018ieee802wirelessinterim</a:t>
            </a:r>
          </a:p>
          <a:p>
            <a:r>
              <a:rPr lang="en-US" sz="2000" b="1" dirty="0" smtClean="0"/>
              <a:t>Early Registration: </a:t>
            </a:r>
          </a:p>
          <a:p>
            <a:r>
              <a:rPr lang="en-US" sz="2000" b="1" dirty="0"/>
              <a:t>Standard </a:t>
            </a:r>
            <a:r>
              <a:rPr lang="en-US" sz="2000" b="1" dirty="0" smtClean="0"/>
              <a:t>Registration: </a:t>
            </a:r>
            <a:r>
              <a:rPr lang="en-US" sz="2000" b="1" dirty="0"/>
              <a:t>Before 6:00 PM Pacific Time, Friday, July 27, 2018 </a:t>
            </a:r>
          </a:p>
          <a:p>
            <a:pPr lvl="1"/>
            <a:r>
              <a:rPr lang="en-US" sz="1600" b="1" dirty="0"/>
              <a:t>* $US 650.00 for attendees staying at the Hilton </a:t>
            </a:r>
            <a:r>
              <a:rPr lang="en-US" sz="1600" b="1" dirty="0" smtClean="0"/>
              <a:t>Waikoloa, otherwise * </a:t>
            </a:r>
            <a:r>
              <a:rPr lang="en-US" sz="1600" b="1" dirty="0"/>
              <a:t>$US 950.00 </a:t>
            </a:r>
            <a:endParaRPr lang="en-US" sz="1600" b="1" dirty="0" smtClean="0"/>
          </a:p>
          <a:p>
            <a:r>
              <a:rPr lang="en-US" sz="2000" b="1" dirty="0" smtClean="0"/>
              <a:t>Before </a:t>
            </a:r>
            <a:r>
              <a:rPr lang="en-US" sz="2000" b="1" dirty="0"/>
              <a:t>6:00 PM Pacific Time, Friday August 31, 2018</a:t>
            </a:r>
          </a:p>
          <a:p>
            <a:pPr lvl="1"/>
            <a:r>
              <a:rPr lang="en-US" sz="1600" b="1" dirty="0"/>
              <a:t>* $US 850.00 for attendees staying at the Hilton </a:t>
            </a:r>
            <a:r>
              <a:rPr lang="en-US" sz="1600" b="1" dirty="0" smtClean="0"/>
              <a:t>Waikoloa, otherwise  * </a:t>
            </a:r>
            <a:r>
              <a:rPr lang="en-US" sz="1600" b="1" dirty="0"/>
              <a:t>$US </a:t>
            </a:r>
            <a:r>
              <a:rPr lang="en-US" sz="1600" b="1" dirty="0" smtClean="0"/>
              <a:t>1150.00</a:t>
            </a:r>
            <a:endParaRPr lang="en-US" sz="2000" b="1" dirty="0"/>
          </a:p>
          <a:p>
            <a:r>
              <a:rPr lang="en-US" sz="2000" b="1" dirty="0"/>
              <a:t>Late/On-site:  After 6:00 PM Pacific Time Friday, August 31, 2018</a:t>
            </a:r>
          </a:p>
          <a:p>
            <a:pPr lvl="1"/>
            <a:r>
              <a:rPr lang="en-US" sz="1600" b="1" dirty="0"/>
              <a:t>* $US 950.00 for attendees staying at the Hilton </a:t>
            </a:r>
            <a:r>
              <a:rPr lang="en-US" sz="1600" b="1" dirty="0" smtClean="0"/>
              <a:t>Waikoloa, otherwise $</a:t>
            </a:r>
            <a:r>
              <a:rPr lang="en-US" sz="1600" b="1" dirty="0"/>
              <a:t>US </a:t>
            </a:r>
            <a:r>
              <a:rPr lang="en-US" sz="1600" b="1" dirty="0" smtClean="0"/>
              <a:t>1350.00</a:t>
            </a:r>
          </a:p>
          <a:p>
            <a:r>
              <a:rPr lang="en-US" sz="2000" b="1" dirty="0" smtClean="0"/>
              <a:t>Hotel ROOM RATES: </a:t>
            </a:r>
            <a:r>
              <a:rPr lang="en-US" sz="1600" b="1" dirty="0" smtClean="0"/>
              <a:t>SINGLE/DOUBLE OCCUPANCY: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dirty="0" smtClean="0"/>
              <a:t>EARLY RATE: $US 155.00/Night :* Rate applies to first 40% of Room Block unfortunately gone :  IEEE 802 RATE:  $US 175.00/ Night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800" dirty="0" smtClean="0"/>
              <a:t>* </a:t>
            </a:r>
            <a:r>
              <a:rPr lang="en-US" sz="1800" dirty="0"/>
              <a:t>Extra Adults $US20.00 (plus applicable taxes) per adult, per room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 smtClean="0"/>
              <a:t>Please </a:t>
            </a:r>
            <a:r>
              <a:rPr lang="en-US" sz="1600" dirty="0"/>
              <a:t>use this secure link for IEEE 802 Wireless Group Room Reservations:</a:t>
            </a:r>
          </a:p>
          <a:p>
            <a:pPr lvl="1">
              <a:lnSpc>
                <a:spcPct val="90000"/>
              </a:lnSpc>
              <a:buNone/>
            </a:pPr>
            <a:r>
              <a:rPr lang="en-US" sz="1600" dirty="0"/>
              <a:t>https://book.passkey.com/e/49513520</a:t>
            </a:r>
          </a:p>
          <a:p>
            <a:pPr lvl="1">
              <a:lnSpc>
                <a:spcPct val="90000"/>
              </a:lnSpc>
              <a:buNone/>
            </a:pPr>
            <a:endParaRPr lang="en-US" sz="2000" dirty="0"/>
          </a:p>
          <a:p>
            <a:pPr lvl="1">
              <a:lnSpc>
                <a:spcPct val="90000"/>
              </a:lnSpc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pt-BR" dirty="0" smtClean="0">
                <a:solidFill>
                  <a:srgbClr val="000000"/>
                </a:solidFill>
              </a:rPr>
              <a:t>  Subir Das, Chair 802.21 WG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altLang="en-US" sz="1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3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40326"/>
            <a:ext cx="8534400" cy="5715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2019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59870"/>
            <a:ext cx="8915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chemeClr val="accent2"/>
                </a:solidFill>
              </a:rPr>
              <a:t>Interim: January 13-18, 2019, Hilton </a:t>
            </a:r>
            <a:r>
              <a:rPr lang="en-US" sz="2000" b="1" dirty="0">
                <a:solidFill>
                  <a:schemeClr val="accent2"/>
                </a:solidFill>
              </a:rPr>
              <a:t>St. Louis at the Ballpark </a:t>
            </a:r>
            <a:r>
              <a:rPr lang="en-US" sz="2000" b="1" dirty="0" smtClean="0">
                <a:solidFill>
                  <a:schemeClr val="accent2"/>
                </a:solidFill>
              </a:rPr>
              <a:t>(TBC) </a:t>
            </a:r>
            <a:endParaRPr lang="es-ES" sz="20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March 10-15, 2019, Hyatt Regency Vancouver and Fairmont Hotel Vancouver, Vancouver, Canada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May 12-17, 2019, Grand Hyatt Atlanta in Buckhead , Atlanta, Georgia,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FF0000"/>
                </a:solidFill>
              </a:rPr>
              <a:t>Plenary:  July 14-19, 2019,</a:t>
            </a:r>
            <a:r>
              <a:rPr lang="it-IT" sz="2000" b="1" dirty="0" smtClean="0">
                <a:solidFill>
                  <a:srgbClr val="FF0000"/>
                </a:solidFill>
              </a:rPr>
              <a:t> Austria Congress Centre, Vienna, Austria</a:t>
            </a:r>
            <a:r>
              <a:rPr lang="en-US" sz="2000" b="1" dirty="0" smtClean="0">
                <a:solidFill>
                  <a:srgbClr val="FF0000"/>
                </a:solidFill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000" b="1" dirty="0" smtClean="0">
                <a:solidFill>
                  <a:srgbClr val="0000FF"/>
                </a:solidFill>
              </a:rPr>
              <a:t>Interim:  </a:t>
            </a:r>
            <a:r>
              <a:rPr lang="en-US" sz="2000" b="1" dirty="0">
                <a:solidFill>
                  <a:srgbClr val="0000FF"/>
                </a:solidFill>
              </a:rPr>
              <a:t>September 15-20, 2019 - Marriott Hanoi, Hanoi Vietnam (TBC)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b="1" dirty="0">
                <a:solidFill>
                  <a:srgbClr val="FF0000"/>
                </a:solidFill>
              </a:rPr>
              <a:t>Plenary: November 10-15, 2019, Hilton Waikoloa Village, Kona, HI, USA, 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 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4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Working Group Update</a:t>
            </a:r>
          </a:p>
          <a:p>
            <a:r>
              <a:rPr lang="en-US" sz="2800" dirty="0" smtClean="0">
                <a:latin typeface="Arial" charset="0"/>
              </a:rPr>
              <a:t>Teleconferences</a:t>
            </a:r>
          </a:p>
          <a:p>
            <a:r>
              <a:rPr lang="en-US" sz="2800" dirty="0" smtClean="0">
                <a:latin typeface="Arial" charset="0"/>
              </a:rPr>
              <a:t>Motions  </a:t>
            </a: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70875" cy="838200"/>
          </a:xfrm>
        </p:spPr>
        <p:txBody>
          <a:bodyPr/>
          <a:lstStyle/>
          <a:p>
            <a:r>
              <a:rPr lang="en-US" sz="3600" b="1" dirty="0" smtClean="0"/>
              <a:t>WG Update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3050" y="1524000"/>
            <a:ext cx="8642350" cy="4343400"/>
          </a:xfrm>
        </p:spPr>
        <p:txBody>
          <a:bodyPr/>
          <a:lstStyle/>
          <a:p>
            <a:r>
              <a:rPr lang="en-US" sz="2400" dirty="0" smtClean="0"/>
              <a:t>Discussed the </a:t>
            </a:r>
            <a:r>
              <a:rPr lang="en-US" sz="2400" dirty="0"/>
              <a:t>ISO/IEC/IEEE </a:t>
            </a:r>
            <a:r>
              <a:rPr lang="en-US" sz="2400" dirty="0" smtClean="0"/>
              <a:t>DCOR ballot comments on  IEEE </a:t>
            </a:r>
            <a:r>
              <a:rPr lang="en-US" sz="2400" dirty="0" err="1" smtClean="0"/>
              <a:t>Std</a:t>
            </a:r>
            <a:r>
              <a:rPr lang="en-US" sz="2400" dirty="0" smtClean="0"/>
              <a:t> 802.21-2017/Cor1  </a:t>
            </a:r>
          </a:p>
          <a:p>
            <a:endParaRPr lang="en-US" sz="1600" dirty="0" smtClean="0"/>
          </a:p>
          <a:p>
            <a:r>
              <a:rPr lang="en-US" sz="2400" dirty="0" smtClean="0"/>
              <a:t>Generated the response and submitted for EC approval</a:t>
            </a:r>
          </a:p>
          <a:p>
            <a:pPr lvl="1"/>
            <a:r>
              <a:rPr lang="en-US" sz="1800" dirty="0">
                <a:hlinkClick r:id="rId3"/>
              </a:rPr>
              <a:t>https://</a:t>
            </a:r>
            <a:r>
              <a:rPr lang="en-US" sz="1800" dirty="0" smtClean="0">
                <a:hlinkClick r:id="rId3"/>
              </a:rPr>
              <a:t>mentor.ieee.org/802.21/dcn/18/21-18-0036-01-0000-response-to-iso-iec-jtc1-sc6-committee-dcor-comments-on-ieee-std-802-21-tm-2017-cor-1.docx</a:t>
            </a: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sz="2400" dirty="0" smtClean="0"/>
              <a:t>Interest </a:t>
            </a:r>
            <a:r>
              <a:rPr lang="en-US" sz="2400" dirty="0"/>
              <a:t>Group on Network Enablers for seamless HMD based VR Content </a:t>
            </a:r>
            <a:r>
              <a:rPr lang="en-US" sz="2400" dirty="0" smtClean="0"/>
              <a:t>Service had four sessions and report is available at:</a:t>
            </a:r>
          </a:p>
          <a:p>
            <a:pPr lvl="1"/>
            <a:r>
              <a:rPr lang="en-US" sz="2000" dirty="0" smtClean="0">
                <a:hlinkClick r:id="rId4"/>
              </a:rPr>
              <a:t>https</a:t>
            </a:r>
            <a:r>
              <a:rPr lang="en-US" sz="2000" dirty="0">
                <a:hlinkClick r:id="rId4"/>
              </a:rPr>
              <a:t>://</a:t>
            </a:r>
            <a:r>
              <a:rPr lang="en-US" sz="2000" dirty="0" smtClean="0">
                <a:hlinkClick r:id="rId4"/>
              </a:rPr>
              <a:t>mentor.ieee.org/802.21/dcn/18/21-18-0041-01-0000-vr-ig-meeting-summary.ppt</a:t>
            </a:r>
            <a:endParaRPr lang="en-US" sz="20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270875" cy="762000"/>
          </a:xfrm>
        </p:spPr>
        <p:txBody>
          <a:bodyPr/>
          <a:lstStyle/>
          <a:p>
            <a:r>
              <a:rPr lang="en-US" sz="3600" b="1" dirty="0" smtClean="0"/>
              <a:t>Teleconferences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0185" y="1676400"/>
            <a:ext cx="7964215" cy="3200400"/>
          </a:xfrm>
        </p:spPr>
        <p:txBody>
          <a:bodyPr/>
          <a:lstStyle/>
          <a:p>
            <a:r>
              <a:rPr lang="en-US" sz="2800" dirty="0" smtClean="0"/>
              <a:t>Aug 30, 2018, 8-9 am, US EDT </a:t>
            </a:r>
            <a:r>
              <a:rPr lang="en-US" sz="2800" dirty="0" smtClean="0"/>
              <a:t>(</a:t>
            </a:r>
            <a:r>
              <a:rPr lang="en-US" sz="2400" dirty="0" smtClean="0"/>
              <a:t>9-10 </a:t>
            </a:r>
            <a:r>
              <a:rPr lang="en-US" sz="2400" dirty="0" smtClean="0"/>
              <a:t>pm, </a:t>
            </a:r>
            <a:r>
              <a:rPr lang="en-US" sz="2400" dirty="0" smtClean="0"/>
              <a:t>JST/KST)</a:t>
            </a:r>
            <a:endParaRPr lang="en-US" sz="24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pPr lvl="1"/>
            <a:endParaRPr lang="en-US" sz="1800" dirty="0" smtClean="0"/>
          </a:p>
          <a:p>
            <a:pPr>
              <a:buNone/>
            </a:pPr>
            <a:r>
              <a:rPr lang="en-US" sz="22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04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WG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5</a:t>
            </a:fld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1447800" y="642021"/>
            <a:ext cx="6063910" cy="604347"/>
          </a:xfrm>
        </p:spPr>
        <p:txBody>
          <a:bodyPr/>
          <a:lstStyle/>
          <a:p>
            <a:r>
              <a:rPr lang="en-US" dirty="0" smtClean="0"/>
              <a:t>P802.21 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81000" y="1286961"/>
            <a:ext cx="8534400" cy="466894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51792" tIns="25897" rIns="51792" bIns="25897" anchor="ctr">
            <a:spAutoFit/>
          </a:bodyPr>
          <a:lstStyle/>
          <a:p>
            <a:pPr>
              <a:tabLst>
                <a:tab pos="715268" algn="l"/>
              </a:tabLst>
              <a:defRPr/>
            </a:pPr>
            <a:r>
              <a:rPr lang="en-US" sz="2000" b="1" dirty="0" smtClean="0">
                <a:solidFill>
                  <a:srgbClr val="000000"/>
                </a:solidFill>
                <a:ea typeface="PMingLiU" charset="-120"/>
              </a:rPr>
              <a:t>Move 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to authorize the P802.21 WG Chair to obtain IEEE 802 EC approval to forward the comment responses in &lt;https://mentor.ieee.org/802.21/dcn/18/21-18-0036-01-0000-response-to-iso-iec-jtc1-sc6-committee-dcor-comments-on-ieee-std-802-21-tm-2017-cor-1.docx&gt; to ISO/IEC JTC1/SC6, as responses to the comments received on the recent DCOR (Draft Technical Corrigendum) ballot on IEEE </a:t>
            </a:r>
            <a:r>
              <a:rPr lang="en-US" sz="2000" b="1" dirty="0" err="1">
                <a:solidFill>
                  <a:srgbClr val="000000"/>
                </a:solidFill>
                <a:ea typeface="PMingLiU" charset="-120"/>
              </a:rPr>
              <a:t>Std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 802.21™-2017/</a:t>
            </a:r>
            <a:r>
              <a:rPr lang="en-US" sz="2000" b="1" dirty="0" err="1">
                <a:solidFill>
                  <a:srgbClr val="000000"/>
                </a:solidFill>
                <a:ea typeface="PMingLiU" charset="-120"/>
              </a:rPr>
              <a:t>Cor</a:t>
            </a: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 1</a:t>
            </a:r>
          </a:p>
          <a:p>
            <a:pPr algn="ctr">
              <a:tabLst>
                <a:tab pos="715268" algn="l"/>
              </a:tabLst>
              <a:defRPr/>
            </a:pPr>
            <a:endParaRPr lang="en-US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Move:  Yoshikazu Hanatani </a:t>
            </a:r>
            <a:endParaRPr lang="en-US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sz="2000" b="1" dirty="0">
                <a:solidFill>
                  <a:srgbClr val="000000"/>
                </a:solidFill>
                <a:ea typeface="PMingLiU" charset="-120"/>
              </a:rPr>
              <a:t>Second: </a:t>
            </a:r>
            <a:r>
              <a:rPr lang="en-US" sz="2000" b="1" dirty="0" smtClean="0">
                <a:solidFill>
                  <a:srgbClr val="000000"/>
                </a:solidFill>
                <a:ea typeface="PMingLiU" charset="-120"/>
              </a:rPr>
              <a:t>Tomoki Takazoe</a:t>
            </a:r>
            <a:endParaRPr lang="en-US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endParaRPr lang="en-US" altLang="zh-HK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For:  </a:t>
            </a: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07</a:t>
            </a: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 smtClean="0">
                <a:solidFill>
                  <a:srgbClr val="000000"/>
                </a:solidFill>
                <a:ea typeface="PMingLiU" charset="-120"/>
              </a:rPr>
              <a:t>Against</a:t>
            </a: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: 00</a:t>
            </a: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Abstain: 00</a:t>
            </a:r>
            <a:endParaRPr lang="en-US" altLang="zh-HK" sz="2000" b="1" dirty="0">
              <a:solidFill>
                <a:srgbClr val="000000"/>
              </a:solidFill>
            </a:endParaRPr>
          </a:p>
          <a:p>
            <a:pPr>
              <a:tabLst>
                <a:tab pos="715268" algn="l"/>
              </a:tabLst>
              <a:defRPr/>
            </a:pPr>
            <a:endParaRPr lang="en-US" altLang="zh-HK" sz="2000" b="1" dirty="0">
              <a:solidFill>
                <a:srgbClr val="000000"/>
              </a:solidFill>
              <a:ea typeface="PMingLiU" charset="-120"/>
            </a:endParaRPr>
          </a:p>
          <a:p>
            <a:pPr>
              <a:tabLst>
                <a:tab pos="715268" algn="l"/>
              </a:tabLst>
              <a:defRPr/>
            </a:pPr>
            <a:r>
              <a:rPr lang="en-US" altLang="zh-HK" sz="2000" b="1" dirty="0">
                <a:solidFill>
                  <a:srgbClr val="000000"/>
                </a:solidFill>
                <a:ea typeface="PMingLiU" charset="-120"/>
              </a:rPr>
              <a:t>Motion  passes</a:t>
            </a:r>
            <a:endParaRPr lang="en-US" altLang="zh-HK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7371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/>
          <p:cNvSpPr>
            <a:spLocks noGrp="1"/>
          </p:cNvSpPr>
          <p:nvPr>
            <p:ph type="title"/>
          </p:nvPr>
        </p:nvSpPr>
        <p:spPr>
          <a:xfrm>
            <a:off x="422275" y="2959100"/>
            <a:ext cx="8270875" cy="685800"/>
          </a:xfrm>
        </p:spPr>
        <p:txBody>
          <a:bodyPr/>
          <a:lstStyle/>
          <a:p>
            <a:r>
              <a:rPr kumimoji="1" lang="en-US" altLang="ja-JP" dirty="0" smtClean="0">
                <a:ea typeface="ＭＳ Ｐゴシック" pitchFamily="50" charset="-128"/>
              </a:rPr>
              <a:t>EC Motions  </a:t>
            </a:r>
            <a:endParaRPr kumimoji="1" lang="ja-JP" altLang="en-US" dirty="0" smtClean="0">
              <a:ea typeface="ＭＳ Ｐゴシック" pitchFamily="50" charset="-128"/>
            </a:endParaRPr>
          </a:p>
        </p:txBody>
      </p:sp>
      <p:sp>
        <p:nvSpPr>
          <p:cNvPr id="12292" name="スライド番号プレースホルダー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23B1504-506B-44AB-8932-30F38D54C876}" type="slidenum">
              <a:rPr lang="en-US" altLang="ja-JP"/>
              <a:pPr/>
              <a:t>7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9891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/>
          <p:cNvSpPr>
            <a:spLocks noGrp="1" noChangeArrowheads="1"/>
          </p:cNvSpPr>
          <p:nvPr>
            <p:ph type="title"/>
          </p:nvPr>
        </p:nvSpPr>
        <p:spPr>
          <a:xfrm>
            <a:off x="638908" y="914400"/>
            <a:ext cx="7924800" cy="417980"/>
          </a:xfrm>
        </p:spPr>
        <p:txBody>
          <a:bodyPr/>
          <a:lstStyle/>
          <a:p>
            <a:r>
              <a:rPr lang="en-US" altLang="en-US" sz="2400" dirty="0"/>
              <a:t>EC Motion: </a:t>
            </a:r>
            <a:r>
              <a:rPr lang="en-GB" sz="2400" dirty="0"/>
              <a:t>Liaison Communication under PSDO agreement</a:t>
            </a:r>
            <a:endParaRPr lang="en-US" alt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38908" y="1584428"/>
          <a:ext cx="8110772" cy="4101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605">
                  <a:extLst>
                    <a:ext uri="{9D8B030D-6E8A-4147-A177-3AD203B41FA5}">
                      <a16:colId xmlns:a16="http://schemas.microsoft.com/office/drawing/2014/main" val="2852815221"/>
                    </a:ext>
                  </a:extLst>
                </a:gridCol>
                <a:gridCol w="6445167">
                  <a:extLst>
                    <a:ext uri="{9D8B030D-6E8A-4147-A177-3AD203B41FA5}">
                      <a16:colId xmlns:a16="http://schemas.microsoft.com/office/drawing/2014/main" val="1500439343"/>
                    </a:ext>
                  </a:extLst>
                </a:gridCol>
              </a:tblGrid>
              <a:tr h="982980">
                <a:tc rowSpan="2"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Text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tabLst>
                          <a:tab pos="1271588" algn="l"/>
                        </a:tabLst>
                        <a:defRPr/>
                      </a:pPr>
                      <a:r>
                        <a:rPr lang="en-US" sz="15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Approve liaison of the following communication to ISO/IEC JTC1/SC6, as responses to the comments received on the DCOR (Draft Technical Corrigendum) ballot on IEEE Std 802.21™-2017/Cor1 under the </a:t>
                      </a:r>
                      <a:r>
                        <a:rPr lang="en-US" sz="1500" b="1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PMingLiU" charset="-120"/>
                        </a:rPr>
                        <a:t>PSDO agreement</a:t>
                      </a:r>
                      <a:endParaRPr lang="en-US" sz="15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PMingLiU" charset="-12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1219513"/>
                  </a:ext>
                </a:extLst>
              </a:tr>
              <a:tr h="121158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800100" lvl="1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  <a:hlinkClick r:id="rId3"/>
                        </a:rPr>
                        <a:t>https://mentor.ieee.org/802.21/dcn/18/21-18-0036-01-0000-response-to-iso-iec-jtc1-sc6-committee-dcor-comments-on-ieee-std-802-21-tm-2017-cor-1.docx</a:t>
                      </a:r>
                      <a:endParaRPr lang="en-US" sz="15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endParaRPr lang="en-US" sz="15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lvl="1" indent="0">
                        <a:buFont typeface="Arial" panose="020B0604020202020204" pitchFamily="34" charset="0"/>
                        <a:buNone/>
                      </a:pP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Move: Subir Das; Second: Steve Shellhammer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238244"/>
                  </a:ext>
                </a:extLst>
              </a:tr>
              <a:tr h="329915">
                <a:tc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Other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Info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In the WG: </a:t>
                      </a:r>
                      <a:r>
                        <a:rPr lang="en-US" sz="1500" b="0" dirty="0" smtClean="0">
                          <a:solidFill>
                            <a:schemeClr val="tx1"/>
                          </a:solidFill>
                        </a:rPr>
                        <a:t>&lt;Y:07&gt;, &lt;N:00&gt;, &lt;A:00&gt;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4092572"/>
                  </a:ext>
                </a:extLst>
              </a:tr>
              <a:tr h="754380">
                <a:tc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Background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Applies to:</a:t>
                      </a:r>
                    </a:p>
                    <a:p>
                      <a:r>
                        <a:rPr lang="en-US" sz="1500" b="0" baseline="0" dirty="0" smtClean="0">
                          <a:solidFill>
                            <a:schemeClr val="tx1"/>
                          </a:solidFill>
                        </a:rPr>
                        <a:t>ISO/IEC/JTC1 SC6 DCOR ballot on IEEE std 802.21-2017/Cor1. The ballot passed with 5 Yes and 0 No vote with comments from China NB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0169066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Rules Reference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LMSC OM- “IEEE 802 LMSC communications with other standards bodies”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  <a:hlinkClick r:id="rId4"/>
                        </a:rPr>
                        <a:t>https://ieee-sa.imeetcentral.com/802psdo/</a:t>
                      </a: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0034400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Field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</a:rPr>
                        <a:t> Definitions</a:t>
                      </a: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5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IEEE</a:t>
                      </a:r>
                      <a:r>
                        <a:rPr lang="en-GB" sz="15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Std 802.21-2017/Cor1</a:t>
                      </a:r>
                      <a:endParaRPr lang="en-GB" sz="15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279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805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3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102215</TotalTime>
  <Words>801</Words>
  <Application>Microsoft Office PowerPoint</Application>
  <PresentationFormat>On-screen Show (4:3)</PresentationFormat>
  <Paragraphs>128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12</vt:i4>
      </vt:variant>
    </vt:vector>
  </HeadingPairs>
  <TitlesOfParts>
    <vt:vector size="31" baseType="lpstr">
      <vt:lpstr>ＭＳ Ｐゴシック</vt:lpstr>
      <vt:lpstr>ＭＳ Ｐゴシック</vt:lpstr>
      <vt:lpstr>SimSun</vt:lpstr>
      <vt:lpstr>Arial</vt:lpstr>
      <vt:lpstr>Calibri</vt:lpstr>
      <vt:lpstr>PMingLiU</vt:lpstr>
      <vt:lpstr>Rotis Sans Serif for Nokia</vt:lpstr>
      <vt:lpstr>Times</vt:lpstr>
      <vt:lpstr>Times New Roman</vt:lpstr>
      <vt:lpstr>802.11PowerPointTemplate-Landscape</vt:lpstr>
      <vt:lpstr>1_Custom Design</vt:lpstr>
      <vt:lpstr>2_Custom Design</vt:lpstr>
      <vt:lpstr>3_Custom Design</vt:lpstr>
      <vt:lpstr>Custom Design</vt:lpstr>
      <vt:lpstr>blank presentation</vt:lpstr>
      <vt:lpstr>1_blank presentation</vt:lpstr>
      <vt:lpstr>2_blank presentation</vt:lpstr>
      <vt:lpstr>3_blank presentation</vt:lpstr>
      <vt:lpstr>Title slide</vt:lpstr>
      <vt:lpstr>PowerPoint Presentation</vt:lpstr>
      <vt:lpstr>Meeting Updates</vt:lpstr>
      <vt:lpstr>WG Update </vt:lpstr>
      <vt:lpstr>Teleconferences</vt:lpstr>
      <vt:lpstr>WG Motions  </vt:lpstr>
      <vt:lpstr>P802.21 WG Motion</vt:lpstr>
      <vt:lpstr>EC Motions  </vt:lpstr>
      <vt:lpstr>EC Motion: Liaison Communication under PSDO agreement</vt:lpstr>
      <vt:lpstr>Future Sessions</vt:lpstr>
      <vt:lpstr>Future Sessions – 2018 </vt:lpstr>
      <vt:lpstr>September 2018 Meeting Logistics </vt:lpstr>
      <vt:lpstr>Future Sessions – 2019 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Das, Subir</cp:lastModifiedBy>
  <cp:revision>913</cp:revision>
  <cp:lastPrinted>1998-02-10T13:28:06Z</cp:lastPrinted>
  <dcterms:created xsi:type="dcterms:W3CDTF">2002-07-08T22:03:28Z</dcterms:created>
  <dcterms:modified xsi:type="dcterms:W3CDTF">2018-07-13T04:35:17Z</dcterms:modified>
</cp:coreProperties>
</file>