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9"/>
  </p:notesMasterIdLst>
  <p:sldIdLst>
    <p:sldId id="348" r:id="rId3"/>
    <p:sldId id="349" r:id="rId4"/>
    <p:sldId id="390" r:id="rId5"/>
    <p:sldId id="391" r:id="rId6"/>
    <p:sldId id="382" r:id="rId7"/>
    <p:sldId id="364" r:id="rId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80" d="100"/>
          <a:sy n="80" d="100"/>
        </p:scale>
        <p:origin x="276" y="90"/>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2018. 11. 14.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961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9261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40632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r>
              <a:rPr lang="en-US" altLang="pl-PL"/>
              <a:t/>
            </a:r>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21-1-0072-00-0000</a:t>
            </a:r>
          </a:p>
          <a:p>
            <a:pPr marL="714375" indent="-714375">
              <a:buClr>
                <a:srgbClr val="FAFD00"/>
              </a:buClr>
              <a:buFontTx/>
              <a:buNone/>
            </a:pPr>
            <a:r>
              <a:rPr lang="en-US" altLang="pl-PL" dirty="0">
                <a:cs typeface="Times New Roman" panose="02020603050405020304" pitchFamily="18" charset="0"/>
              </a:rPr>
              <a:t>Title: </a:t>
            </a:r>
            <a:r>
              <a:rPr lang="en-IN" altLang="pl-PL" b="1" dirty="0">
                <a:cs typeface="Times New Roman" panose="02020603050405020304" pitchFamily="18" charset="0"/>
              </a:rPr>
              <a:t>HMD-AR/VR based Smart Museum Content Visualization using Virtual Reality for AR/VR Commercialization</a:t>
            </a:r>
            <a:endParaRPr lang="en-US" altLang="pl-PL" b="1"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Date Submitted: November 14, 2018</a:t>
            </a:r>
          </a:p>
          <a:p>
            <a:pPr>
              <a:buClr>
                <a:srgbClr val="FAFD00"/>
              </a:buClr>
              <a:buFontTx/>
              <a:buNone/>
            </a:pPr>
            <a:r>
              <a:rPr lang="en-US" altLang="pl-PL" dirty="0">
                <a:cs typeface="Times New Roman" panose="02020603050405020304" pitchFamily="18" charset="0"/>
              </a:rPr>
              <a:t>Presented at IEEE 802.21 session #88 Bangkok, Thailand</a:t>
            </a:r>
          </a:p>
          <a:p>
            <a:pPr>
              <a:buClr>
                <a:srgbClr val="FAFD00"/>
              </a:buClr>
              <a:buFontTx/>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Jaesang Cha (SNUST), Vinayagam Mariappan (SNUST), </a:t>
            </a:r>
            <a:r>
              <a:rPr lang="en-US" altLang="pl-PL" b="1" dirty="0" err="1" smtClean="0">
                <a:ea typeface="ＭＳ Ｐゴシック" panose="020B0600070205080204" pitchFamily="34" charset="-128"/>
                <a:cs typeface="Times New Roman" panose="02020603050405020304" pitchFamily="18" charset="0"/>
              </a:rPr>
              <a:t>Minwoo</a:t>
            </a:r>
            <a:r>
              <a:rPr lang="en-US" altLang="pl-PL" b="1" dirty="0" smtClean="0">
                <a:ea typeface="ＭＳ Ｐゴシック" panose="020B0600070205080204" pitchFamily="34" charset="-128"/>
                <a:cs typeface="Times New Roman" panose="02020603050405020304" pitchFamily="18" charset="0"/>
              </a:rPr>
              <a:t> Lee </a:t>
            </a:r>
            <a:r>
              <a:rPr lang="en-US" altLang="pl-PL" b="1" smtClean="0">
                <a:ea typeface="ＭＳ Ｐゴシック" panose="020B0600070205080204" pitchFamily="34" charset="-128"/>
                <a:cs typeface="Times New Roman" panose="02020603050405020304" pitchFamily="18" charset="0"/>
              </a:rPr>
              <a:t>(SNUST), Younggyu</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Kang, </a:t>
            </a:r>
            <a:r>
              <a:rPr lang="en-US" altLang="pl-PL" b="1" dirty="0" err="1">
                <a:ea typeface="ＭＳ Ｐゴシック" panose="020B0600070205080204" pitchFamily="34" charset="-128"/>
                <a:cs typeface="Times New Roman" panose="02020603050405020304" pitchFamily="18" charset="0"/>
              </a:rPr>
              <a:t>Daehyun</a:t>
            </a:r>
            <a:r>
              <a:rPr lang="en-US" altLang="pl-PL" b="1" dirty="0">
                <a:ea typeface="ＭＳ Ｐゴシック" panose="020B0600070205080204" pitchFamily="34" charset="-128"/>
                <a:cs typeface="Times New Roman" panose="02020603050405020304" pitchFamily="18" charset="0"/>
              </a:rPr>
              <a:t> Kim (</a:t>
            </a:r>
            <a:r>
              <a:rPr lang="en-US" altLang="pl-PL" b="1" dirty="0" err="1">
                <a:ea typeface="ＭＳ Ｐゴシック" panose="020B0600070205080204" pitchFamily="34" charset="-128"/>
                <a:cs typeface="Times New Roman" panose="02020603050405020304" pitchFamily="18" charset="0"/>
              </a:rPr>
              <a:t>Namuga</a:t>
            </a:r>
            <a:r>
              <a:rPr lang="en-US" altLang="pl-PL" b="1" dirty="0">
                <a:ea typeface="ＭＳ Ｐゴシック" panose="020B0600070205080204" pitchFamily="34" charset="-128"/>
                <a:cs typeface="Times New Roman" panose="02020603050405020304" pitchFamily="18" charset="0"/>
              </a:rPr>
              <a:t> Co., Ltd</a:t>
            </a:r>
            <a:r>
              <a:rPr lang="en-US" altLang="pl-PL" b="1" dirty="0" smtClean="0">
                <a:ea typeface="ＭＳ Ｐゴシック" panose="020B0600070205080204" pitchFamily="34" charset="-128"/>
                <a:cs typeface="Times New Roman" panose="02020603050405020304" pitchFamily="18" charset="0"/>
              </a:rPr>
              <a:t>.), </a:t>
            </a:r>
            <a:r>
              <a:rPr lang="en-US" altLang="pl-PL" b="1" dirty="0" err="1" smtClean="0">
                <a:ea typeface="ＭＳ Ｐゴシック" panose="020B0600070205080204" pitchFamily="34" charset="-128"/>
                <a:cs typeface="Times New Roman" panose="02020603050405020304" pitchFamily="18" charset="0"/>
              </a:rPr>
              <a:t>Juphil</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Cho (</a:t>
            </a:r>
            <a:r>
              <a:rPr lang="en-US" altLang="pl-PL" b="1" dirty="0" err="1">
                <a:ea typeface="ＭＳ Ｐゴシック" panose="020B0600070205080204" pitchFamily="34" charset="-128"/>
                <a:cs typeface="Times New Roman" panose="02020603050405020304" pitchFamily="18" charset="0"/>
              </a:rPr>
              <a:t>Kunsan</a:t>
            </a:r>
            <a:r>
              <a:rPr lang="en-US" altLang="pl-PL" b="1" dirty="0">
                <a:ea typeface="ＭＳ Ｐゴシック" panose="020B0600070205080204" pitchFamily="34" charset="-128"/>
                <a:cs typeface="Times New Roman" panose="02020603050405020304" pitchFamily="18" charset="0"/>
              </a:rPr>
              <a:t> Univ.), </a:t>
            </a:r>
            <a:r>
              <a:rPr lang="en-US" altLang="pl-PL" b="1" dirty="0" err="1">
                <a:ea typeface="ＭＳ Ｐゴシック" panose="020B0600070205080204" pitchFamily="34" charset="-128"/>
                <a:cs typeface="Times New Roman" panose="02020603050405020304" pitchFamily="18" charset="0"/>
              </a:rPr>
              <a:t>Byungjun</a:t>
            </a:r>
            <a:r>
              <a:rPr lang="en-US" altLang="pl-PL" b="1" dirty="0">
                <a:ea typeface="ＭＳ Ｐゴシック" panose="020B0600070205080204" pitchFamily="34" charset="-128"/>
                <a:cs typeface="Times New Roman" panose="02020603050405020304" pitchFamily="18" charset="0"/>
              </a:rPr>
              <a:t> Min, </a:t>
            </a:r>
            <a:r>
              <a:rPr lang="en-US" altLang="pl-PL" b="1" dirty="0" err="1">
                <a:ea typeface="ＭＳ Ｐゴシック" panose="020B0600070205080204" pitchFamily="34" charset="-128"/>
                <a:cs typeface="Times New Roman" panose="02020603050405020304" pitchFamily="18" charset="0"/>
              </a:rPr>
              <a:t>Jungjin</a:t>
            </a:r>
            <a:r>
              <a:rPr lang="en-US" altLang="pl-PL" b="1" dirty="0">
                <a:ea typeface="ＭＳ Ｐゴシック" panose="020B0600070205080204" pitchFamily="34" charset="-128"/>
                <a:cs typeface="Times New Roman" panose="02020603050405020304" pitchFamily="18" charset="0"/>
              </a:rPr>
              <a:t> Ra (Head IT Co., Ltd), </a:t>
            </a:r>
            <a:r>
              <a:rPr lang="en-US" altLang="pl-PL" b="1" dirty="0" err="1">
                <a:ea typeface="ＭＳ Ｐゴシック" panose="020B0600070205080204" pitchFamily="34" charset="-128"/>
                <a:cs typeface="Times New Roman" panose="02020603050405020304" pitchFamily="18" charset="0"/>
              </a:rPr>
              <a:t>Hyeong</a:t>
            </a:r>
            <a:r>
              <a:rPr lang="en-US" altLang="pl-PL" b="1" dirty="0">
                <a:ea typeface="ＭＳ Ｐゴシック" panose="020B0600070205080204" pitchFamily="34" charset="-128"/>
                <a:cs typeface="Times New Roman" panose="02020603050405020304" pitchFamily="18" charset="0"/>
              </a:rPr>
              <a:t> Ho </a:t>
            </a:r>
            <a:r>
              <a:rPr lang="en-US" altLang="pl-PL" b="1" dirty="0" smtClean="0">
                <a:ea typeface="ＭＳ Ｐゴシック" panose="020B0600070205080204" pitchFamily="34" charset="-128"/>
                <a:cs typeface="Times New Roman" panose="02020603050405020304" pitchFamily="18" charset="0"/>
              </a:rPr>
              <a:t>Lee (</a:t>
            </a:r>
            <a:r>
              <a:rPr lang="en-US" altLang="pl-PL" b="1" dirty="0" err="1">
                <a:ea typeface="ＭＳ Ｐゴシック" panose="020B0600070205080204" pitchFamily="34" charset="-128"/>
                <a:cs typeface="Times New Roman" panose="02020603050405020304" pitchFamily="18" charset="0"/>
              </a:rPr>
              <a:t>Netvision</a:t>
            </a:r>
            <a:r>
              <a:rPr lang="en-US" altLang="pl-PL" b="1" dirty="0">
                <a:ea typeface="ＭＳ Ｐゴシック" panose="020B0600070205080204" pitchFamily="34" charset="-128"/>
                <a:cs typeface="Times New Roman" panose="02020603050405020304" pitchFamily="18" charset="0"/>
              </a:rPr>
              <a:t> Telecom Inc., Korea Univ.)</a:t>
            </a:r>
            <a:endParaRPr lang="en-US" altLang="pl-PL" b="1" dirty="0">
              <a:ea typeface="ＭＳ Ｐゴシック" panose="020B0600070205080204" pitchFamily="34" charset="-128"/>
              <a:cs typeface="Times New Roman" panose="02020603050405020304" pitchFamily="18" charset="0"/>
            </a:endParaRPr>
          </a:p>
          <a:p>
            <a:pPr>
              <a:buClr>
                <a:srgbClr val="FAFD00"/>
              </a:buClr>
              <a:buFontTx/>
              <a:buNone/>
            </a:pP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describe the VR Commercialization for Smart Museum Application using HMD devices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21-18-0072-00-0000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21-18-0072-00-0000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a16="http://schemas.microsoft.com/office/drawing/2014/main" id="{D49502A4-FA2B-4AFD-92BE-2AC7BFEB2672}"/>
              </a:ext>
            </a:extLst>
          </p:cNvPr>
          <p:cNvGrpSpPr>
            <a:grpSpLocks/>
          </p:cNvGrpSpPr>
          <p:nvPr/>
        </p:nvGrpSpPr>
        <p:grpSpPr bwMode="auto">
          <a:xfrm>
            <a:off x="2666578" y="1856669"/>
            <a:ext cx="6532990" cy="622991"/>
            <a:chOff x="1185" y="1364"/>
            <a:chExt cx="4604" cy="432"/>
          </a:xfrm>
        </p:grpSpPr>
        <p:pic>
          <p:nvPicPr>
            <p:cNvPr id="37" name="Picture 3" descr="001">
              <a:extLst>
                <a:ext uri="{FF2B5EF4-FFF2-40B4-BE49-F238E27FC236}">
                  <a16:creationId xmlns:a16="http://schemas.microsoft.com/office/drawing/2014/main"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460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a16="http://schemas.microsoft.com/office/drawing/2014/main" id="{D8F9A27D-7EEA-4310-88C5-1A533727F598}"/>
                </a:ext>
              </a:extLst>
            </p:cNvPr>
            <p:cNvSpPr>
              <a:spLocks noChangeArrowheads="1"/>
            </p:cNvSpPr>
            <p:nvPr/>
          </p:nvSpPr>
          <p:spPr bwMode="auto">
            <a:xfrm>
              <a:off x="1806" y="1429"/>
              <a:ext cx="3765"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Need of HMD</a:t>
              </a:r>
              <a:r>
                <a:rPr kumimoji="0" lang="en-US" altLang="ko-KR" sz="2200" b="0" i="0" u="none" strike="noStrike" kern="1200" cap="none" spc="0" normalizeH="0" noProof="0" dirty="0">
                  <a:ln>
                    <a:noFill/>
                  </a:ln>
                  <a:solidFill>
                    <a:prstClr val="black"/>
                  </a:solidFill>
                  <a:effectLst/>
                  <a:uLnTx/>
                  <a:uFillTx/>
                  <a:latin typeface="HY헤드라인M" pitchFamily="18" charset="-127"/>
                  <a:ea typeface="HY헤드라인M" pitchFamily="18" charset="-127"/>
                  <a:cs typeface="+mn-cs"/>
                </a:rPr>
                <a:t>-</a:t>
              </a: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AR/VR in</a:t>
              </a:r>
              <a:r>
                <a:rPr kumimoji="0" lang="en-US" altLang="ko-KR" sz="2200" b="0" i="0" u="none" strike="noStrike" kern="1200" cap="none" spc="0" normalizeH="0" noProof="0" dirty="0">
                  <a:ln>
                    <a:noFill/>
                  </a:ln>
                  <a:solidFill>
                    <a:prstClr val="black"/>
                  </a:solidFill>
                  <a:effectLst/>
                  <a:uLnTx/>
                  <a:uFillTx/>
                  <a:latin typeface="HY헤드라인M" pitchFamily="18" charset="-127"/>
                  <a:ea typeface="HY헤드라인M" pitchFamily="18" charset="-127"/>
                  <a:cs typeface="+mn-cs"/>
                </a:rPr>
                <a:t> Smart Museums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39" name="Rectangle 5">
              <a:extLst>
                <a:ext uri="{FF2B5EF4-FFF2-40B4-BE49-F238E27FC236}">
                  <a16:creationId xmlns:a16="http://schemas.microsoft.com/office/drawing/2014/main" id="{B741948A-950D-4339-9B62-A882AF0CEC64}"/>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a16="http://schemas.microsoft.com/office/drawing/2014/main" id="{27D9EA27-7B3F-4466-BEBD-7169E9A3A8EE}"/>
              </a:ext>
            </a:extLst>
          </p:cNvPr>
          <p:cNvGrpSpPr>
            <a:grpSpLocks/>
          </p:cNvGrpSpPr>
          <p:nvPr/>
        </p:nvGrpSpPr>
        <p:grpSpPr bwMode="auto">
          <a:xfrm>
            <a:off x="2666577" y="2659179"/>
            <a:ext cx="6532990" cy="638043"/>
            <a:chOff x="1185" y="1792"/>
            <a:chExt cx="4259" cy="442"/>
          </a:xfrm>
        </p:grpSpPr>
        <p:pic>
          <p:nvPicPr>
            <p:cNvPr id="41" name="Picture 7" descr="001">
              <a:extLst>
                <a:ext uri="{FF2B5EF4-FFF2-40B4-BE49-F238E27FC236}">
                  <a16:creationId xmlns:a16="http://schemas.microsoft.com/office/drawing/2014/main"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id="{5722CE34-1810-4A7F-9A4A-1EE55F501B98}"/>
                </a:ext>
              </a:extLst>
            </p:cNvPr>
            <p:cNvSpPr>
              <a:spLocks noChangeArrowheads="1"/>
            </p:cNvSpPr>
            <p:nvPr/>
          </p:nvSpPr>
          <p:spPr bwMode="auto">
            <a:xfrm>
              <a:off x="1762" y="1866"/>
              <a:ext cx="269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HMD-AR/VR in </a:t>
              </a:r>
              <a:r>
                <a:rPr kumimoji="0" lang="en-US" altLang="ko-KR" sz="2200" b="0" i="0" u="none" strike="noStrike" kern="1200" cap="none" spc="0" normalizeH="0" noProof="0" dirty="0">
                  <a:ln>
                    <a:noFill/>
                  </a:ln>
                  <a:solidFill>
                    <a:prstClr val="black"/>
                  </a:solidFill>
                  <a:effectLst/>
                  <a:uLnTx/>
                  <a:uFillTx/>
                  <a:latin typeface="HY헤드라인M" pitchFamily="18" charset="-127"/>
                  <a:ea typeface="HY헤드라인M" pitchFamily="18" charset="-127"/>
                  <a:cs typeface="+mn-cs"/>
                </a:rPr>
                <a:t>Smart Museum</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3" name="Rectangle 9">
              <a:extLst>
                <a:ext uri="{FF2B5EF4-FFF2-40B4-BE49-F238E27FC236}">
                  <a16:creationId xmlns:a16="http://schemas.microsoft.com/office/drawing/2014/main" id="{CB153B14-C9B2-4FF8-A50D-5E3B629FA60E}"/>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a16="http://schemas.microsoft.com/office/drawing/2014/main" id="{0C9BAADE-7718-4E4E-9E6B-BBA17C59AB0F}"/>
              </a:ext>
            </a:extLst>
          </p:cNvPr>
          <p:cNvGrpSpPr>
            <a:grpSpLocks/>
          </p:cNvGrpSpPr>
          <p:nvPr/>
        </p:nvGrpSpPr>
        <p:grpSpPr bwMode="auto">
          <a:xfrm>
            <a:off x="2666577" y="3515856"/>
            <a:ext cx="6533591" cy="603692"/>
            <a:chOff x="1185" y="2254"/>
            <a:chExt cx="4527" cy="418"/>
          </a:xfrm>
        </p:grpSpPr>
        <p:pic>
          <p:nvPicPr>
            <p:cNvPr id="45" name="Picture 11" descr="001">
              <a:extLst>
                <a:ext uri="{FF2B5EF4-FFF2-40B4-BE49-F238E27FC236}">
                  <a16:creationId xmlns:a16="http://schemas.microsoft.com/office/drawing/2014/main"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52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a16="http://schemas.microsoft.com/office/drawing/2014/main" id="{A8F418D0-6B63-4561-B1FE-2DDA379FDCB7}"/>
                </a:ext>
              </a:extLst>
            </p:cNvPr>
            <p:cNvSpPr>
              <a:spLocks noChangeArrowheads="1"/>
            </p:cNvSpPr>
            <p:nvPr/>
          </p:nvSpPr>
          <p:spPr bwMode="auto">
            <a:xfrm>
              <a:off x="1762" y="2307"/>
              <a:ext cx="126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Conclusions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a16="http://schemas.microsoft.com/office/drawing/2014/main" id="{BAC2B93F-F78B-4669-A85D-8D0FC54415AB}"/>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sp>
        <p:nvSpPr>
          <p:cNvPr id="3" name="바닥글 개체 틀 2">
            <a:extLst>
              <a:ext uri="{FF2B5EF4-FFF2-40B4-BE49-F238E27FC236}">
                <a16:creationId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21-18-0072-00-0000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IN" altLang="ko-KR" dirty="0"/>
              <a:t>Need of HMD-AR/VR in Smart Museums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dirty="0"/>
              <a:t>21-18-0072-00-0000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27" name="TextBox 26">
            <a:extLst>
              <a:ext uri="{FF2B5EF4-FFF2-40B4-BE49-F238E27FC236}">
                <a16:creationId xmlns:a16="http://schemas.microsoft.com/office/drawing/2014/main" id="{75EC477C-2EB9-485E-8957-7D36A72F7C19}"/>
              </a:ext>
            </a:extLst>
          </p:cNvPr>
          <p:cNvSpPr txBox="1"/>
          <p:nvPr/>
        </p:nvSpPr>
        <p:spPr>
          <a:xfrm>
            <a:off x="5979744" y="1520240"/>
            <a:ext cx="5467570" cy="43858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IN" altLang="ko-KR" sz="1600" b="1" spc="-100" dirty="0">
                <a:solidFill>
                  <a:schemeClr val="tx2"/>
                </a:solidFill>
                <a:ea typeface="나눔고딕" panose="020D0604000000000000" pitchFamily="50" charset="-127"/>
              </a:rPr>
              <a:t>Needs</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Museum exhibitor should be close to the item to obtain detailed information about the exhibits in the museum..</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In addition, since the user has to stop after obtaining the desired information and receive the service, it may cause inconvenience.</a:t>
            </a:r>
          </a:p>
          <a:p>
            <a:pPr marL="285750" indent="-285750">
              <a:lnSpc>
                <a:spcPct val="150000"/>
              </a:lnSpc>
              <a:buFont typeface="Wingdings" panose="05000000000000000000" pitchFamily="2" charset="2"/>
              <a:buChar char="l"/>
            </a:pPr>
            <a:r>
              <a:rPr lang="en-IN" altLang="ko-KR" sz="1600" b="1" spc="-100" dirty="0">
                <a:solidFill>
                  <a:schemeClr val="tx2"/>
                </a:solidFill>
                <a:ea typeface="나눔고딕" panose="020D0604000000000000" pitchFamily="50" charset="-127"/>
              </a:rPr>
              <a:t>Basic Concept</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The user wears an HMD with a built-in smartphone, and then receives AR contents that rendering with real image.</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When coordinate information on an exhibit is obtained, detailed information is displayed to the user.</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The content can be provided both in the suspended state and in the moving state.</a:t>
            </a:r>
          </a:p>
        </p:txBody>
      </p:sp>
      <p:grpSp>
        <p:nvGrpSpPr>
          <p:cNvPr id="29" name="그룹 5"/>
          <p:cNvGrpSpPr/>
          <p:nvPr/>
        </p:nvGrpSpPr>
        <p:grpSpPr>
          <a:xfrm>
            <a:off x="2022961" y="1620356"/>
            <a:ext cx="3453301" cy="3606422"/>
            <a:chOff x="661499" y="2162537"/>
            <a:chExt cx="3273425" cy="3418570"/>
          </a:xfrm>
        </p:grpSpPr>
        <p:pic>
          <p:nvPicPr>
            <p:cNvPr id="30" name="Picture 5" descr="Columbus OH Museumsì ëí ì´ë¯¸ì§ ê²ìê²°ê³¼"/>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11352" b="10805"/>
            <a:stretch/>
          </p:blipFill>
          <p:spPr bwMode="auto">
            <a:xfrm>
              <a:off x="661499" y="2162537"/>
              <a:ext cx="3273425" cy="16980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ê´ë ¨ ì´ë¯¸ì§"/>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01"/>
            <a:stretch/>
          </p:blipFill>
          <p:spPr bwMode="auto">
            <a:xfrm>
              <a:off x="661499" y="3898726"/>
              <a:ext cx="3273425" cy="1682381"/>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53"/>
          <p:cNvSpPr txBox="1">
            <a:spLocks noChangeArrowheads="1"/>
          </p:cNvSpPr>
          <p:nvPr/>
        </p:nvSpPr>
        <p:spPr bwMode="auto">
          <a:xfrm>
            <a:off x="2325170" y="5266971"/>
            <a:ext cx="2848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 Modern Museums </a:t>
            </a:r>
            <a:r>
              <a:rPr kumimoji="0" lang="en-US" altLang="ko-KR" sz="1400" b="1" dirty="0">
                <a:cs typeface="Times New Roman" panose="02020603050405020304" pitchFamily="18" charset="0"/>
              </a:rPr>
              <a:t>&gt;  </a:t>
            </a:r>
          </a:p>
        </p:txBody>
      </p:sp>
    </p:spTree>
    <p:extLst>
      <p:ext uri="{BB962C8B-B14F-4D97-AF65-F5344CB8AC3E}">
        <p14:creationId xmlns:p14="http://schemas.microsoft.com/office/powerpoint/2010/main" val="124580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a:t>HMD-AR/VR in Smart Museum</a:t>
            </a:r>
            <a:endParaRPr lang="ko-KR" altLang="en-US" dirty="0"/>
          </a:p>
        </p:txBody>
      </p:sp>
      <p:sp>
        <p:nvSpPr>
          <p:cNvPr id="7" name="바닥글 개체 틀 6">
            <a:extLst>
              <a:ext uri="{FF2B5EF4-FFF2-40B4-BE49-F238E27FC236}">
                <a16:creationId xmlns:a16="http://schemas.microsoft.com/office/drawing/2014/main" id="{99789448-BC75-4A1D-884A-4A5998FC10EC}"/>
              </a:ext>
            </a:extLst>
          </p:cNvPr>
          <p:cNvSpPr>
            <a:spLocks noGrp="1"/>
          </p:cNvSpPr>
          <p:nvPr>
            <p:ph type="ftr" sz="quarter" idx="3"/>
          </p:nvPr>
        </p:nvSpPr>
        <p:spPr/>
        <p:txBody>
          <a:bodyPr/>
          <a:lstStyle/>
          <a:p>
            <a:r>
              <a:rPr lang="en-US" altLang="ko-KR" dirty="0"/>
              <a:t>21-18-0072-00-0000</a:t>
            </a:r>
            <a:endParaRPr lang="ko-KR" altLang="en-US" dirty="0"/>
          </a:p>
        </p:txBody>
      </p:sp>
      <p:sp>
        <p:nvSpPr>
          <p:cNvPr id="8" name="슬라이드 번호 개체 틀 7">
            <a:extLst>
              <a:ext uri="{FF2B5EF4-FFF2-40B4-BE49-F238E27FC236}">
                <a16:creationId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sp>
        <p:nvSpPr>
          <p:cNvPr id="45" name="TextBox 44">
            <a:extLst>
              <a:ext uri="{FF2B5EF4-FFF2-40B4-BE49-F238E27FC236}">
                <a16:creationId xmlns:a16="http://schemas.microsoft.com/office/drawing/2014/main" id="{FB903489-B813-4045-9A33-328C47169179}"/>
              </a:ext>
            </a:extLst>
          </p:cNvPr>
          <p:cNvSpPr txBox="1"/>
          <p:nvPr/>
        </p:nvSpPr>
        <p:spPr>
          <a:xfrm>
            <a:off x="6616381" y="1366914"/>
            <a:ext cx="5182890" cy="4247317"/>
          </a:xfrm>
          <a:prstGeom prst="rect">
            <a:avLst/>
          </a:prstGeom>
          <a:noFill/>
        </p:spPr>
        <p:txBody>
          <a:bodyPr wrap="square" rtlCol="0">
            <a:spAutoFit/>
          </a:bodyPr>
          <a:lstStyle/>
          <a:p>
            <a:pPr marL="285750" lvl="0" indent="-285750">
              <a:lnSpc>
                <a:spcPct val="150000"/>
              </a:lnSpc>
              <a:buFont typeface="Wingdings" panose="05000000000000000000" pitchFamily="2" charset="2"/>
              <a:buChar char="l"/>
              <a:defRPr/>
            </a:pPr>
            <a:r>
              <a:rPr lang="en-IN" altLang="ko-KR" sz="1600" b="1" spc="-100" dirty="0">
                <a:solidFill>
                  <a:srgbClr val="44546A"/>
                </a:solidFill>
                <a:ea typeface="나눔고딕" panose="020D0604000000000000" pitchFamily="50" charset="-127"/>
              </a:rPr>
              <a:t>Exhibitor need to present interactive and immersive visual experience for visitors</a:t>
            </a:r>
          </a:p>
          <a:p>
            <a:pPr marL="285750" lvl="0" indent="-285750">
              <a:lnSpc>
                <a:spcPct val="150000"/>
              </a:lnSpc>
              <a:buFont typeface="Wingdings" panose="05000000000000000000" pitchFamily="2" charset="2"/>
              <a:buChar char="l"/>
              <a:defRPr/>
            </a:pPr>
            <a:r>
              <a:rPr lang="en-IN" altLang="ko-KR" sz="1600" b="1" spc="-100" dirty="0">
                <a:solidFill>
                  <a:srgbClr val="44546A"/>
                </a:solidFill>
                <a:ea typeface="나눔고딕" panose="020D0604000000000000" pitchFamily="50" charset="-127"/>
              </a:rPr>
              <a:t>Exhibition Things to be realized in AR/VR environment to give immersive view experience</a:t>
            </a:r>
          </a:p>
          <a:p>
            <a:pPr marL="285750" lvl="0" indent="-285750">
              <a:lnSpc>
                <a:spcPct val="150000"/>
              </a:lnSpc>
              <a:buFont typeface="Wingdings" panose="05000000000000000000" pitchFamily="2" charset="2"/>
              <a:buChar char="l"/>
              <a:defRPr/>
            </a:pPr>
            <a:r>
              <a:rPr lang="en-IN" altLang="ko-KR" sz="1600" b="1" spc="-100" dirty="0">
                <a:solidFill>
                  <a:srgbClr val="44546A"/>
                </a:solidFill>
                <a:ea typeface="나눔고딕" panose="020D0604000000000000" pitchFamily="50" charset="-127"/>
              </a:rPr>
              <a:t>Functional Requirement for AR/VR Commercialization for Museum Information Display Service Scenario</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Object Feature Tracking</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Head Position / Orientation</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Obtain Coordinate Data</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Graphical Image Processing</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Rendering Frame Buffer</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AR/VR Contents Display</a:t>
            </a:r>
            <a:endParaRPr lang="en-US" altLang="ko-KR" sz="1400" b="1" spc="-100" dirty="0">
              <a:solidFill>
                <a:srgbClr val="44546A"/>
              </a:solidFill>
              <a:latin typeface="맑은 고딕" panose="020F0502020204030204"/>
              <a:ea typeface="나눔고딕" panose="020D0604000000000000" pitchFamily="50" charset="-127"/>
            </a:endParaRPr>
          </a:p>
        </p:txBody>
      </p:sp>
      <p:grpSp>
        <p:nvGrpSpPr>
          <p:cNvPr id="18" name="Group 17"/>
          <p:cNvGrpSpPr/>
          <p:nvPr/>
        </p:nvGrpSpPr>
        <p:grpSpPr>
          <a:xfrm>
            <a:off x="1956985" y="1754396"/>
            <a:ext cx="4284309" cy="3744297"/>
            <a:chOff x="282959" y="2214472"/>
            <a:chExt cx="4284309" cy="3744297"/>
          </a:xfrm>
        </p:grpSpPr>
        <p:sp>
          <p:nvSpPr>
            <p:cNvPr id="19" name="TextBox 53"/>
            <p:cNvSpPr txBox="1">
              <a:spLocks noChangeArrowheads="1"/>
            </p:cNvSpPr>
            <p:nvPr/>
          </p:nvSpPr>
          <p:spPr bwMode="auto">
            <a:xfrm>
              <a:off x="413853" y="5650992"/>
              <a:ext cx="3806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HMD-AR/VR Museum Service Scenario </a:t>
              </a:r>
              <a:r>
                <a:rPr kumimoji="0" lang="en-US" altLang="ko-KR" sz="1400" b="1" dirty="0">
                  <a:cs typeface="Times New Roman" panose="02020603050405020304" pitchFamily="18" charset="0"/>
                </a:rPr>
                <a:t>&gt;  </a:t>
              </a:r>
            </a:p>
          </p:txBody>
        </p:sp>
        <p:sp>
          <p:nvSpPr>
            <p:cNvPr id="20" name="모서리가 둥근 직사각형 31"/>
            <p:cNvSpPr/>
            <p:nvPr/>
          </p:nvSpPr>
          <p:spPr>
            <a:xfrm>
              <a:off x="282959" y="4731018"/>
              <a:ext cx="4232557" cy="8030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그룹 2"/>
            <p:cNvGrpSpPr/>
            <p:nvPr/>
          </p:nvGrpSpPr>
          <p:grpSpPr>
            <a:xfrm>
              <a:off x="3454811" y="3345421"/>
              <a:ext cx="1060705" cy="643994"/>
              <a:chOff x="-4899309" y="3621921"/>
              <a:chExt cx="1060705" cy="643994"/>
            </a:xfrm>
          </p:grpSpPr>
          <p:sp>
            <p:nvSpPr>
              <p:cNvPr id="57" name="직사각형 52"/>
              <p:cNvSpPr/>
              <p:nvPr/>
            </p:nvSpPr>
            <p:spPr>
              <a:xfrm>
                <a:off x="-4899309" y="3621921"/>
                <a:ext cx="1060705" cy="613692"/>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 name="그룹 55"/>
              <p:cNvGrpSpPr/>
              <p:nvPr/>
            </p:nvGrpSpPr>
            <p:grpSpPr>
              <a:xfrm>
                <a:off x="-4882124" y="3622086"/>
                <a:ext cx="997718" cy="453915"/>
                <a:chOff x="99299" y="1963440"/>
                <a:chExt cx="997718" cy="453915"/>
              </a:xfrm>
            </p:grpSpPr>
            <p:pic>
              <p:nvPicPr>
                <p:cNvPr id="60" name="Picture 10" descr="hmd Clipart에 대한 이미지 검색결과"/>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84" t="24781" r="17571" b="34193"/>
                <a:stretch/>
              </p:blipFill>
              <p:spPr bwMode="auto">
                <a:xfrm>
                  <a:off x="99299" y="1987226"/>
                  <a:ext cx="607241" cy="43012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C:\Users\JunMaster\AppData\Local\Microsoft\Windows\Temporary Internet Files\Content.IE5\QTTZ4GGJ\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785" y="1963440"/>
                  <a:ext cx="453232" cy="453233"/>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4810279" y="4050471"/>
                <a:ext cx="926769" cy="215444"/>
              </a:xfrm>
              <a:prstGeom prst="rect">
                <a:avLst/>
              </a:prstGeom>
              <a:noFill/>
            </p:spPr>
            <p:txBody>
              <a:bodyPr wrap="square" rtlCol="0">
                <a:spAutoFit/>
              </a:bodyPr>
              <a:lstStyle/>
              <a:p>
                <a:r>
                  <a:rPr lang="en-US" altLang="ko-KR" sz="800" b="1" dirty="0"/>
                  <a:t>HMD &amp; Camera</a:t>
                </a:r>
                <a:endParaRPr lang="ko-KR" altLang="en-US" sz="800" b="1" dirty="0"/>
              </a:p>
            </p:txBody>
          </p:sp>
        </p:grpSp>
        <p:cxnSp>
          <p:nvCxnSpPr>
            <p:cNvPr id="22" name="직선 연결선 6"/>
            <p:cNvCxnSpPr/>
            <p:nvPr/>
          </p:nvCxnSpPr>
          <p:spPr>
            <a:xfrm>
              <a:off x="312553" y="3694209"/>
              <a:ext cx="724182" cy="26725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꺾인 연결선 11"/>
            <p:cNvCxnSpPr>
              <a:endCxn id="59" idx="2"/>
            </p:cNvCxnSpPr>
            <p:nvPr/>
          </p:nvCxnSpPr>
          <p:spPr>
            <a:xfrm flipV="1">
              <a:off x="3147350" y="3989415"/>
              <a:ext cx="859876" cy="237334"/>
            </a:xfrm>
            <a:prstGeom prst="bentConnector2">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직사각형 68"/>
            <p:cNvSpPr/>
            <p:nvPr/>
          </p:nvSpPr>
          <p:spPr>
            <a:xfrm>
              <a:off x="312742" y="2238983"/>
              <a:ext cx="2383442" cy="1444197"/>
            </a:xfrm>
            <a:prstGeom prst="rect">
              <a:avLst/>
            </a:prstGeom>
            <a:blipFill dpi="0" rotWithShape="1">
              <a:blip r:embed="rId4">
                <a:alphaModFix amt="63000"/>
              </a:blip>
              <a:srcRect/>
              <a:stretch>
                <a:fillRect t="-26993" r="1190" b="-145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330976" y="2214472"/>
              <a:ext cx="1414810" cy="246221"/>
            </a:xfrm>
            <a:prstGeom prst="rect">
              <a:avLst/>
            </a:prstGeom>
            <a:noFill/>
          </p:spPr>
          <p:txBody>
            <a:bodyPr wrap="square" rtlCol="0">
              <a:spAutoFit/>
            </a:bodyPr>
            <a:lstStyle/>
            <a:p>
              <a:r>
                <a:rPr lang="en-US" altLang="ko-KR" sz="1000" b="1" dirty="0">
                  <a:latin typeface="Times New Roman" panose="02020603050405020304" pitchFamily="18" charset="0"/>
                  <a:ea typeface="휴먼모음T" panose="02030504000101010101" pitchFamily="18" charset="-127"/>
                  <a:cs typeface="Times New Roman" panose="02020603050405020304" pitchFamily="18" charset="0"/>
                </a:rPr>
                <a:t>Real Image (Museum)</a:t>
              </a:r>
              <a:endParaRPr lang="ko-KR" altLang="en-US" sz="1000" b="1" dirty="0">
                <a:latin typeface="Times New Roman" panose="02020603050405020304" pitchFamily="18" charset="0"/>
                <a:ea typeface="휴먼모음T" panose="02030504000101010101" pitchFamily="18" charset="-127"/>
                <a:cs typeface="Times New Roman" panose="02020603050405020304" pitchFamily="18" charset="0"/>
              </a:endParaRPr>
            </a:p>
          </p:txBody>
        </p:sp>
        <p:cxnSp>
          <p:nvCxnSpPr>
            <p:cNvPr id="26" name="직선 연결선 71"/>
            <p:cNvCxnSpPr/>
            <p:nvPr/>
          </p:nvCxnSpPr>
          <p:spPr>
            <a:xfrm>
              <a:off x="2666788" y="3683421"/>
              <a:ext cx="724182" cy="26725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직사각형 72"/>
            <p:cNvSpPr/>
            <p:nvPr/>
          </p:nvSpPr>
          <p:spPr>
            <a:xfrm>
              <a:off x="1006844" y="2496844"/>
              <a:ext cx="2379335" cy="1458904"/>
            </a:xfrm>
            <a:prstGeom prst="rect">
              <a:avLst/>
            </a:prstGeom>
            <a:solidFill>
              <a:schemeClr val="bg1">
                <a:alpha val="43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자유형 73"/>
            <p:cNvSpPr/>
            <p:nvPr/>
          </p:nvSpPr>
          <p:spPr>
            <a:xfrm>
              <a:off x="988963" y="3963998"/>
              <a:ext cx="2397216" cy="464820"/>
            </a:xfrm>
            <a:custGeom>
              <a:avLst/>
              <a:gdLst>
                <a:gd name="connsiteX0" fmla="*/ 655320 w 2301240"/>
                <a:gd name="connsiteY0" fmla="*/ 7620 h 464820"/>
                <a:gd name="connsiteX1" fmla="*/ 2301240 w 2301240"/>
                <a:gd name="connsiteY1" fmla="*/ 0 h 464820"/>
                <a:gd name="connsiteX2" fmla="*/ 2202180 w 2301240"/>
                <a:gd name="connsiteY2" fmla="*/ 464820 h 464820"/>
                <a:gd name="connsiteX3" fmla="*/ 0 w 2301240"/>
                <a:gd name="connsiteY3" fmla="*/ 7620 h 464820"/>
                <a:gd name="connsiteX4" fmla="*/ 655320 w 2301240"/>
                <a:gd name="connsiteY4" fmla="*/ 762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40" h="464820">
                  <a:moveTo>
                    <a:pt x="655320" y="7620"/>
                  </a:moveTo>
                  <a:lnTo>
                    <a:pt x="2301240" y="0"/>
                  </a:lnTo>
                  <a:lnTo>
                    <a:pt x="2202180" y="464820"/>
                  </a:lnTo>
                  <a:lnTo>
                    <a:pt x="0" y="7620"/>
                  </a:lnTo>
                  <a:lnTo>
                    <a:pt x="655320" y="7620"/>
                  </a:lnTo>
                  <a:close/>
                </a:path>
              </a:pathLst>
            </a:custGeom>
            <a:gradFill>
              <a:gsLst>
                <a:gs pos="100000">
                  <a:schemeClr val="accent1">
                    <a:lumMod val="5000"/>
                    <a:lumOff val="95000"/>
                    <a:alpha val="0"/>
                  </a:schemeClr>
                </a:gs>
                <a:gs pos="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p:cNvSpPr txBox="1"/>
            <p:nvPr/>
          </p:nvSpPr>
          <p:spPr>
            <a:xfrm>
              <a:off x="1930999" y="2870537"/>
              <a:ext cx="1323725" cy="1015663"/>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ko-KR" sz="1000" dirty="0">
                  <a:latin typeface="Times New Roman" panose="02020603050405020304" pitchFamily="18" charset="0"/>
                  <a:ea typeface="휴먼모음T" panose="02030504000101010101" pitchFamily="18" charset="-127"/>
                  <a:cs typeface="Times New Roman" panose="02020603050405020304" pitchFamily="18" charset="0"/>
                </a:rPr>
                <a:t>Name :</a:t>
              </a:r>
            </a:p>
            <a:p>
              <a:pPr marL="171450" indent="-171450">
                <a:lnSpc>
                  <a:spcPct val="150000"/>
                </a:lnSpc>
                <a:buFont typeface="Arial" panose="020B0604020202020204" pitchFamily="34" charset="0"/>
                <a:buChar char="•"/>
              </a:pPr>
              <a:r>
                <a:rPr lang="en-US" altLang="ko-KR" sz="1000" dirty="0">
                  <a:latin typeface="Times New Roman" panose="02020603050405020304" pitchFamily="18" charset="0"/>
                  <a:ea typeface="휴먼모음T" panose="02030504000101010101" pitchFamily="18" charset="-127"/>
                  <a:cs typeface="Times New Roman" panose="02020603050405020304" pitchFamily="18" charset="0"/>
                </a:rPr>
                <a:t>Origin : </a:t>
              </a:r>
            </a:p>
            <a:p>
              <a:pPr marL="171450" indent="-171450">
                <a:lnSpc>
                  <a:spcPct val="150000"/>
                </a:lnSpc>
                <a:buFont typeface="Arial" panose="020B0604020202020204" pitchFamily="34" charset="0"/>
                <a:buChar char="•"/>
              </a:pPr>
              <a:r>
                <a:rPr lang="en-US" altLang="ko-KR" sz="1000" dirty="0">
                  <a:latin typeface="Times New Roman" panose="02020603050405020304" pitchFamily="18" charset="0"/>
                  <a:ea typeface="휴먼모음T" panose="02030504000101010101" pitchFamily="18" charset="-127"/>
                  <a:cs typeface="Times New Roman" panose="02020603050405020304" pitchFamily="18" charset="0"/>
                </a:rPr>
                <a:t>History :</a:t>
              </a:r>
            </a:p>
            <a:p>
              <a:pPr marL="171450" indent="-171450">
                <a:lnSpc>
                  <a:spcPct val="150000"/>
                </a:lnSpc>
                <a:buFont typeface="Arial" panose="020B0604020202020204" pitchFamily="34" charset="0"/>
                <a:buChar char="•"/>
              </a:pPr>
              <a:r>
                <a:rPr lang="en-US" altLang="ko-KR" sz="1000" dirty="0">
                  <a:latin typeface="Times New Roman" panose="02020603050405020304" pitchFamily="18" charset="0"/>
                  <a:ea typeface="휴먼모음T" panose="02030504000101010101" pitchFamily="18" charset="-127"/>
                  <a:cs typeface="Times New Roman" panose="02020603050405020304" pitchFamily="18" charset="0"/>
                </a:rPr>
                <a:t>More Info. : </a:t>
              </a:r>
            </a:p>
          </p:txBody>
        </p:sp>
        <p:sp>
          <p:nvSpPr>
            <p:cNvPr id="30" name="TextBox 29"/>
            <p:cNvSpPr txBox="1"/>
            <p:nvPr/>
          </p:nvSpPr>
          <p:spPr>
            <a:xfrm>
              <a:off x="1017691" y="2511891"/>
              <a:ext cx="2363434" cy="246221"/>
            </a:xfrm>
            <a:prstGeom prst="rect">
              <a:avLst/>
            </a:prstGeom>
            <a:noFill/>
          </p:spPr>
          <p:txBody>
            <a:bodyPr wrap="square" rtlCol="0">
              <a:spAutoFit/>
            </a:bodyPr>
            <a:lstStyle/>
            <a:p>
              <a:r>
                <a:rPr lang="en-US" altLang="ko-KR" sz="1000" b="1" dirty="0">
                  <a:latin typeface="Times New Roman" panose="02020603050405020304" pitchFamily="18" charset="0"/>
                  <a:ea typeface="휴먼모음T" panose="02030504000101010101" pitchFamily="18" charset="-127"/>
                  <a:cs typeface="Times New Roman" panose="02020603050405020304" pitchFamily="18" charset="0"/>
                </a:rPr>
                <a:t>Virtual Image (Additional Info.) - 3D</a:t>
              </a:r>
              <a:endParaRPr lang="ko-KR" altLang="en-US" sz="1000" b="1" dirty="0">
                <a:latin typeface="Times New Roman" panose="02020603050405020304" pitchFamily="18" charset="0"/>
                <a:ea typeface="휴먼모음T" panose="02030504000101010101" pitchFamily="18" charset="-127"/>
                <a:cs typeface="Times New Roman" panose="02020603050405020304" pitchFamily="18" charset="0"/>
              </a:endParaRPr>
            </a:p>
          </p:txBody>
        </p:sp>
        <p:pic>
          <p:nvPicPr>
            <p:cNvPr id="31" name="그림 76"/>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100000">
                          <a14:backgroundMark x1="41877" y1="88601" x2="41877" y2="88601"/>
                          <a14:backgroundMark x1="42238" y1="90674" x2="42599" y2="91019"/>
                          <a14:backgroundMark x1="63177" y1="89292" x2="63177" y2="89292"/>
                        </a14:backgroundRemoval>
                      </a14:imgEffect>
                    </a14:imgLayer>
                  </a14:imgProps>
                </a:ext>
              </a:extLst>
            </a:blip>
            <a:srcRect b="69939"/>
            <a:stretch/>
          </p:blipFill>
          <p:spPr>
            <a:xfrm flipH="1">
              <a:off x="2483256" y="4032564"/>
              <a:ext cx="1105334" cy="694547"/>
            </a:xfrm>
            <a:prstGeom prst="rect">
              <a:avLst/>
            </a:prstGeom>
          </p:spPr>
        </p:pic>
        <p:pic>
          <p:nvPicPr>
            <p:cNvPr id="32" name="Picture 4" descr="ê´ë ¨ ì´ë¯¸ì§"/>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915" b="100000" l="42660" r="59574">
                          <a14:backgroundMark x1="44362" y1="48205" x2="43723" y2="52991"/>
                          <a14:backgroundMark x1="55106" y1="45641" x2="56596" y2="52991"/>
                          <a14:backgroundMark x1="43617" y1="57607" x2="43617" y2="57949"/>
                          <a14:backgroundMark x1="43617" y1="59316" x2="43936" y2="59145"/>
                          <a14:backgroundMark x1="56596" y1="59316" x2="56596" y2="59316"/>
                          <a14:backgroundMark x1="47660" y1="46154" x2="47660" y2="46154"/>
                          <a14:backgroundMark x1="48085" y1="44274" x2="48085" y2="44274"/>
                          <a14:backgroundMark x1="47660" y1="46496" x2="47660" y2="46496"/>
                        </a14:backgroundRemoval>
                      </a14:imgEffect>
                    </a14:imgLayer>
                  </a14:imgProps>
                </a:ext>
                <a:ext uri="{28A0092B-C50C-407E-A947-70E740481C1C}">
                  <a14:useLocalDpi xmlns:a14="http://schemas.microsoft.com/office/drawing/2010/main" val="0"/>
                </a:ext>
              </a:extLst>
            </a:blip>
            <a:srcRect l="43369" t="22022" r="41312" b="17807"/>
            <a:stretch/>
          </p:blipFill>
          <p:spPr bwMode="auto">
            <a:xfrm>
              <a:off x="1400967" y="2839304"/>
              <a:ext cx="451644" cy="1104017"/>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그룹 78"/>
            <p:cNvGrpSpPr/>
            <p:nvPr/>
          </p:nvGrpSpPr>
          <p:grpSpPr>
            <a:xfrm>
              <a:off x="2901375" y="4879534"/>
              <a:ext cx="603035" cy="483434"/>
              <a:chOff x="7609617" y="1618683"/>
              <a:chExt cx="971194" cy="778575"/>
            </a:xfrm>
          </p:grpSpPr>
          <p:sp>
            <p:nvSpPr>
              <p:cNvPr id="55" name="정육면체 79"/>
              <p:cNvSpPr/>
              <p:nvPr/>
            </p:nvSpPr>
            <p:spPr>
              <a:xfrm>
                <a:off x="7609617" y="1618683"/>
                <a:ext cx="888924" cy="679170"/>
              </a:xfrm>
              <a:prstGeom prst="cub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정육면체 80"/>
              <p:cNvSpPr/>
              <p:nvPr/>
            </p:nvSpPr>
            <p:spPr>
              <a:xfrm>
                <a:off x="7691887" y="1718088"/>
                <a:ext cx="888924" cy="679170"/>
              </a:xfrm>
              <a:prstGeom prst="cub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7" name="이등변 삼각형 14"/>
            <p:cNvSpPr/>
            <p:nvPr/>
          </p:nvSpPr>
          <p:spPr>
            <a:xfrm rot="16200000">
              <a:off x="1647620" y="4333652"/>
              <a:ext cx="218024" cy="1292564"/>
            </a:xfrm>
            <a:prstGeom prst="triangle">
              <a:avLst/>
            </a:prstGeom>
            <a:gradFill>
              <a:gsLst>
                <a:gs pos="95000">
                  <a:schemeClr val="bg2">
                    <a:lumMod val="40000"/>
                    <a:lumOff val="60000"/>
                    <a:alpha val="0"/>
                  </a:schemeClr>
                </a:gs>
                <a:gs pos="47000">
                  <a:schemeClr val="tx1">
                    <a:lumMod val="75000"/>
                    <a:lumOff val="25000"/>
                  </a:schemeClr>
                </a:gs>
                <a:gs pos="0">
                  <a:schemeClr val="tx2">
                    <a:lumMod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8" name="Picture 3" descr="C:\Users\JunMaster\AppData\Local\Microsoft\Windows\Temporary Internet Files\Content.IE5\QTTZ4GGJ\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19599" flipH="1">
              <a:off x="939611" y="4891500"/>
              <a:ext cx="453232" cy="45323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D:\! 회사양식\# PPT Template 02\ppt소스\★PNG모음★\화살표\na_h3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938213">
              <a:off x="641819" y="4965150"/>
              <a:ext cx="353407" cy="11720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그룹 87"/>
            <p:cNvGrpSpPr/>
            <p:nvPr/>
          </p:nvGrpSpPr>
          <p:grpSpPr>
            <a:xfrm>
              <a:off x="327554" y="5008848"/>
              <a:ext cx="512939" cy="384704"/>
              <a:chOff x="5140399" y="1413592"/>
              <a:chExt cx="1347063" cy="1010297"/>
            </a:xfrm>
          </p:grpSpPr>
          <p:pic>
            <p:nvPicPr>
              <p:cNvPr id="53" name="Picture 4" descr="관련 이미지"/>
              <p:cNvPicPr>
                <a:picLocks noChangeAspect="1" noChangeArrowheads="1"/>
              </p:cNvPicPr>
              <p:nvPr/>
            </p:nvPicPr>
            <p:blipFill rotWithShape="1">
              <a:blip r:embed="rId10"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640" t="7623" r="14577" b="19606"/>
              <a:stretch/>
            </p:blipFill>
            <p:spPr bwMode="auto">
              <a:xfrm>
                <a:off x="5140399" y="1413592"/>
                <a:ext cx="1347063" cy="101029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카메라 렌즈에 대한 이미지 검색결과"/>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9128" b="80537" l="39933" r="89597">
                            <a14:foregroundMark x1="76174" y1="68792" x2="74497" y2="72819"/>
                            <a14:foregroundMark x1="47651" y1="70134" x2="54027" y2="75168"/>
                            <a14:foregroundMark x1="40940" y1="48993" x2="39933" y2="56040"/>
                            <a14:backgroundMark x1="43624" y1="72483" x2="56711" y2="82215"/>
                            <a14:backgroundMark x1="51342" y1="77181" x2="67785" y2="81544"/>
                          </a14:backgroundRemoval>
                        </a14:imgEffect>
                      </a14:imgLayer>
                    </a14:imgProps>
                  </a:ext>
                  <a:ext uri="{28A0092B-C50C-407E-A947-70E740481C1C}">
                    <a14:useLocalDpi xmlns:a14="http://schemas.microsoft.com/office/drawing/2010/main" val="0"/>
                  </a:ext>
                </a:extLst>
              </a:blip>
              <a:srcRect l="37831" t="21484" r="13531" b="21351"/>
              <a:stretch/>
            </p:blipFill>
            <p:spPr bwMode="auto">
              <a:xfrm>
                <a:off x="6092937" y="1794265"/>
                <a:ext cx="273136" cy="321026"/>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3441089" y="4853615"/>
              <a:ext cx="1126179" cy="507831"/>
            </a:xfrm>
            <a:prstGeom prst="rect">
              <a:avLst/>
            </a:prstGeom>
            <a:noFill/>
          </p:spPr>
          <p:txBody>
            <a:bodyPr wrap="square" rtlCol="0">
              <a:spAutoFit/>
            </a:bodyPr>
            <a:lstStyle/>
            <a:p>
              <a:pPr algn="ctr"/>
              <a:r>
                <a:rPr lang="en-US" altLang="ko-KR" sz="900" b="1" dirty="0">
                  <a:solidFill>
                    <a:srgbClr val="FF0000"/>
                  </a:solidFill>
                  <a:latin typeface="Times New Roman" panose="02020603050405020304" pitchFamily="18" charset="0"/>
                  <a:cs typeface="Times New Roman" panose="02020603050405020304" pitchFamily="18" charset="0"/>
                </a:rPr>
                <a:t>Virtual Image Inset into video of Real world</a:t>
              </a:r>
              <a:endParaRPr lang="ko-KR" altLang="en-US" sz="900" b="1" dirty="0">
                <a:solidFill>
                  <a:srgbClr val="FF000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073158" y="4918106"/>
              <a:ext cx="876019" cy="369332"/>
            </a:xfrm>
            <a:prstGeom prst="rect">
              <a:avLst/>
            </a:prstGeom>
            <a:noFill/>
          </p:spPr>
          <p:txBody>
            <a:bodyPr wrap="square" rtlCol="0">
              <a:spAutoFit/>
            </a:bodyPr>
            <a:lstStyle/>
            <a:p>
              <a:pPr algn="ctr"/>
              <a:r>
                <a:rPr lang="en-US" altLang="ko-KR" sz="900" b="1" dirty="0">
                  <a:latin typeface="Times New Roman" panose="02020603050405020304" pitchFamily="18" charset="0"/>
                  <a:cs typeface="Times New Roman" panose="02020603050405020304" pitchFamily="18" charset="0"/>
                </a:rPr>
                <a:t>Real World Video Image</a:t>
              </a:r>
              <a:endParaRPr lang="ko-KR" altLang="en-US" sz="9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78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Conclusions</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333273"/>
            <a:ext cx="9359786"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Proposed the HMD-AR/VR based Smart Museum Content Visualization using Virtual Reality for AR/VR Commercialization.</a:t>
            </a:r>
          </a:p>
          <a:p>
            <a:pPr marL="285750" indent="-285750" algn="just">
              <a:lnSpc>
                <a:spcPct val="150000"/>
              </a:lnSpc>
              <a:buFont typeface="Wingdings" panose="05000000000000000000" pitchFamily="2" charset="2"/>
              <a:buChar char="l"/>
            </a:pPr>
            <a:endParaRPr lang="en-IN" altLang="ko-KR" b="1" spc="-100" dirty="0">
              <a:solidFill>
                <a:schemeClr val="tx2"/>
              </a:solidFill>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Proposed technology is an solution that allows users to easily obtain information about exhibits in a dynamic environment.</a:t>
            </a:r>
          </a:p>
          <a:p>
            <a:pPr marL="285750" indent="-285750" algn="just">
              <a:lnSpc>
                <a:spcPct val="150000"/>
              </a:lnSpc>
              <a:buFont typeface="Wingdings" panose="05000000000000000000" pitchFamily="2" charset="2"/>
              <a:buChar char="l"/>
            </a:pPr>
            <a:endParaRPr lang="en-IN" altLang="ko-KR" b="1" spc="-100" dirty="0">
              <a:solidFill>
                <a:schemeClr val="tx2"/>
              </a:solidFill>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The user can obtain the data without any additional operation by the application of the technology, thereby providing convenience. In addition, this technology can be extended to various application technologies such as actual experiential contents and 3-sensible contents.</a:t>
            </a:r>
            <a:endParaRPr lang="ko-KR" altLang="en-US" b="1" spc="-100" dirty="0">
              <a:solidFill>
                <a:schemeClr val="tx2"/>
              </a:solidFill>
              <a:ea typeface="나눔고딕" panose="020D0604000000000000" pitchFamily="50" charset="-127"/>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dirty="0"/>
              <a:t>21-18-0072-00-0000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spTree>
    <p:extLst>
      <p:ext uri="{BB962C8B-B14F-4D97-AF65-F5344CB8AC3E}">
        <p14:creationId xmlns:p14="http://schemas.microsoft.com/office/powerpoint/2010/main" val="103680512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767</Words>
  <Application>Microsoft Office PowerPoint</Application>
  <PresentationFormat>와이드스크린</PresentationFormat>
  <Paragraphs>71</Paragraphs>
  <Slides>6</Slides>
  <Notes>3</Notes>
  <HiddenSlides>0</HiddenSlides>
  <MMClips>0</MMClips>
  <ScaleCrop>false</ScaleCrop>
  <HeadingPairs>
    <vt:vector size="6" baseType="variant">
      <vt:variant>
        <vt:lpstr>사용한 글꼴</vt:lpstr>
      </vt:variant>
      <vt:variant>
        <vt:i4>12</vt:i4>
      </vt:variant>
      <vt:variant>
        <vt:lpstr>테마</vt:lpstr>
      </vt:variant>
      <vt:variant>
        <vt:i4>2</vt:i4>
      </vt:variant>
      <vt:variant>
        <vt:lpstr>슬라이드 제목</vt:lpstr>
      </vt:variant>
      <vt:variant>
        <vt:i4>6</vt:i4>
      </vt:variant>
    </vt:vector>
  </HeadingPairs>
  <TitlesOfParts>
    <vt:vector size="20" baseType="lpstr">
      <vt:lpstr>HY헤드라인M</vt:lpstr>
      <vt:lpstr>ＭＳ Ｐゴシック</vt:lpstr>
      <vt:lpstr>Rotis Sans Serif for Nokia</vt:lpstr>
      <vt:lpstr>나눔고딕</vt:lpstr>
      <vt:lpstr>맑은 고딕</vt:lpstr>
      <vt:lpstr>-윤명조340</vt:lpstr>
      <vt:lpstr>휴먼모음T</vt:lpstr>
      <vt:lpstr>Arial</vt:lpstr>
      <vt:lpstr>Times</vt:lpstr>
      <vt:lpstr>Times New Roman</vt:lpstr>
      <vt:lpstr>Verdana</vt:lpstr>
      <vt:lpstr>Wingdings</vt:lpstr>
      <vt:lpstr>1_Office 테마</vt:lpstr>
      <vt:lpstr>blank presentation</vt:lpstr>
      <vt:lpstr>PowerPoint 프레젠테이션</vt:lpstr>
      <vt:lpstr>PowerPoint 프레젠테이션</vt:lpstr>
      <vt:lpstr>Table of Contents</vt:lpstr>
      <vt:lpstr>Need of HMD-AR/VR in Smart Museums</vt:lpstr>
      <vt:lpstr>HMD-AR/VR in Smart Museum</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이민우</cp:lastModifiedBy>
  <cp:revision>207</cp:revision>
  <dcterms:created xsi:type="dcterms:W3CDTF">2017-08-15T12:18:13Z</dcterms:created>
  <dcterms:modified xsi:type="dcterms:W3CDTF">2018-11-14T03:50:21Z</dcterms:modified>
</cp:coreProperties>
</file>