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5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6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7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8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9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48" r:id="rId1"/>
    <p:sldMasterId id="2147483866" r:id="rId2"/>
    <p:sldMasterId id="2147483878" r:id="rId3"/>
    <p:sldMasterId id="2147483890" r:id="rId4"/>
    <p:sldMasterId id="2147483734" r:id="rId5"/>
    <p:sldMasterId id="2147483902" r:id="rId6"/>
    <p:sldMasterId id="2147483915" r:id="rId7"/>
    <p:sldMasterId id="2147483962" r:id="rId8"/>
    <p:sldMasterId id="2147483975" r:id="rId9"/>
    <p:sldMasterId id="2147483988" r:id="rId10"/>
  </p:sldMasterIdLst>
  <p:notesMasterIdLst>
    <p:notesMasterId r:id="rId19"/>
  </p:notesMasterIdLst>
  <p:handoutMasterIdLst>
    <p:handoutMasterId r:id="rId20"/>
  </p:handoutMasterIdLst>
  <p:sldIdLst>
    <p:sldId id="413" r:id="rId11"/>
    <p:sldId id="425" r:id="rId12"/>
    <p:sldId id="426" r:id="rId13"/>
    <p:sldId id="529" r:id="rId14"/>
    <p:sldId id="489" r:id="rId15"/>
    <p:sldId id="429" r:id="rId16"/>
    <p:sldId id="532" r:id="rId17"/>
    <p:sldId id="531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0C0C0"/>
    <a:srgbClr val="00CC99"/>
    <a:srgbClr val="66CCFF"/>
    <a:srgbClr val="66FF66"/>
    <a:srgbClr val="66FF99"/>
    <a:srgbClr val="FFBBBB"/>
    <a:srgbClr val="FF8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41" autoAdjust="0"/>
    <p:restoredTop sz="86387" autoAdjust="0"/>
  </p:normalViewPr>
  <p:slideViewPr>
    <p:cSldViewPr>
      <p:cViewPr varScale="1">
        <p:scale>
          <a:sx n="56" d="100"/>
          <a:sy n="56" d="100"/>
        </p:scale>
        <p:origin x="1650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2742" y="4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870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07357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5201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doc.: IEEE 802.21-02/xxxr0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Month 20xx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 smtClean="0"/>
              <a:t>XXXX, His Company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Page </a:t>
            </a:r>
            <a:fld id="{9ADD8F5F-B7E5-4B0C-9D30-C37ACEF62728}" type="slidenum">
              <a:rPr lang="en-US" smtClean="0"/>
              <a:pPr/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0612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5FD7119-2480-4BDB-AC46-C8803C8889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459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79500" y="638175"/>
            <a:ext cx="4641850" cy="34813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10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doc.: IEEE 802.21-02/xxxr0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20xx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XXXX, His Company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E2D12AD0-39D7-481D-A90E-51416BE122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87117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doc.: IEEE 802.21-02/xxxr0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Month 20xx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>
                <a:solidFill>
                  <a:srgbClr val="000000"/>
                </a:solidFill>
              </a:rPr>
              <a:t>XXXX, His Company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Page </a:t>
            </a:r>
            <a:fld id="{E2D12AD0-39D7-481D-A90E-51416BE1228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322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C50C8B-955C-4492-B51E-B775838F861B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92956835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3D86C3-6E05-4C09-ABC9-992092544F3C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69123742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2A9F41-7C47-4DE5-BE89-D9D31BE550CB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0411619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7C9FE7-D30C-4263-9944-1EA544AC8F0F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8393515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CB4F26-4AD7-4559-8310-2CE34251CE29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90106718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56FF84-9F7D-49EB-B8B9-BE9F48A1C605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0299616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2A9F8B-6637-4717-B8CA-57B8E64135D6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5787342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19F03-10DE-4D21-B4FD-82CD5DB427B0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4533164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14FEFE-EDE9-4658-8DE2-4FE27B1D68CE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98770836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D02564-781E-440D-BB49-EFEF102E43FE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89614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B2CAAD-A3F9-4565-BF87-B007ADA8FF30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2590355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Page </a:t>
            </a:r>
            <a:fld id="{51AD4080-6D3A-494C-8BF2-E1F8C9265CB5}" type="slidenum">
              <a:rPr lang="en-US" altLang="en-US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1801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ec-16-0170-03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 dirty="0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802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55707192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04091060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18512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84635593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72222981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5456143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7252207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9948140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9328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6838835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0266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8D6E22-D652-423A-AF54-7FCC63B88B79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5517F1-EB6E-4F81-AC89-74369054FC5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FBC0B3-241B-4D5F-8F6B-334F1B7A2D5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84C91E-A10F-41F8-9C46-D7F1DEF15A8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054AAA-100F-4D79-BC9A-76C2FE4879A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6D1BD-8B4B-441D-B047-EC4CFFD2BD7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C6255C-89DB-48E4-8183-0CC31013F7D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959048-C632-45BE-9AF1-FC3AAC76FD4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65FC97-2D4E-400A-9A8D-F56388743B3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A2ABC5-4BDB-4DB6-9C7D-C1FCE27DD1B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F76302-3909-43F9-AE0C-0B38374A3256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15869C-EB8F-4957-A1BE-4BEBD24B54D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27CBD-6FFE-44A1-890E-CA0399ECC5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06199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E2DE-28B4-4F5A-9F90-427CEA689D6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15712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F56F6-515C-41E2-8DE9-92690FD8AD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32126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D7-77BC-437C-B130-114D21DF8B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66431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4A82-AE05-4088-A240-BBABDD056B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428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6170-A256-4B34-BC16-3211A8A0E5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84574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A68B-A37C-4CD8-98DF-15B3ED388D4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00906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F22E-92A0-44F2-B5EB-73304712CC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79407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26FC-C031-44D5-BBDD-53CB707CD7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01631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6E8D-B773-4DB8-95D8-E929C1CA5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41158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F328-0789-4C1E-B01E-8D12406219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82325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A150-1287-4710-BF91-B16C8729B56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60677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27CBD-6FFE-44A1-890E-CA0399ECC5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34334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E2DE-28B4-4F5A-9F90-427CEA689D6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27982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F56F6-515C-41E2-8DE9-92690FD8AD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212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D7-77BC-437C-B130-114D21DF8B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81826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4A82-AE05-4088-A240-BBABDD056B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4707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6170-A256-4B34-BC16-3211A8A0E5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92388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A68B-A37C-4CD8-98DF-15B3ED388D4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8893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F22E-92A0-44F2-B5EB-73304712CC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77876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26FC-C031-44D5-BBDD-53CB707CD7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84741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6E8D-B773-4DB8-95D8-E929C1CA5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67837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F328-0789-4C1E-B01E-8D12406219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94826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A150-1287-4710-BF91-B16C8729B56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844347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55D4BC-467F-4953-8B4D-0EC74EF56335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1004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74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Relationship Id="rId1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2" Type="http://schemas.openxmlformats.org/officeDocument/2006/relationships/slideLayout" Target="../slideLayouts/slideLayout76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84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image" Target="../media/image2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2" Type="http://schemas.openxmlformats.org/officeDocument/2006/relationships/slideLayout" Target="../slideLayouts/slideLayout88.xml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image" Target="../media/image2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6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12" Type="http://schemas.openxmlformats.org/officeDocument/2006/relationships/slideLayout" Target="../slideLayouts/slideLayout110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11" Type="http://schemas.openxmlformats.org/officeDocument/2006/relationships/slideLayout" Target="../slideLayouts/slideLayout109.xml"/><Relationship Id="rId5" Type="http://schemas.openxmlformats.org/officeDocument/2006/relationships/slideLayout" Target="../slideLayouts/slideLayout103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8.xml"/><Relationship Id="rId4" Type="http://schemas.openxmlformats.org/officeDocument/2006/relationships/slideLayout" Target="../slideLayouts/slideLayout102.xml"/><Relationship Id="rId9" Type="http://schemas.openxmlformats.org/officeDocument/2006/relationships/slideLayout" Target="../slideLayouts/slideLayout107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</a:t>
            </a:r>
            <a:r>
              <a:rPr lang="en-US" dirty="0" err="1" smtClean="0"/>
              <a:t>styl</a:t>
            </a:r>
            <a:endParaRPr lang="en-US" dirty="0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971576" y="394156"/>
            <a:ext cx="430406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21-19-0014-00-0000-Session#89-Closing_Notes.ppt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Page </a:t>
            </a:r>
            <a:fld id="{7E0ED744-2AD2-45F1-9385-55C79C00BA3B}" type="slidenum">
              <a:rPr lang="en-US" altLang="en-US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ec-16-0170-02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 dirty="0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802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92405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  <a:ea typeface="ＭＳ Ｐゴシック" pitchFamily="34" charset="-128"/>
              </a:defRPr>
            </a:lvl1pPr>
          </a:lstStyle>
          <a:p>
            <a:fld id="{2899EB77-1999-4334-A7A8-63863A257729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 dirty="0" smtClean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416940-AF3F-470C-8976-935CDD36EA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660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  <p:sldLayoutId id="2147483927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416940-AF3F-470C-8976-935CDD36EA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617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  <p:sldLayoutId id="214748397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  <a:ea typeface="MS PGothic" pitchFamily="34" charset="-128"/>
              </a:defRPr>
            </a:lvl1pPr>
          </a:lstStyle>
          <a:p>
            <a:fld id="{30460105-BC9B-458C-A0A7-B59E81B64C19}" type="slidenum">
              <a:rPr lang="en-US" altLang="ja-JP"/>
              <a:pPr/>
              <a:t>‹#›</a:t>
            </a:fld>
            <a:endParaRPr lang="en-US" altLang="ja-JP" dirty="0"/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45675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80" r:id="rId5"/>
    <p:sldLayoutId id="2147483981" r:id="rId6"/>
    <p:sldLayoutId id="2147483982" r:id="rId7"/>
    <p:sldLayoutId id="2147483983" r:id="rId8"/>
    <p:sldLayoutId id="2147483984" r:id="rId9"/>
    <p:sldLayoutId id="2147483985" r:id="rId10"/>
    <p:sldLayoutId id="2147483986" r:id="rId11"/>
    <p:sldLayoutId id="2147483987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1/dcn/19/21-19-0015-01-0000-vr-sg-meeting-summary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988532"/>
            <a:ext cx="8534400" cy="5336068"/>
          </a:xfrm>
          <a:prstGeom prst="rect">
            <a:avLst/>
          </a:prstGeom>
        </p:spPr>
      </p:pic>
      <p:sp>
        <p:nvSpPr>
          <p:cNvPr id="8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13604"/>
            <a:ext cx="59436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Arial" charset="0"/>
              </a:rPr>
              <a:t>sdas at perspectalabs dot com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143000" y="997518"/>
            <a:ext cx="6858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IEEE 802.21</a:t>
            </a:r>
            <a:b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Session #</a:t>
            </a:r>
            <a:r>
              <a:rPr lang="en-US" sz="4400" b="1" kern="0" noProof="0" dirty="0" smtClean="0">
                <a:solidFill>
                  <a:srgbClr val="FF0000"/>
                </a:solidFill>
                <a:latin typeface="Arial" charset="0"/>
                <a:ea typeface="+mj-ea"/>
                <a:cs typeface="+mj-cs"/>
              </a:rPr>
              <a:t>89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endParaRPr lang="en-US" sz="4400" b="1" kern="0" dirty="0">
              <a:solidFill>
                <a:srgbClr val="FF0000"/>
              </a:solidFill>
              <a:latin typeface="Arial" charset="0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kern="0" noProof="0" dirty="0" smtClean="0">
                <a:solidFill>
                  <a:srgbClr val="FF0000"/>
                </a:solidFill>
                <a:latin typeface="Arial" charset="0"/>
                <a:ea typeface="+mj-ea"/>
                <a:cs typeface="+mj-cs"/>
              </a:rPr>
              <a:t>St. Louis, MO, USA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WG Closing</a:t>
            </a:r>
            <a:r>
              <a:rPr kumimoji="0" lang="en-US" sz="44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Plenary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Working Group Update</a:t>
            </a:r>
          </a:p>
          <a:p>
            <a:r>
              <a:rPr lang="en-US" sz="2800" dirty="0" smtClean="0">
                <a:latin typeface="Arial" charset="0"/>
              </a:rPr>
              <a:t>Teleconferences</a:t>
            </a:r>
          </a:p>
          <a:p>
            <a:r>
              <a:rPr lang="en-US" sz="2800" dirty="0" smtClean="0">
                <a:latin typeface="Arial" charset="0"/>
              </a:rPr>
              <a:t>Motions  </a:t>
            </a:r>
          </a:p>
          <a:p>
            <a:r>
              <a:rPr lang="en-US" sz="2800" dirty="0" smtClean="0">
                <a:latin typeface="Arial" charset="0"/>
              </a:rPr>
              <a:t>Future Locations</a:t>
            </a: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270875" cy="838200"/>
          </a:xfrm>
        </p:spPr>
        <p:txBody>
          <a:bodyPr/>
          <a:lstStyle/>
          <a:p>
            <a:r>
              <a:rPr lang="en-US" sz="3600" b="1" dirty="0" smtClean="0"/>
              <a:t>WG Update 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794750" cy="5105400"/>
          </a:xfrm>
        </p:spPr>
        <p:txBody>
          <a:bodyPr/>
          <a:lstStyle/>
          <a:p>
            <a:pPr marL="457200" lvl="1" indent="0">
              <a:buNone/>
            </a:pPr>
            <a:endParaRPr lang="en-US" sz="1800" dirty="0" smtClean="0"/>
          </a:p>
          <a:p>
            <a:r>
              <a:rPr lang="en-US" sz="2400" dirty="0" smtClean="0"/>
              <a:t>Study Group Guideline</a:t>
            </a:r>
          </a:p>
          <a:p>
            <a:pPr lvl="1"/>
            <a:r>
              <a:rPr lang="en-US" sz="2000" dirty="0"/>
              <a:t>https://mentor.ieee.org/802.21/dcn/19/21-19-0008-00-0000-summary-of-study-group-guidelines.ppt</a:t>
            </a:r>
          </a:p>
          <a:p>
            <a:r>
              <a:rPr lang="en-US" sz="2400" dirty="0" smtClean="0"/>
              <a:t>WG confirmed Dillon Seo as the </a:t>
            </a:r>
            <a:r>
              <a:rPr lang="en-US" sz="2400" smtClean="0"/>
              <a:t>Study Group Chair </a:t>
            </a:r>
          </a:p>
          <a:p>
            <a:r>
              <a:rPr lang="en-US" sz="2400" dirty="0" smtClean="0"/>
              <a:t>Study group presented its plan and objectives to the following wireless Sessions: </a:t>
            </a:r>
          </a:p>
          <a:p>
            <a:pPr lvl="1"/>
            <a:r>
              <a:rPr lang="en-US" sz="2000" dirty="0" smtClean="0"/>
              <a:t>802.11 WNG and 802.11 RTA TIG </a:t>
            </a:r>
          </a:p>
          <a:p>
            <a:pPr lvl="1"/>
            <a:r>
              <a:rPr lang="en-US" sz="2000" dirty="0" smtClean="0"/>
              <a:t>802.15 WNG </a:t>
            </a:r>
          </a:p>
          <a:p>
            <a:pPr lvl="1"/>
            <a:r>
              <a:rPr lang="en-US" sz="2000" dirty="0" smtClean="0"/>
              <a:t>802.19 WG Opening Plenary </a:t>
            </a:r>
          </a:p>
          <a:p>
            <a:pPr lvl="1"/>
            <a:r>
              <a:rPr lang="en-US" sz="2000" dirty="0" smtClean="0"/>
              <a:t>802.24 TAG Opening Plenary </a:t>
            </a:r>
          </a:p>
          <a:p>
            <a:r>
              <a:rPr lang="en-US" sz="2400" dirty="0" smtClean="0"/>
              <a:t>Study Group report:</a:t>
            </a:r>
          </a:p>
          <a:p>
            <a:pPr lvl="1"/>
            <a:r>
              <a:rPr lang="en-US" sz="2000" dirty="0">
                <a:hlinkClick r:id="rId3"/>
              </a:rPr>
              <a:t>https://</a:t>
            </a:r>
            <a:r>
              <a:rPr lang="en-US" sz="2000" dirty="0" smtClean="0">
                <a:hlinkClick r:id="rId3"/>
              </a:rPr>
              <a:t>mentor.ieee.org/802.21/dcn/19/21-19-0015-01-0000-vr-sg-meeting-summary.pptx</a:t>
            </a:r>
            <a:endParaRPr lang="en-US" sz="2000" dirty="0" smtClean="0"/>
          </a:p>
          <a:p>
            <a:pPr lvl="1"/>
            <a:endParaRPr lang="en-US" sz="2000" dirty="0" smtClean="0"/>
          </a:p>
          <a:p>
            <a:endParaRPr lang="en-US" sz="2000" dirty="0" smtClean="0"/>
          </a:p>
          <a:p>
            <a:pPr marL="457200" lvl="1" indent="0"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</a:t>
            </a:r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270875" cy="762000"/>
          </a:xfrm>
        </p:spPr>
        <p:txBody>
          <a:bodyPr/>
          <a:lstStyle/>
          <a:p>
            <a:r>
              <a:rPr lang="en-US" sz="3600" b="1" dirty="0" smtClean="0"/>
              <a:t>Teleconferences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0185" y="1676400"/>
            <a:ext cx="7964215" cy="3200400"/>
          </a:xfrm>
        </p:spPr>
        <p:txBody>
          <a:bodyPr/>
          <a:lstStyle/>
          <a:p>
            <a:r>
              <a:rPr lang="en-US" sz="2800" dirty="0" smtClean="0"/>
              <a:t>February 15, 2019, 7:30-8:30am</a:t>
            </a:r>
            <a:r>
              <a:rPr lang="en-US" sz="2800" dirty="0" smtClean="0"/>
              <a:t>,  </a:t>
            </a:r>
            <a:r>
              <a:rPr lang="en-US" sz="2800" dirty="0" smtClean="0"/>
              <a:t>US EST </a:t>
            </a:r>
            <a:endParaRPr lang="en-US" sz="2800" dirty="0" smtClean="0"/>
          </a:p>
          <a:p>
            <a:pPr lvl="1">
              <a:buNone/>
            </a:pPr>
            <a:endParaRPr lang="en-US" sz="1800" dirty="0" smtClean="0"/>
          </a:p>
          <a:p>
            <a:pPr lvl="0"/>
            <a:r>
              <a:rPr lang="en-US" sz="2800" dirty="0" smtClean="0">
                <a:solidFill>
                  <a:srgbClr val="000000"/>
                </a:solidFill>
              </a:rPr>
              <a:t>March 07, 2019, 7:30-8:30 </a:t>
            </a:r>
            <a:r>
              <a:rPr lang="en-US" sz="2800" dirty="0" smtClean="0">
                <a:solidFill>
                  <a:srgbClr val="000000"/>
                </a:solidFill>
              </a:rPr>
              <a:t>am,  </a:t>
            </a:r>
            <a:r>
              <a:rPr lang="en-US" sz="2800" dirty="0">
                <a:solidFill>
                  <a:srgbClr val="000000"/>
                </a:solidFill>
              </a:rPr>
              <a:t>US </a:t>
            </a:r>
            <a:r>
              <a:rPr lang="en-US" sz="2800" dirty="0" smtClean="0">
                <a:solidFill>
                  <a:srgbClr val="000000"/>
                </a:solidFill>
              </a:rPr>
              <a:t>EST </a:t>
            </a:r>
            <a:endParaRPr lang="en-US" sz="28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2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>
              <a:buNone/>
            </a:pPr>
            <a:r>
              <a:rPr lang="en-US" sz="2200" dirty="0" smtClean="0"/>
              <a:t>	</a:t>
            </a:r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04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22275" y="2959100"/>
            <a:ext cx="8270875" cy="685800"/>
          </a:xfrm>
        </p:spPr>
        <p:txBody>
          <a:bodyPr/>
          <a:lstStyle/>
          <a:p>
            <a:r>
              <a:rPr kumimoji="1" lang="en-US" altLang="ja-JP" dirty="0" smtClean="0">
                <a:ea typeface="ＭＳ Ｐゴシック" pitchFamily="50" charset="-128"/>
              </a:rPr>
              <a:t>WG </a:t>
            </a:r>
            <a:r>
              <a:rPr kumimoji="1" lang="en-US" altLang="ja-JP" dirty="0" smtClean="0">
                <a:ea typeface="ＭＳ Ｐゴシック" pitchFamily="50" charset="-128"/>
              </a:rPr>
              <a:t>Motion (None)</a:t>
            </a:r>
            <a:endParaRPr kumimoji="1" lang="ja-JP" altLang="en-US" dirty="0" smtClean="0">
              <a:ea typeface="ＭＳ Ｐゴシック" pitchFamily="50" charset="-128"/>
            </a:endParaRPr>
          </a:p>
        </p:txBody>
      </p:sp>
      <p:sp>
        <p:nvSpPr>
          <p:cNvPr id="12292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23B1504-506B-44AB-8932-30F38D54C876}" type="slidenum">
              <a:rPr lang="en-US" altLang="ja-JP"/>
              <a:pPr/>
              <a:t>5</a:t>
            </a:fld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b="1" dirty="0" smtClean="0">
                <a:ea typeface="SimSun" pitchFamily="2" charset="-122"/>
              </a:rPr>
              <a:t>Future Sessions</a:t>
            </a:r>
            <a:endParaRPr lang="zh-CN" altLang="en-US" b="1" dirty="0" smtClean="0">
              <a:ea typeface="SimSun" pitchFamily="2" charset="-122"/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838200"/>
            <a:ext cx="8534400" cy="5715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2019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6106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b="1" dirty="0" smtClean="0">
                <a:solidFill>
                  <a:srgbClr val="FF0000"/>
                </a:solidFill>
              </a:rPr>
              <a:t>Plenary</a:t>
            </a:r>
            <a:r>
              <a:rPr lang="en-US" sz="2000" b="1" dirty="0" smtClean="0">
                <a:solidFill>
                  <a:srgbClr val="FF0000"/>
                </a:solidFill>
              </a:rPr>
              <a:t>: March 10-15, 2019, Hyatt Regency Vancouver and Fairmont Hotel Vancouver, Vancouver, Canada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b="1" dirty="0" smtClean="0">
                <a:solidFill>
                  <a:srgbClr val="0000FF"/>
                </a:solidFill>
              </a:rPr>
              <a:t>Interim: May 12-17, 2019, Grand Hyatt Atlanta in Buckhead , Atlanta, Georgia, USA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000" b="1" dirty="0" smtClean="0">
                <a:solidFill>
                  <a:srgbClr val="FF0000"/>
                </a:solidFill>
              </a:rPr>
              <a:t>Plenary:  July 14-19, 2019,</a:t>
            </a:r>
            <a:r>
              <a:rPr lang="it-IT" sz="2000" b="1" dirty="0" smtClean="0">
                <a:solidFill>
                  <a:srgbClr val="FF0000"/>
                </a:solidFill>
              </a:rPr>
              <a:t> Austria Congress Centre, Vienna, Austria</a:t>
            </a:r>
            <a:r>
              <a:rPr lang="en-US" sz="2000" b="1" dirty="0" smtClean="0">
                <a:solidFill>
                  <a:srgbClr val="FF0000"/>
                </a:solidFill>
              </a:rPr>
              <a:t> 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000" b="1" dirty="0" smtClean="0">
                <a:solidFill>
                  <a:srgbClr val="0000FF"/>
                </a:solidFill>
              </a:rPr>
              <a:t>Interim:  </a:t>
            </a:r>
            <a:r>
              <a:rPr lang="en-US" sz="2000" b="1" dirty="0">
                <a:solidFill>
                  <a:srgbClr val="0000FF"/>
                </a:solidFill>
              </a:rPr>
              <a:t>September 15-20, 2019 - Marriott Hanoi, Hanoi Vietnam (TBC)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FF0000"/>
                </a:solidFill>
              </a:rPr>
              <a:t>Plenary: November 10-15, 2019, Hilton Waikoloa Village, Kona, HI, USA, 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104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85651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March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 2019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Meeting Logistics 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94277"/>
            <a:ext cx="8763000" cy="5230323"/>
          </a:xfrm>
        </p:spPr>
        <p:txBody>
          <a:bodyPr/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/>
              <a:t>IEEE </a:t>
            </a:r>
            <a:r>
              <a:rPr lang="en-US" sz="2000" b="1" dirty="0"/>
              <a:t>802 </a:t>
            </a:r>
            <a:r>
              <a:rPr lang="en-US" sz="2000" b="1" dirty="0" smtClean="0"/>
              <a:t>Plenary</a:t>
            </a:r>
            <a:r>
              <a:rPr lang="en-US" sz="2000" b="1" dirty="0" smtClean="0"/>
              <a:t> </a:t>
            </a:r>
            <a:r>
              <a:rPr lang="en-US" sz="2000" b="1" dirty="0" smtClean="0"/>
              <a:t>Meeting:  </a:t>
            </a:r>
            <a:r>
              <a:rPr lang="en-US" sz="2000" b="1" dirty="0"/>
              <a:t>Sunday, March 10th to Friday, March 15th, 2019, Hyatt Regency and Fairmont Hotel </a:t>
            </a:r>
            <a:r>
              <a:rPr lang="en-US" sz="2000" b="1" dirty="0" smtClean="0"/>
              <a:t>Vancouver BC</a:t>
            </a:r>
            <a:endParaRPr lang="en-US" sz="2000" b="1" dirty="0" smtClean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/>
              <a:t>Event </a:t>
            </a:r>
            <a:r>
              <a:rPr lang="en-US" sz="2000" b="1" dirty="0" smtClean="0"/>
              <a:t>and Registration Information: </a:t>
            </a:r>
            <a:r>
              <a:rPr lang="en-US" sz="2000" b="1" dirty="0"/>
              <a:t>https://www.regonline.com/builder/site/?eventid=2549534 </a:t>
            </a:r>
            <a:endParaRPr lang="en-US" sz="2000" b="1" dirty="0" smtClean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/>
              <a:t>Standard </a:t>
            </a:r>
            <a:r>
              <a:rPr lang="en-US" sz="2000" b="1" dirty="0" smtClean="0"/>
              <a:t>Registration: </a:t>
            </a:r>
            <a:r>
              <a:rPr lang="en-US" sz="2000" b="1" dirty="0"/>
              <a:t>Before 6:00 PM </a:t>
            </a:r>
            <a:r>
              <a:rPr lang="en-US" sz="2000" b="1" dirty="0" smtClean="0"/>
              <a:t>PST</a:t>
            </a:r>
            <a:r>
              <a:rPr lang="en-US" sz="2000" b="1" dirty="0" smtClean="0"/>
              <a:t>, </a:t>
            </a:r>
            <a:r>
              <a:rPr lang="en-US" sz="2000" b="1" dirty="0"/>
              <a:t>Friday, </a:t>
            </a:r>
            <a:r>
              <a:rPr lang="en-US" sz="2000" b="1" dirty="0" smtClean="0"/>
              <a:t>February 01</a:t>
            </a:r>
            <a:r>
              <a:rPr lang="en-US" sz="2000" b="1" dirty="0" smtClean="0"/>
              <a:t> </a:t>
            </a:r>
            <a:r>
              <a:rPr lang="en-US" sz="2000" b="1" dirty="0"/>
              <a:t>14, </a:t>
            </a:r>
            <a:r>
              <a:rPr lang="en-US" sz="2000" b="1" dirty="0" smtClean="0"/>
              <a:t>2019</a:t>
            </a:r>
            <a:r>
              <a:rPr lang="en-US" sz="2000" b="1" dirty="0"/>
              <a:t> </a:t>
            </a:r>
            <a:r>
              <a:rPr lang="en-US" sz="2000" b="1" dirty="0" smtClean="0"/>
              <a:t>- </a:t>
            </a:r>
            <a:r>
              <a:rPr lang="en-US" sz="1600" b="1" dirty="0" smtClean="0"/>
              <a:t> $US </a:t>
            </a:r>
            <a:r>
              <a:rPr lang="en-US" sz="1600" b="1" dirty="0" smtClean="0"/>
              <a:t>500</a:t>
            </a:r>
            <a:r>
              <a:rPr lang="en-US" sz="1600" b="1" dirty="0" smtClean="0"/>
              <a:t>.00 </a:t>
            </a:r>
            <a:r>
              <a:rPr lang="en-US" sz="1600" b="1" dirty="0" smtClean="0"/>
              <a:t>for attendees at the conference hotel (&gt;= </a:t>
            </a:r>
            <a:r>
              <a:rPr lang="en-US" sz="1600" b="1" dirty="0" smtClean="0"/>
              <a:t>1 night) </a:t>
            </a:r>
            <a:r>
              <a:rPr lang="en-US" sz="1600" b="1" dirty="0" smtClean="0"/>
              <a:t>otherwise $</a:t>
            </a:r>
            <a:r>
              <a:rPr lang="en-US" sz="1600" b="1" dirty="0" smtClean="0"/>
              <a:t>US800.00</a:t>
            </a:r>
            <a:endParaRPr lang="en-US" sz="1600" b="1" dirty="0" smtClean="0"/>
          </a:p>
          <a:p>
            <a:r>
              <a:rPr lang="en-US" sz="2000" b="1" dirty="0"/>
              <a:t>Before 6:00 PM </a:t>
            </a:r>
            <a:r>
              <a:rPr lang="en-US" sz="2000" b="1" dirty="0" smtClean="0"/>
              <a:t>PST, </a:t>
            </a:r>
            <a:r>
              <a:rPr lang="en-US" sz="2000" b="1" dirty="0"/>
              <a:t>Friday </a:t>
            </a:r>
            <a:r>
              <a:rPr lang="en-US" sz="2000" b="1" dirty="0" smtClean="0"/>
              <a:t>March 01</a:t>
            </a:r>
            <a:r>
              <a:rPr lang="en-US" sz="2000" b="1" dirty="0" smtClean="0"/>
              <a:t>, </a:t>
            </a:r>
            <a:r>
              <a:rPr lang="en-US" sz="2000" b="1" dirty="0" smtClean="0"/>
              <a:t>2019  - </a:t>
            </a:r>
            <a:r>
              <a:rPr lang="en-US" sz="1600" b="1" dirty="0" smtClean="0"/>
              <a:t>$</a:t>
            </a:r>
            <a:r>
              <a:rPr lang="en-US" sz="1600" b="1" dirty="0"/>
              <a:t>US </a:t>
            </a:r>
            <a:r>
              <a:rPr lang="en-US" sz="1600" b="1" dirty="0" smtClean="0"/>
              <a:t>60</a:t>
            </a:r>
            <a:r>
              <a:rPr lang="en-US" sz="1600" b="1" dirty="0" smtClean="0"/>
              <a:t>0.00 </a:t>
            </a:r>
            <a:r>
              <a:rPr lang="en-US" sz="1600" b="1" dirty="0"/>
              <a:t>for attendees at the conference hotel (&gt;= </a:t>
            </a:r>
            <a:r>
              <a:rPr lang="en-US" sz="1600" b="1" dirty="0"/>
              <a:t>1</a:t>
            </a:r>
            <a:r>
              <a:rPr lang="en-US" sz="1600" b="1" dirty="0" smtClean="0"/>
              <a:t> </a:t>
            </a:r>
            <a:r>
              <a:rPr lang="en-US" sz="1600" b="1" dirty="0" smtClean="0"/>
              <a:t>nights) </a:t>
            </a:r>
            <a:r>
              <a:rPr lang="en-US" sz="1600" b="1" dirty="0"/>
              <a:t>otherwise $</a:t>
            </a:r>
            <a:r>
              <a:rPr lang="en-US" sz="1600" b="1" dirty="0" smtClean="0"/>
              <a:t>US900.00</a:t>
            </a:r>
            <a:endParaRPr lang="en-US" sz="2000" b="1" dirty="0"/>
          </a:p>
          <a:p>
            <a:r>
              <a:rPr lang="en-US" sz="2000" b="1" dirty="0" smtClean="0"/>
              <a:t>Late/On-site</a:t>
            </a:r>
            <a:r>
              <a:rPr lang="en-US" sz="2000" b="1" dirty="0"/>
              <a:t> </a:t>
            </a:r>
            <a:r>
              <a:rPr lang="en-US" sz="2000" b="1" dirty="0" smtClean="0"/>
              <a:t>registration: </a:t>
            </a:r>
            <a:r>
              <a:rPr lang="en-US" sz="2000" b="1" dirty="0"/>
              <a:t>  After 6:00 PM </a:t>
            </a:r>
            <a:r>
              <a:rPr lang="en-US" sz="2000" b="1" dirty="0" smtClean="0"/>
              <a:t>PST </a:t>
            </a:r>
            <a:r>
              <a:rPr lang="en-US" sz="2000" b="1" dirty="0"/>
              <a:t>Friday</a:t>
            </a:r>
            <a:r>
              <a:rPr lang="en-US" sz="2000" b="1" dirty="0" smtClean="0"/>
              <a:t>, March 01, </a:t>
            </a:r>
            <a:r>
              <a:rPr lang="en-US" sz="2000" b="1" dirty="0" smtClean="0"/>
              <a:t>2019</a:t>
            </a:r>
            <a:r>
              <a:rPr lang="en-US" sz="2000" b="1" dirty="0"/>
              <a:t> </a:t>
            </a:r>
            <a:r>
              <a:rPr lang="en-US" sz="2000" b="1" dirty="0" smtClean="0"/>
              <a:t>- </a:t>
            </a:r>
            <a:r>
              <a:rPr lang="en-US" sz="1600" b="1" dirty="0" smtClean="0"/>
              <a:t> </a:t>
            </a:r>
            <a:r>
              <a:rPr lang="en-US" sz="1600" b="1" dirty="0"/>
              <a:t>$US </a:t>
            </a:r>
            <a:r>
              <a:rPr lang="en-US" sz="1600" b="1" dirty="0" smtClean="0"/>
              <a:t>800</a:t>
            </a:r>
            <a:r>
              <a:rPr lang="en-US" sz="1600" b="1" dirty="0" smtClean="0"/>
              <a:t>.00 </a:t>
            </a:r>
            <a:r>
              <a:rPr lang="en-US" sz="1600" b="1" dirty="0"/>
              <a:t>for attendees at the conference hotel (&gt;= </a:t>
            </a:r>
            <a:r>
              <a:rPr lang="en-US" sz="1600" b="1" dirty="0"/>
              <a:t>1</a:t>
            </a:r>
            <a:r>
              <a:rPr lang="en-US" sz="1600" b="1" dirty="0" smtClean="0"/>
              <a:t> </a:t>
            </a:r>
            <a:r>
              <a:rPr lang="en-US" sz="1600" b="1" dirty="0" smtClean="0"/>
              <a:t>nights) </a:t>
            </a:r>
            <a:r>
              <a:rPr lang="en-US" sz="1600" b="1" dirty="0"/>
              <a:t>otherwise $</a:t>
            </a:r>
            <a:r>
              <a:rPr lang="en-US" sz="1600" b="1" dirty="0" smtClean="0"/>
              <a:t>US1100.00</a:t>
            </a:r>
            <a:endParaRPr lang="en-US" sz="1600" b="1" dirty="0" smtClean="0"/>
          </a:p>
          <a:p>
            <a:r>
              <a:rPr lang="en-US" sz="2000" b="1" dirty="0" smtClean="0"/>
              <a:t>Hotel ROOM </a:t>
            </a:r>
            <a:r>
              <a:rPr lang="en-US" sz="2000" b="1" dirty="0" smtClean="0"/>
              <a:t>RATES: </a:t>
            </a:r>
            <a:endParaRPr lang="en-US" sz="2000" b="1" dirty="0" smtClean="0"/>
          </a:p>
          <a:p>
            <a:pPr lvl="1"/>
            <a:r>
              <a:rPr lang="en-US" sz="1400" b="1" dirty="0" smtClean="0"/>
              <a:t>239 CAD</a:t>
            </a:r>
            <a:r>
              <a:rPr lang="en-US" sz="1400" b="1" dirty="0" smtClean="0"/>
              <a:t>/Night </a:t>
            </a:r>
            <a:r>
              <a:rPr lang="en-US" sz="1400" b="1" dirty="0"/>
              <a:t>* Plus applicable taxes *per </a:t>
            </a:r>
            <a:r>
              <a:rPr lang="en-US" sz="1400" b="1" dirty="0" smtClean="0"/>
              <a:t>night*</a:t>
            </a:r>
          </a:p>
          <a:p>
            <a:pPr lvl="1"/>
            <a:r>
              <a:rPr lang="en-US" sz="1400" dirty="0" smtClean="0"/>
              <a:t>Single/Double </a:t>
            </a:r>
            <a:r>
              <a:rPr lang="en-US" sz="1400" dirty="0"/>
              <a:t>Occupancy </a:t>
            </a:r>
            <a:r>
              <a:rPr lang="en-US" sz="1400" dirty="0" smtClean="0"/>
              <a:t>rooms</a:t>
            </a:r>
            <a:r>
              <a:rPr lang="en-US" sz="1400" dirty="0" smtClean="0"/>
              <a:t>, </a:t>
            </a:r>
            <a:r>
              <a:rPr lang="en-US" sz="1400" dirty="0"/>
              <a:t>Internet access included.</a:t>
            </a:r>
          </a:p>
          <a:p>
            <a:pPr lvl="1"/>
            <a:r>
              <a:rPr lang="en-US" sz="1400" dirty="0" smtClean="0"/>
              <a:t>Room block dates: Available </a:t>
            </a:r>
            <a:r>
              <a:rPr lang="en-US" sz="1400" dirty="0" smtClean="0"/>
              <a:t>March 06-17</a:t>
            </a:r>
            <a:r>
              <a:rPr lang="en-US" sz="1400" dirty="0" smtClean="0"/>
              <a:t>, 2019</a:t>
            </a:r>
            <a:endParaRPr lang="en-US" sz="1400" dirty="0"/>
          </a:p>
          <a:p>
            <a:pPr lvl="1"/>
            <a:r>
              <a:rPr lang="en-US" sz="1400" dirty="0" smtClean="0"/>
              <a:t>Additional </a:t>
            </a:r>
            <a:r>
              <a:rPr lang="en-US" sz="1400" dirty="0"/>
              <a:t>Adults $CAN </a:t>
            </a:r>
            <a:r>
              <a:rPr lang="en-US" sz="1400" dirty="0" smtClean="0"/>
              <a:t>35.00 (</a:t>
            </a:r>
            <a:r>
              <a:rPr lang="en-US" sz="1400" dirty="0"/>
              <a:t>H</a:t>
            </a:r>
            <a:r>
              <a:rPr lang="en-US" sz="1400" dirty="0" smtClean="0"/>
              <a:t>yatt)/30.00(Fairmont) </a:t>
            </a:r>
            <a:r>
              <a:rPr lang="en-US" sz="1400" dirty="0"/>
              <a:t>per </a:t>
            </a:r>
            <a:r>
              <a:rPr lang="en-US" sz="1400" dirty="0" smtClean="0"/>
              <a:t>person, </a:t>
            </a:r>
            <a:r>
              <a:rPr lang="en-US" sz="1400" dirty="0"/>
              <a:t>per night, plus applicable </a:t>
            </a:r>
            <a:r>
              <a:rPr lang="en-US" sz="1400" dirty="0" smtClean="0"/>
              <a:t>taxes</a:t>
            </a:r>
          </a:p>
          <a:p>
            <a:pPr lvl="1"/>
            <a:r>
              <a:rPr lang="en-US" sz="1400" dirty="0" smtClean="0"/>
              <a:t>Group cut off dates: 5:00pm, Friday 115, 2019 </a:t>
            </a:r>
            <a:endParaRPr lang="en-US" sz="1400" dirty="0" smtClean="0"/>
          </a:p>
          <a:p>
            <a:r>
              <a:rPr lang="en-US" sz="1800" b="1" dirty="0" smtClean="0"/>
              <a:t> </a:t>
            </a:r>
            <a:r>
              <a:rPr lang="en-US" sz="2000" b="1" dirty="0" smtClean="0"/>
              <a:t>If visa is required, please </a:t>
            </a:r>
            <a:r>
              <a:rPr lang="en-US" sz="2000" b="1" dirty="0"/>
              <a:t>visit: </a:t>
            </a:r>
            <a:r>
              <a:rPr lang="en-US" sz="2000" b="1" dirty="0" smtClean="0"/>
              <a:t>http</a:t>
            </a:r>
            <a:r>
              <a:rPr lang="en-US" sz="2000" b="1" dirty="0"/>
              <a:t>://www.cic.gc.ca/english/visit/visas.asp </a:t>
            </a:r>
            <a:endParaRPr lang="en-US" sz="2000" dirty="0"/>
          </a:p>
          <a:p>
            <a:pPr lvl="1">
              <a:lnSpc>
                <a:spcPct val="90000"/>
              </a:lnSpc>
              <a:buNone/>
            </a:pPr>
            <a:endParaRPr lang="en-US" sz="2000" dirty="0"/>
          </a:p>
          <a:p>
            <a:pPr lvl="1">
              <a:lnSpc>
                <a:spcPct val="90000"/>
              </a:lnSpc>
              <a:buNone/>
            </a:pPr>
            <a:endParaRPr lang="en-US" sz="2000" dirty="0" smtClean="0"/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000000"/>
                </a:solidFill>
              </a:rPr>
              <a:t>  Subir Das, Chair 802.21 WG</a:t>
            </a: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-3231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altLang="en-US" sz="18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altLang="en-US" sz="18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18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2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3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102907</TotalTime>
  <Words>374</Words>
  <Application>Microsoft Office PowerPoint</Application>
  <PresentationFormat>On-screen Show (4:3)</PresentationFormat>
  <Paragraphs>90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8</vt:i4>
      </vt:variant>
    </vt:vector>
  </HeadingPairs>
  <TitlesOfParts>
    <vt:vector size="26" baseType="lpstr">
      <vt:lpstr>ＭＳ Ｐゴシック</vt:lpstr>
      <vt:lpstr>ＭＳ Ｐゴシック</vt:lpstr>
      <vt:lpstr>SimSun</vt:lpstr>
      <vt:lpstr>Arial</vt:lpstr>
      <vt:lpstr>Calibri</vt:lpstr>
      <vt:lpstr>Rotis Sans Serif for Nokia</vt:lpstr>
      <vt:lpstr>Times</vt:lpstr>
      <vt:lpstr>Times New Roman</vt:lpstr>
      <vt:lpstr>802.11PowerPointTemplate-Landscape</vt:lpstr>
      <vt:lpstr>1_Custom Design</vt:lpstr>
      <vt:lpstr>2_Custom Design</vt:lpstr>
      <vt:lpstr>3_Custom Design</vt:lpstr>
      <vt:lpstr>Custom Design</vt:lpstr>
      <vt:lpstr>blank presentation</vt:lpstr>
      <vt:lpstr>1_blank presentation</vt:lpstr>
      <vt:lpstr>2_blank presentation</vt:lpstr>
      <vt:lpstr>3_blank presentation</vt:lpstr>
      <vt:lpstr>Title slide</vt:lpstr>
      <vt:lpstr>PowerPoint Presentation</vt:lpstr>
      <vt:lpstr>Meeting Updates</vt:lpstr>
      <vt:lpstr>WG Update </vt:lpstr>
      <vt:lpstr>Teleconferences</vt:lpstr>
      <vt:lpstr>WG Motion (None)</vt:lpstr>
      <vt:lpstr>Future Sessions</vt:lpstr>
      <vt:lpstr>Future Sessions – 2019 </vt:lpstr>
      <vt:lpstr>March 2019 Meeting Logistics 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creator>Subir Das</dc:creator>
  <cp:lastModifiedBy>Das, Subir</cp:lastModifiedBy>
  <cp:revision>939</cp:revision>
  <cp:lastPrinted>1998-02-10T13:28:06Z</cp:lastPrinted>
  <dcterms:created xsi:type="dcterms:W3CDTF">2002-07-08T22:03:28Z</dcterms:created>
  <dcterms:modified xsi:type="dcterms:W3CDTF">2019-01-17T17:01:02Z</dcterms:modified>
</cp:coreProperties>
</file>