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1"/>
  </p:notesMasterIdLst>
  <p:sldIdLst>
    <p:sldId id="348" r:id="rId2"/>
    <p:sldId id="349" r:id="rId3"/>
    <p:sldId id="337" r:id="rId4"/>
    <p:sldId id="350" r:id="rId5"/>
    <p:sldId id="331" r:id="rId6"/>
    <p:sldId id="354" r:id="rId7"/>
    <p:sldId id="351" r:id="rId8"/>
    <p:sldId id="355" r:id="rId9"/>
    <p:sldId id="336"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05" d="100"/>
          <a:sy n="105" d="100"/>
        </p:scale>
        <p:origin x="1548" y="114"/>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2019-01-17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21-19-0015-0</a:t>
            </a:r>
            <a:r>
              <a:rPr lang="en-US" altLang="ko-KR" sz="2400" dirty="0">
                <a:cs typeface="Times New Roman" panose="02020603050405020304" pitchFamily="18" charset="0"/>
              </a:rPr>
              <a:t>0</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17,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21-19-0015-00-0000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21-19-0015-00-0000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dirty="0"/>
              <a:t>21-19-0015-00-0000</a:t>
            </a:r>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904071613"/>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rgbClr val="FF0000"/>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rgbClr val="FF0000"/>
                          </a:solidFill>
                          <a:effectLst/>
                          <a:latin typeface="+mn-lt"/>
                          <a:ea typeface="+mn-ea"/>
                          <a:cs typeface="+mn-cs"/>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IEEE 802.15 WNG</a:t>
                      </a:r>
                    </a:p>
                  </a:txBody>
                  <a:tcPr marL="9524" marR="9524" marT="9527" marB="0" anchor="ctr"/>
                </a:tc>
                <a:tc>
                  <a:txBody>
                    <a:bodyPr/>
                    <a:lstStyle/>
                    <a:p>
                      <a:pPr algn="ctr">
                        <a:spcAft>
                          <a:spcPts val="0"/>
                        </a:spcAft>
                      </a:pPr>
                      <a:r>
                        <a:rPr lang="en-US" sz="1200" b="0" dirty="0">
                          <a:solidFill>
                            <a:schemeClr val="tx1"/>
                          </a:solidFill>
                          <a:effectLst/>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Presentation in IEEE 802.11 RTA TIG</a:t>
                      </a:r>
                      <a:endParaRPr lang="ko-KR" alt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a:t>
                      </a:r>
                      <a:r>
                        <a:rPr lang="ko-KR" altLang="en-US" sz="1200" b="0" dirty="0">
                          <a:solidFill>
                            <a:srgbClr val="FF0000"/>
                          </a:solidFill>
                          <a:effectLst/>
                          <a:latin typeface="Times New Roman" panose="02020603050405020304" pitchFamily="18" charset="0"/>
                          <a:ea typeface="맑은 고딕" panose="020B0503020000020004" pitchFamily="50" charset="-127"/>
                        </a:rPr>
                        <a:t> </a:t>
                      </a:r>
                      <a:r>
                        <a:rPr lang="en-US" altLang="ko-KR" sz="1200" b="0" dirty="0">
                          <a:solidFill>
                            <a:srgbClr val="FF0000"/>
                          </a:solidFill>
                          <a:effectLst/>
                          <a:latin typeface="Times New Roman" panose="02020603050405020304" pitchFamily="18" charset="0"/>
                          <a:ea typeface="맑은 고딕" panose="020B0503020000020004" pitchFamily="50" charset="-127"/>
                        </a:rPr>
                        <a:t>in</a:t>
                      </a:r>
                      <a:r>
                        <a:rPr lang="ko-KR" altLang="en-US" sz="1200" b="0" dirty="0">
                          <a:solidFill>
                            <a:srgbClr val="FF0000"/>
                          </a:solidFill>
                          <a:effectLst/>
                          <a:latin typeface="Times New Roman" panose="02020603050405020304" pitchFamily="18" charset="0"/>
                          <a:ea typeface="맑은 고딕" panose="020B0503020000020004" pitchFamily="50" charset="-127"/>
                        </a:rPr>
                        <a:t> </a:t>
                      </a:r>
                      <a:r>
                        <a:rPr lang="en-US" altLang="ko-KR" sz="1200" b="0" dirty="0">
                          <a:solidFill>
                            <a:srgbClr val="FF0000"/>
                          </a:solidFill>
                          <a:effectLst/>
                          <a:latin typeface="Times New Roman" panose="02020603050405020304" pitchFamily="18" charset="0"/>
                          <a:ea typeface="맑은 고딕" panose="020B0503020000020004" pitchFamily="50" charset="-127"/>
                        </a:rPr>
                        <a:t>IEEE 802.19 WG</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IEEE 802.24 TAG</a:t>
                      </a:r>
                    </a:p>
                    <a:p>
                      <a:pPr algn="ctr">
                        <a:spcAft>
                          <a:spcPts val="0"/>
                        </a:spcAft>
                      </a:pPr>
                      <a:endParaRPr lang="ko-KR" alt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9:00p)</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44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04:00pm-6:00pm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Discussed the SG meeting plan</a:t>
            </a:r>
          </a:p>
          <a:p>
            <a:pPr marL="457200" indent="-457200" eaLnBrk="1" hangingPunct="1">
              <a:lnSpc>
                <a:spcPct val="150000"/>
              </a:lnSpc>
              <a:buFont typeface="Wingdings" panose="05000000000000000000" pitchFamily="2" charset="2"/>
              <a:buChar char="l"/>
            </a:pPr>
            <a:r>
              <a:rPr lang="en-US" altLang="ko-KR" sz="2000" dirty="0"/>
              <a:t>DCN # 21-19-0002-02-0000</a:t>
            </a:r>
          </a:p>
          <a:p>
            <a:pPr marL="857250" lvl="1" indent="-457200">
              <a:lnSpc>
                <a:spcPct val="150000"/>
              </a:lnSpc>
              <a:buFont typeface="Wingdings" panose="05000000000000000000" pitchFamily="2" charset="2"/>
              <a:buChar char="§"/>
            </a:pPr>
            <a:r>
              <a:rPr lang="en-US" altLang="ko-KR" sz="2000" dirty="0"/>
              <a:t>Title: Introduction to VR SG </a:t>
            </a:r>
          </a:p>
          <a:p>
            <a:pPr marL="857250" lvl="1" indent="-457200">
              <a:lnSpc>
                <a:spcPct val="150000"/>
              </a:lnSpc>
              <a:buFont typeface="Wingdings" panose="05000000000000000000" pitchFamily="2" charset="2"/>
              <a:buChar char="§"/>
            </a:pPr>
            <a:r>
              <a:rPr lang="en-US" altLang="ko-KR" sz="2000" dirty="0"/>
              <a:t>Reviewed by the SG and presented at IEEE 802.19 WG </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863848"/>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08:00am-10:00am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21-19-0015-00-0000</a:t>
            </a:r>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42521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21-18-0065-00-0000</a:t>
            </a:r>
          </a:p>
          <a:p>
            <a:pPr marL="857250" lvl="1" indent="-457200">
              <a:lnSpc>
                <a:spcPct val="150000"/>
              </a:lnSpc>
              <a:buFont typeface="Wingdings" panose="05000000000000000000" pitchFamily="2" charset="2"/>
              <a:buChar char="§"/>
            </a:pPr>
            <a:r>
              <a:rPr lang="en-US" altLang="ko-KR" sz="2000" dirty="0"/>
              <a:t>Title: Goal of the 'Network Enablers for seamless HMD based VR Content Service' SG </a:t>
            </a:r>
          </a:p>
          <a:p>
            <a:pPr marL="857250" lvl="1" indent="-457200">
              <a:lnSpc>
                <a:spcPct val="150000"/>
              </a:lnSpc>
              <a:buFont typeface="Wingdings" panose="05000000000000000000" pitchFamily="2" charset="2"/>
              <a:buChar char="§"/>
            </a:pPr>
            <a:r>
              <a:rPr lang="en-US" altLang="ko-KR" sz="2000" dirty="0"/>
              <a:t>Presented at IEEE 802.11 WNG</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Examined some of the CSDs and PARs under consideration in IEEE 802</a:t>
            </a:r>
          </a:p>
          <a:p>
            <a:pPr marL="457200" indent="-457200">
              <a:lnSpc>
                <a:spcPct val="150000"/>
              </a:lnSpc>
              <a:buFont typeface="Wingdings" panose="05000000000000000000" pitchFamily="2" charset="2"/>
              <a:buChar char="l"/>
            </a:pPr>
            <a:r>
              <a:rPr lang="en-US" altLang="ko-KR" sz="2000" dirty="0"/>
              <a:t>Discussed the direction and how the CSD and PAR should be written</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3883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3948748"/>
            <a:ext cx="8191500" cy="2345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21-19-0009-00-0000</a:t>
            </a:r>
          </a:p>
          <a:p>
            <a:pPr marL="857250" lvl="1" indent="-457200">
              <a:lnSpc>
                <a:spcPct val="150000"/>
              </a:lnSpc>
              <a:buFont typeface="Wingdings" panose="05000000000000000000" pitchFamily="2" charset="2"/>
              <a:buChar char="§"/>
            </a:pPr>
            <a:r>
              <a:rPr lang="en-US" altLang="ko-KR" sz="2000" dirty="0"/>
              <a:t>Title: Why you should care about VR network requirements</a:t>
            </a:r>
          </a:p>
          <a:p>
            <a:pPr marL="857250" lvl="1" indent="-457200">
              <a:lnSpc>
                <a:spcPct val="150000"/>
              </a:lnSpc>
              <a:buFont typeface="Wingdings" panose="05000000000000000000" pitchFamily="2" charset="2"/>
              <a:buChar char="§"/>
            </a:pPr>
            <a:r>
              <a:rPr lang="en-US" altLang="ko-KR" sz="2000" dirty="0"/>
              <a:t>Drafted and reviewed the document for the presentation at the following groups:</a:t>
            </a:r>
          </a:p>
          <a:p>
            <a:pPr marL="1257300" lvl="2" indent="-457200">
              <a:lnSpc>
                <a:spcPct val="150000"/>
              </a:lnSpc>
              <a:buFont typeface="Arial" panose="020B0604020202020204" pitchFamily="34" charset="0"/>
              <a:buChar char="•"/>
            </a:pPr>
            <a:r>
              <a:rPr lang="en-US" altLang="ko-KR" sz="2000" dirty="0"/>
              <a:t>IEEE 802.15 WNG, IEEE 802.11 RTA TIG, IEEE 802.24 TAG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21-19-0015-00-0000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21-19-0015-00-0000</a:t>
            </a:r>
          </a:p>
        </p:txBody>
      </p:sp>
      <p:sp>
        <p:nvSpPr>
          <p:cNvPr id="10" name="Text Box 65">
            <a:extLst>
              <a:ext uri="{FF2B5EF4-FFF2-40B4-BE49-F238E27FC236}">
                <a16:creationId xmlns:a16="http://schemas.microsoft.com/office/drawing/2014/main" id="{026421BE-A789-44D1-BE11-E38EF5F1F2EE}"/>
              </a:ext>
            </a:extLst>
          </p:cNvPr>
          <p:cNvSpPr txBox="1">
            <a:spLocks noChangeArrowheads="1"/>
          </p:cNvSpPr>
          <p:nvPr/>
        </p:nvSpPr>
        <p:spPr bwMode="auto">
          <a:xfrm>
            <a:off x="272796" y="162052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20437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Continued to review the DCN # 21-19-0009-00-0000</a:t>
            </a:r>
          </a:p>
        </p:txBody>
      </p:sp>
      <p:sp>
        <p:nvSpPr>
          <p:cNvPr id="12" name="Text Box 65">
            <a:extLst>
              <a:ext uri="{FF2B5EF4-FFF2-40B4-BE49-F238E27FC236}">
                <a16:creationId xmlns:a16="http://schemas.microsoft.com/office/drawing/2014/main" id="{E1BB32EF-1272-462D-A0D7-029671ECF167}"/>
              </a:ext>
            </a:extLst>
          </p:cNvPr>
          <p:cNvSpPr txBox="1">
            <a:spLocks noChangeArrowheads="1"/>
          </p:cNvSpPr>
          <p:nvPr/>
        </p:nvSpPr>
        <p:spPr bwMode="auto">
          <a:xfrm>
            <a:off x="266700" y="2875217"/>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10:30am-12:30om</a:t>
            </a:r>
          </a:p>
        </p:txBody>
      </p:sp>
      <p:sp>
        <p:nvSpPr>
          <p:cNvPr id="13" name="TextBox 1">
            <a:extLst>
              <a:ext uri="{FF2B5EF4-FFF2-40B4-BE49-F238E27FC236}">
                <a16:creationId xmlns:a16="http://schemas.microsoft.com/office/drawing/2014/main" id="{F1099F7D-3560-4E17-8B2B-C55C0D250DB5}"/>
              </a:ext>
            </a:extLst>
          </p:cNvPr>
          <p:cNvSpPr txBox="1">
            <a:spLocks noChangeArrowheads="1"/>
          </p:cNvSpPr>
          <p:nvPr/>
        </p:nvSpPr>
        <p:spPr bwMode="auto">
          <a:xfrm>
            <a:off x="628650" y="32893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21-19-0009-00-0000</a:t>
            </a:r>
          </a:p>
          <a:p>
            <a:pPr marL="857250" lvl="1" indent="-457200">
              <a:lnSpc>
                <a:spcPct val="150000"/>
              </a:lnSpc>
              <a:buFont typeface="Wingdings" panose="05000000000000000000" pitchFamily="2" charset="2"/>
              <a:buChar char="§"/>
            </a:pPr>
            <a:r>
              <a:rPr lang="en-US" altLang="ko-KR" sz="2000" dirty="0"/>
              <a:t>Title: Why you should care about VR network requirements</a:t>
            </a:r>
          </a:p>
          <a:p>
            <a:pPr marL="857250" lvl="1" indent="-457200">
              <a:lnSpc>
                <a:spcPct val="150000"/>
              </a:lnSpc>
              <a:buFont typeface="Wingdings" panose="05000000000000000000" pitchFamily="2" charset="2"/>
              <a:buChar char="§"/>
            </a:pPr>
            <a:r>
              <a:rPr lang="en-US" altLang="ko-KR" sz="2000" dirty="0"/>
              <a:t>Presented at IEEE 802.15 WNG</a:t>
            </a:r>
          </a:p>
          <a:p>
            <a:pPr marL="457200" indent="-457200">
              <a:lnSpc>
                <a:spcPct val="150000"/>
              </a:lnSpc>
              <a:buFont typeface="Wingdings" panose="05000000000000000000" pitchFamily="2" charset="2"/>
              <a:buChar char="l"/>
            </a:pPr>
            <a:endParaRPr lang="en-US" altLang="ko-KR" sz="2000" dirty="0"/>
          </a:p>
        </p:txBody>
      </p:sp>
      <p:sp>
        <p:nvSpPr>
          <p:cNvPr id="14" name="Text Box 65">
            <a:extLst>
              <a:ext uri="{FF2B5EF4-FFF2-40B4-BE49-F238E27FC236}">
                <a16:creationId xmlns:a16="http://schemas.microsoft.com/office/drawing/2014/main" id="{CC7E9685-2E27-44DD-9131-1CC128BCF4B7}"/>
              </a:ext>
            </a:extLst>
          </p:cNvPr>
          <p:cNvSpPr txBox="1">
            <a:spLocks noChangeArrowheads="1"/>
          </p:cNvSpPr>
          <p:nvPr/>
        </p:nvSpPr>
        <p:spPr bwMode="auto">
          <a:xfrm>
            <a:off x="266700" y="4851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01:30pm-03:30pm</a:t>
            </a:r>
          </a:p>
        </p:txBody>
      </p:sp>
      <p:sp>
        <p:nvSpPr>
          <p:cNvPr id="15" name="TextBox 1">
            <a:extLst>
              <a:ext uri="{FF2B5EF4-FFF2-40B4-BE49-F238E27FC236}">
                <a16:creationId xmlns:a16="http://schemas.microsoft.com/office/drawing/2014/main" id="{D27BAD9C-624A-4635-8B89-3D0F680D5459}"/>
              </a:ext>
            </a:extLst>
          </p:cNvPr>
          <p:cNvSpPr txBox="1">
            <a:spLocks noChangeArrowheads="1"/>
          </p:cNvSpPr>
          <p:nvPr/>
        </p:nvSpPr>
        <p:spPr bwMode="auto">
          <a:xfrm>
            <a:off x="628650" y="5292916"/>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21-10-0009-01-0000</a:t>
            </a:r>
          </a:p>
          <a:p>
            <a:pPr marL="857250" lvl="1" indent="-457200">
              <a:lnSpc>
                <a:spcPct val="150000"/>
              </a:lnSpc>
              <a:buFont typeface="Wingdings" panose="05000000000000000000" pitchFamily="2" charset="2"/>
              <a:buChar char="§"/>
            </a:pPr>
            <a:r>
              <a:rPr lang="en-US" altLang="ko-KR" sz="2000" dirty="0"/>
              <a:t>Presented at IEEE 802.11 RTA TIG</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4:00pm-06:00pm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21-19-0015-00-0000</a:t>
            </a:r>
          </a:p>
        </p:txBody>
      </p:sp>
      <p:sp>
        <p:nvSpPr>
          <p:cNvPr id="10" name="TextBox 1">
            <a:extLst>
              <a:ext uri="{FF2B5EF4-FFF2-40B4-BE49-F238E27FC236}">
                <a16:creationId xmlns:a16="http://schemas.microsoft.com/office/drawing/2014/main" id="{090A8CDF-4221-4ED1-8612-2FDE7EA76A61}"/>
              </a:ext>
            </a:extLst>
          </p:cNvPr>
          <p:cNvSpPr txBox="1">
            <a:spLocks noChangeArrowheads="1"/>
          </p:cNvSpPr>
          <p:nvPr/>
        </p:nvSpPr>
        <p:spPr bwMode="auto">
          <a:xfrm>
            <a:off x="628650" y="1818196"/>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21-10-0009-01-0000</a:t>
            </a:r>
          </a:p>
          <a:p>
            <a:pPr marL="857250" lvl="1" indent="-457200">
              <a:lnSpc>
                <a:spcPct val="150000"/>
              </a:lnSpc>
              <a:buFont typeface="Wingdings" panose="05000000000000000000" pitchFamily="2" charset="2"/>
              <a:buChar char="§"/>
            </a:pPr>
            <a:r>
              <a:rPr lang="en-US" altLang="ko-KR" sz="2000" dirty="0"/>
              <a:t>Presented at IEEE 802.24 TAG</a:t>
            </a:r>
          </a:p>
          <a:p>
            <a:pPr marL="857250" lvl="1" indent="-457200">
              <a:lnSpc>
                <a:spcPct val="150000"/>
              </a:lnSpc>
              <a:buFont typeface="Wingdings" panose="05000000000000000000" pitchFamily="2" charset="2"/>
              <a:buChar char="§"/>
            </a:pPr>
            <a:r>
              <a:rPr lang="en-US" altLang="ko-KR" sz="2000" dirty="0"/>
              <a:t>Discussed how IEEE 802.24 TAG can support the VR SG</a:t>
            </a:r>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a:extLst>
              <a:ext uri="{FF2B5EF4-FFF2-40B4-BE49-F238E27FC236}">
                <a16:creationId xmlns:a16="http://schemas.microsoft.com/office/drawing/2014/main" id="{B5C277B9-86A2-4334-B1DC-9C9B6BDC6310}"/>
              </a:ext>
            </a:extLst>
          </p:cNvPr>
          <p:cNvSpPr>
            <a:spLocks noGrp="1"/>
          </p:cNvSpPr>
          <p:nvPr>
            <p:ph type="ftr" sz="quarter" idx="10"/>
          </p:nvPr>
        </p:nvSpPr>
        <p:spPr/>
        <p:txBody>
          <a:bodyPr/>
          <a:lstStyle/>
          <a:p>
            <a:pPr>
              <a:defRPr/>
            </a:pPr>
            <a:r>
              <a:rPr lang="en-US" altLang="pl-PL" dirty="0"/>
              <a:t>21-19-0015-00-0000</a:t>
            </a:r>
          </a:p>
        </p:txBody>
      </p:sp>
      <p:sp>
        <p:nvSpPr>
          <p:cNvPr id="5" name="슬라이드 번호 개체 틀 4">
            <a:extLst>
              <a:ext uri="{FF2B5EF4-FFF2-40B4-BE49-F238E27FC236}">
                <a16:creationId xmlns:a16="http://schemas.microsoft.com/office/drawing/2014/main" id="{D1DBF842-3538-467E-BF8A-518C2F288852}"/>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itle 1">
            <a:extLst>
              <a:ext uri="{FF2B5EF4-FFF2-40B4-BE49-F238E27FC236}">
                <a16:creationId xmlns:a16="http://schemas.microsoft.com/office/drawing/2014/main" id="{112D73B0-4C2B-4160-959E-28DF67844E5C}"/>
              </a:ext>
            </a:extLst>
          </p:cNvPr>
          <p:cNvSpPr>
            <a:spLocks noGrp="1" noChangeArrowheads="1"/>
          </p:cNvSpPr>
          <p:nvPr>
            <p:ph type="title"/>
          </p:nvPr>
        </p:nvSpPr>
        <p:spPr>
          <a:xfrm>
            <a:off x="422275" y="228600"/>
            <a:ext cx="8270875" cy="685800"/>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9" name="Text Box 65">
            <a:extLst>
              <a:ext uri="{FF2B5EF4-FFF2-40B4-BE49-F238E27FC236}">
                <a16:creationId xmlns:a16="http://schemas.microsoft.com/office/drawing/2014/main" id="{9D88602D-7E90-4297-B43C-502BF3ABBBFA}"/>
              </a:ext>
            </a:extLst>
          </p:cNvPr>
          <p:cNvSpPr txBox="1">
            <a:spLocks noChangeArrowheads="1"/>
          </p:cNvSpPr>
          <p:nvPr/>
        </p:nvSpPr>
        <p:spPr bwMode="auto">
          <a:xfrm>
            <a:off x="266700" y="1038352"/>
            <a:ext cx="6086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08:00am-10:00am</a:t>
            </a:r>
          </a:p>
        </p:txBody>
      </p:sp>
      <p:sp>
        <p:nvSpPr>
          <p:cNvPr id="10" name="TextBox 1">
            <a:extLst>
              <a:ext uri="{FF2B5EF4-FFF2-40B4-BE49-F238E27FC236}">
                <a16:creationId xmlns:a16="http://schemas.microsoft.com/office/drawing/2014/main" id="{64A95EBF-9C9A-4AEB-A4D2-8798367967B4}"/>
              </a:ext>
            </a:extLst>
          </p:cNvPr>
          <p:cNvSpPr txBox="1">
            <a:spLocks noChangeArrowheads="1"/>
          </p:cNvSpPr>
          <p:nvPr/>
        </p:nvSpPr>
        <p:spPr bwMode="auto">
          <a:xfrm>
            <a:off x="628650" y="1397572"/>
            <a:ext cx="8191500" cy="511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21-10-0010-00-0000</a:t>
            </a:r>
          </a:p>
          <a:p>
            <a:pPr marL="857250" lvl="1" indent="-457200">
              <a:lnSpc>
                <a:spcPct val="150000"/>
              </a:lnSpc>
              <a:buFont typeface="Wingdings" panose="05000000000000000000" pitchFamily="2" charset="2"/>
              <a:buChar char="§"/>
            </a:pPr>
            <a:r>
              <a:rPr lang="en-US" altLang="ko-KR" sz="2000" dirty="0"/>
              <a:t>Title: IoT/</a:t>
            </a:r>
            <a:r>
              <a:rPr lang="en-US" altLang="ko-KR" sz="2000" dirty="0" err="1"/>
              <a:t>IoL</a:t>
            </a:r>
            <a:r>
              <a:rPr lang="en-US" altLang="ko-KR" sz="2000" dirty="0"/>
              <a:t> based VR Games Interaction Service for VR System</a:t>
            </a:r>
          </a:p>
          <a:p>
            <a:pPr marL="457200" indent="-457200">
              <a:lnSpc>
                <a:spcPct val="150000"/>
              </a:lnSpc>
              <a:buFont typeface="Wingdings" panose="05000000000000000000" pitchFamily="2" charset="2"/>
              <a:buChar char="l"/>
            </a:pPr>
            <a:r>
              <a:rPr lang="en-US" altLang="ko-KR" sz="2000" dirty="0"/>
              <a:t>DCN # 21-11-0010-00-0000</a:t>
            </a:r>
          </a:p>
          <a:p>
            <a:pPr marL="857250" lvl="1" indent="-457200">
              <a:lnSpc>
                <a:spcPct val="150000"/>
              </a:lnSpc>
              <a:buFont typeface="Wingdings" panose="05000000000000000000" pitchFamily="2" charset="2"/>
              <a:buChar char="§"/>
            </a:pPr>
            <a:r>
              <a:rPr lang="en-US" altLang="ko-KR" sz="2000" dirty="0"/>
              <a:t>Title: AR/VR Content Visualization for Industrial Machinery Training Using </a:t>
            </a:r>
            <a:r>
              <a:rPr lang="en-US" altLang="ko-KR" sz="2000" dirty="0" err="1"/>
              <a:t>LiFi</a:t>
            </a:r>
            <a:r>
              <a:rPr lang="en-US" altLang="ko-KR" sz="2000" dirty="0"/>
              <a:t>/</a:t>
            </a:r>
            <a:r>
              <a:rPr lang="en-US" altLang="ko-KR" sz="2000" dirty="0" err="1"/>
              <a:t>CamCom</a:t>
            </a:r>
            <a:r>
              <a:rPr lang="en-US" altLang="ko-KR" sz="2000" dirty="0"/>
              <a:t> Technology</a:t>
            </a:r>
          </a:p>
          <a:p>
            <a:pPr marL="457200" indent="-457200">
              <a:lnSpc>
                <a:spcPct val="150000"/>
              </a:lnSpc>
              <a:buFont typeface="Wingdings" panose="05000000000000000000" pitchFamily="2" charset="2"/>
              <a:buChar char="l"/>
            </a:pPr>
            <a:r>
              <a:rPr lang="en-US" altLang="ko-KR" sz="2000" dirty="0"/>
              <a:t>DCN # 21-12-0010-00-0000</a:t>
            </a:r>
          </a:p>
          <a:p>
            <a:pPr marL="857250" lvl="1" indent="-457200">
              <a:lnSpc>
                <a:spcPct val="150000"/>
              </a:lnSpc>
              <a:buFont typeface="Wingdings" panose="05000000000000000000" pitchFamily="2" charset="2"/>
              <a:buChar char="§"/>
            </a:pPr>
            <a:r>
              <a:rPr lang="en-US" altLang="ko-KR" sz="2000" dirty="0"/>
              <a:t>Title: Mirror Signage Connected OWC Technology for Virtual Dressing Room using AR / VR System</a:t>
            </a:r>
          </a:p>
          <a:p>
            <a:pPr marL="457200" indent="-457200">
              <a:lnSpc>
                <a:spcPct val="150000"/>
              </a:lnSpc>
              <a:buFont typeface="Wingdings" panose="05000000000000000000" pitchFamily="2" charset="2"/>
              <a:buChar char="l"/>
            </a:pPr>
            <a:r>
              <a:rPr lang="en-US" altLang="ko-KR" sz="2000" dirty="0"/>
              <a:t>DCN # 21-13-0010-00-0000</a:t>
            </a:r>
          </a:p>
          <a:p>
            <a:pPr marL="857250" lvl="1" indent="-457200">
              <a:lnSpc>
                <a:spcPct val="150000"/>
              </a:lnSpc>
              <a:buFont typeface="Wingdings" panose="05000000000000000000" pitchFamily="2" charset="2"/>
              <a:buChar char="§"/>
            </a:pPr>
            <a:r>
              <a:rPr lang="en-US" altLang="ko-KR" sz="2000" dirty="0"/>
              <a:t>Title: Interactive Around Immersive View Experience using HMD based OCC Technology</a:t>
            </a:r>
          </a:p>
        </p:txBody>
      </p:sp>
    </p:spTree>
    <p:extLst>
      <p:ext uri="{BB962C8B-B14F-4D97-AF65-F5344CB8AC3E}">
        <p14:creationId xmlns:p14="http://schemas.microsoft.com/office/powerpoint/2010/main" val="555672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8</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dirty="0"/>
              <a:t>21-19-0015-00-0000</a:t>
            </a:r>
          </a:p>
        </p:txBody>
      </p:sp>
      <p:sp>
        <p:nvSpPr>
          <p:cNvPr id="7" name="Text Box 65">
            <a:extLst>
              <a:ext uri="{FF2B5EF4-FFF2-40B4-BE49-F238E27FC236}">
                <a16:creationId xmlns:a16="http://schemas.microsoft.com/office/drawing/2014/main" id="{2ADDC077-39F2-4FB3-9B55-2CC2271787B8}"/>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Future Plan</a:t>
            </a:r>
          </a:p>
        </p:txBody>
      </p:sp>
      <p:sp>
        <p:nvSpPr>
          <p:cNvPr id="8" name="TextBox 1">
            <a:extLst>
              <a:ext uri="{FF2B5EF4-FFF2-40B4-BE49-F238E27FC236}">
                <a16:creationId xmlns:a16="http://schemas.microsoft.com/office/drawing/2014/main" id="{1C4C5A0F-912C-4E3E-8371-6976AD36EE3F}"/>
              </a:ext>
            </a:extLst>
          </p:cNvPr>
          <p:cNvSpPr txBox="1">
            <a:spLocks noChangeArrowheads="1"/>
          </p:cNvSpPr>
          <p:nvPr/>
        </p:nvSpPr>
        <p:spPr bwMode="auto">
          <a:xfrm>
            <a:off x="628650" y="1818196"/>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Action Items</a:t>
            </a:r>
          </a:p>
          <a:p>
            <a:pPr marL="857250" lvl="1" indent="-457200">
              <a:lnSpc>
                <a:spcPct val="150000"/>
              </a:lnSpc>
              <a:buFont typeface="Wingdings" panose="05000000000000000000" pitchFamily="2" charset="2"/>
              <a:buChar char="§"/>
            </a:pPr>
            <a:r>
              <a:rPr lang="en-US" altLang="ko-KR" sz="2000" dirty="0"/>
              <a:t>Continue to reach out to IEEE 802.1 and 802.3 WGs</a:t>
            </a:r>
          </a:p>
          <a:p>
            <a:pPr marL="857250" lvl="1" indent="-457200">
              <a:lnSpc>
                <a:spcPct val="150000"/>
              </a:lnSpc>
              <a:buFont typeface="Wingdings" panose="05000000000000000000" pitchFamily="2" charset="2"/>
              <a:buChar char="§"/>
            </a:pPr>
            <a:r>
              <a:rPr lang="en-US" altLang="ko-KR" sz="2000" dirty="0"/>
              <a:t>Follow up with IEEE 802.11 RTA TIG, 802.15 WNG, 802.19 WG, 802.24 TAG</a:t>
            </a:r>
          </a:p>
          <a:p>
            <a:pPr marL="857250" lvl="1" indent="-457200">
              <a:lnSpc>
                <a:spcPct val="150000"/>
              </a:lnSpc>
              <a:buFont typeface="Wingdings" panose="05000000000000000000" pitchFamily="2" charset="2"/>
              <a:buChar char="§"/>
            </a:pPr>
            <a:r>
              <a:rPr lang="en-US" altLang="ko-KR" sz="2000" dirty="0"/>
              <a:t>Start drafting the scopes for CSD/PAR </a:t>
            </a:r>
          </a:p>
          <a:p>
            <a:pPr marL="457200" indent="-457200">
              <a:lnSpc>
                <a:spcPct val="150000"/>
              </a:lnSpc>
              <a:buFont typeface="Wingdings" panose="05000000000000000000" pitchFamily="2" charset="2"/>
              <a:buChar char="l"/>
            </a:pPr>
            <a:r>
              <a:rPr lang="en-US" altLang="ko-KR" sz="2000" dirty="0"/>
              <a:t>Teleconference Schedule</a:t>
            </a:r>
          </a:p>
          <a:p>
            <a:pPr marL="857250" lvl="1" indent="-457200">
              <a:lnSpc>
                <a:spcPct val="150000"/>
              </a:lnSpc>
              <a:buFont typeface="Arial" panose="020B0604020202020204" pitchFamily="34" charset="0"/>
              <a:buChar char="•"/>
            </a:pPr>
            <a:endParaRPr lang="en-US" altLang="ko-KR" sz="2000" dirty="0"/>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3208</TotalTime>
  <Words>1016</Words>
  <Application>Microsoft Office PowerPoint</Application>
  <PresentationFormat>화면 슬라이드 쇼(4:3)</PresentationFormat>
  <Paragraphs>132</Paragraphs>
  <Slides>9</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267</cp:revision>
  <dcterms:created xsi:type="dcterms:W3CDTF">2017-08-15T12:18:13Z</dcterms:created>
  <dcterms:modified xsi:type="dcterms:W3CDTF">2019-01-17T14:20:07Z</dcterms:modified>
</cp:coreProperties>
</file>