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4" r:id="rId1"/>
    <p:sldMasterId id="2147483726" r:id="rId2"/>
  </p:sldMasterIdLst>
  <p:notesMasterIdLst>
    <p:notesMasterId r:id="rId12"/>
  </p:notesMasterIdLst>
  <p:sldIdLst>
    <p:sldId id="348" r:id="rId3"/>
    <p:sldId id="438" r:id="rId4"/>
    <p:sldId id="440" r:id="rId5"/>
    <p:sldId id="444" r:id="rId6"/>
    <p:sldId id="445" r:id="rId7"/>
    <p:sldId id="446" r:id="rId8"/>
    <p:sldId id="448" r:id="rId9"/>
    <p:sldId id="449" r:id="rId10"/>
    <p:sldId id="44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1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4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6" autoAdjust="0"/>
    <p:restoredTop sz="92121" autoAdjust="0"/>
  </p:normalViewPr>
  <p:slideViewPr>
    <p:cSldViewPr snapToGrid="0">
      <p:cViewPr varScale="1">
        <p:scale>
          <a:sx n="63" d="100"/>
          <a:sy n="63" d="100"/>
        </p:scale>
        <p:origin x="10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488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F58BD-B266-4FEA-8572-614D27B01AAF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BE845-B615-457C-AC59-B6A31CA72E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29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27C19D3-7FD4-4091-A359-C1846C46E3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11172D7-F943-4D47-8A4C-949985A3A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1</a:t>
            </a:fld>
            <a:endParaRPr lang="en-US" dirty="0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4516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2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5346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5813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Rectangle 91">
            <a:extLst>
              <a:ext uri="{FF2B5EF4-FFF2-40B4-BE49-F238E27FC236}">
                <a16:creationId xmlns:a16="http://schemas.microsoft.com/office/drawing/2014/main" id="{5A72A343-0DC1-4DEC-A818-D852D30A02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5" name="Rectangle 92">
            <a:extLst>
              <a:ext uri="{FF2B5EF4-FFF2-40B4-BE49-F238E27FC236}">
                <a16:creationId xmlns:a16="http://schemas.microsoft.com/office/drawing/2014/main" id="{BB40ED68-4E96-422B-AE64-288348D5F7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76750-9DAF-43FD-BC42-4D042B34C934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80517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Rectangle 91">
            <a:extLst>
              <a:ext uri="{FF2B5EF4-FFF2-40B4-BE49-F238E27FC236}">
                <a16:creationId xmlns:a16="http://schemas.microsoft.com/office/drawing/2014/main" id="{3A4A1093-86EE-4B05-B309-FC7A90D1D92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5" name="Rectangle 92">
            <a:extLst>
              <a:ext uri="{FF2B5EF4-FFF2-40B4-BE49-F238E27FC236}">
                <a16:creationId xmlns:a16="http://schemas.microsoft.com/office/drawing/2014/main" id="{E08EF60B-6F13-4F54-AE65-D0A9F760E3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96918-C194-44CD-8ACA-D640F40BE2BB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47208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4" y="228600"/>
            <a:ext cx="2074862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Rectangle 91">
            <a:extLst>
              <a:ext uri="{FF2B5EF4-FFF2-40B4-BE49-F238E27FC236}">
                <a16:creationId xmlns:a16="http://schemas.microsoft.com/office/drawing/2014/main" id="{FA93D6A2-03D0-4341-BF34-42C6D99B74E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5" name="Rectangle 92">
            <a:extLst>
              <a:ext uri="{FF2B5EF4-FFF2-40B4-BE49-F238E27FC236}">
                <a16:creationId xmlns:a16="http://schemas.microsoft.com/office/drawing/2014/main" id="{685E4F14-53DB-45FE-B7D3-87EDEBBB9FC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A4E1D-1B19-4348-BA05-9114055FA2F1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761058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Page </a:t>
            </a:r>
            <a:fld id="{51AD4080-6D3A-494C-8BF2-E1F8C9265CB5}" type="slidenum"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2"/>
            <a:ext cx="5486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1" y="6589714"/>
            <a:ext cx="93487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725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6807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8415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097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6044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5235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9713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067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53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Rectangle 91">
            <a:extLst>
              <a:ext uri="{FF2B5EF4-FFF2-40B4-BE49-F238E27FC236}">
                <a16:creationId xmlns:a16="http://schemas.microsoft.com/office/drawing/2014/main" id="{F7BE29F3-F002-4258-9A7C-62AC3EC37C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5" name="Rectangle 92">
            <a:extLst>
              <a:ext uri="{FF2B5EF4-FFF2-40B4-BE49-F238E27FC236}">
                <a16:creationId xmlns:a16="http://schemas.microsoft.com/office/drawing/2014/main" id="{EFB8BDB7-8037-440E-B1CE-29C33C22F6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3D877-D406-4E0C-A0B8-A5405FE26974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495449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0149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0970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80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1">
            <a:extLst>
              <a:ext uri="{FF2B5EF4-FFF2-40B4-BE49-F238E27FC236}">
                <a16:creationId xmlns:a16="http://schemas.microsoft.com/office/drawing/2014/main" id="{478B732F-382C-4A02-8654-B76707B96C8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5" name="Rectangle 92">
            <a:extLst>
              <a:ext uri="{FF2B5EF4-FFF2-40B4-BE49-F238E27FC236}">
                <a16:creationId xmlns:a16="http://schemas.microsoft.com/office/drawing/2014/main" id="{E50DC848-B9B2-464B-955F-C69D1CD08E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ADD19-019F-4CC7-AC53-7A4ECC503183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400862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6" y="1143000"/>
            <a:ext cx="4073525" cy="5181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43000"/>
            <a:ext cx="4073525" cy="5181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Rectangle 91">
            <a:extLst>
              <a:ext uri="{FF2B5EF4-FFF2-40B4-BE49-F238E27FC236}">
                <a16:creationId xmlns:a16="http://schemas.microsoft.com/office/drawing/2014/main" id="{234087EC-2DA5-4F7F-ACA1-AD88F5B026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6" name="Rectangle 92">
            <a:extLst>
              <a:ext uri="{FF2B5EF4-FFF2-40B4-BE49-F238E27FC236}">
                <a16:creationId xmlns:a16="http://schemas.microsoft.com/office/drawing/2014/main" id="{41A803C5-9B47-46B0-A939-27D2BF561A2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CDDAA-0390-433D-9AB4-34D0BDB535AD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419948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Rectangle 91">
            <a:extLst>
              <a:ext uri="{FF2B5EF4-FFF2-40B4-BE49-F238E27FC236}">
                <a16:creationId xmlns:a16="http://schemas.microsoft.com/office/drawing/2014/main" id="{8FCF42FE-BD5C-46F9-96B5-498CDE7857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8" name="Rectangle 92">
            <a:extLst>
              <a:ext uri="{FF2B5EF4-FFF2-40B4-BE49-F238E27FC236}">
                <a16:creationId xmlns:a16="http://schemas.microsoft.com/office/drawing/2014/main" id="{C3CE478D-96B5-452F-A8FE-84824C0378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01ADC-1002-4609-B69F-FCEC9F410B2C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21355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Rectangle 91">
            <a:extLst>
              <a:ext uri="{FF2B5EF4-FFF2-40B4-BE49-F238E27FC236}">
                <a16:creationId xmlns:a16="http://schemas.microsoft.com/office/drawing/2014/main" id="{73C9785C-900F-4279-BA36-658B817806E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4" name="Rectangle 92">
            <a:extLst>
              <a:ext uri="{FF2B5EF4-FFF2-40B4-BE49-F238E27FC236}">
                <a16:creationId xmlns:a16="http://schemas.microsoft.com/office/drawing/2014/main" id="{0D97CCFF-2611-4272-84F5-14F1F202A8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7402-2C48-4A31-90B3-0422C1082987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58901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1">
            <a:extLst>
              <a:ext uri="{FF2B5EF4-FFF2-40B4-BE49-F238E27FC236}">
                <a16:creationId xmlns:a16="http://schemas.microsoft.com/office/drawing/2014/main" id="{0A997149-32D7-4573-892A-E7CC55F9A2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3" name="Rectangle 92">
            <a:extLst>
              <a:ext uri="{FF2B5EF4-FFF2-40B4-BE49-F238E27FC236}">
                <a16:creationId xmlns:a16="http://schemas.microsoft.com/office/drawing/2014/main" id="{499D2174-267E-4D04-A516-D1D7F395D38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829A6-D376-486B-8E29-1F54040F52F9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12501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1">
            <a:extLst>
              <a:ext uri="{FF2B5EF4-FFF2-40B4-BE49-F238E27FC236}">
                <a16:creationId xmlns:a16="http://schemas.microsoft.com/office/drawing/2014/main" id="{4C37AE07-A0F8-4021-9BDF-FA841CF0B2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6" name="Rectangle 92">
            <a:extLst>
              <a:ext uri="{FF2B5EF4-FFF2-40B4-BE49-F238E27FC236}">
                <a16:creationId xmlns:a16="http://schemas.microsoft.com/office/drawing/2014/main" id="{67849F2A-EDE6-4B99-923D-A087423076A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0D5C7-4BA5-485A-808F-61F9A64C7A68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73154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1">
            <a:extLst>
              <a:ext uri="{FF2B5EF4-FFF2-40B4-BE49-F238E27FC236}">
                <a16:creationId xmlns:a16="http://schemas.microsoft.com/office/drawing/2014/main" id="{149BFDEC-8EFF-4A23-8C35-40D03C16FA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6" name="Rectangle 92">
            <a:extLst>
              <a:ext uri="{FF2B5EF4-FFF2-40B4-BE49-F238E27FC236}">
                <a16:creationId xmlns:a16="http://schemas.microsoft.com/office/drawing/2014/main" id="{13CB777E-18A1-441A-9168-8776001B0B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73027-EFE0-4652-A5C3-D5745DEF902C}" type="slidenum">
              <a:rPr lang="en-US" altLang="pl-PL"/>
              <a:pPr>
                <a:defRPr/>
              </a:pPr>
              <a:t>‹#›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62375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3F8F8C-C0FD-4F93-9B6C-846285C94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22276" y="228600"/>
            <a:ext cx="82708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Title: 36 pt Rotis Sans Serif</a:t>
            </a:r>
          </a:p>
        </p:txBody>
      </p:sp>
      <p:sp>
        <p:nvSpPr>
          <p:cNvPr id="1027" name="Rectangle 33">
            <a:extLst>
              <a:ext uri="{FF2B5EF4-FFF2-40B4-BE49-F238E27FC236}">
                <a16:creationId xmlns:a16="http://schemas.microsoft.com/office/drawing/2014/main" id="{7C35C133-3051-403A-9A72-4BF3A92A2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6" y="1143000"/>
            <a:ext cx="829945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IEEE 802.21 Powerpoint Template</a:t>
            </a:r>
            <a:br>
              <a:rPr lang="en-US" altLang="pl-PL"/>
            </a:br>
            <a:r>
              <a:rPr lang="en-US" altLang="pl-PL"/>
              <a:t>(Rotis Sans Serif 24 pt)</a:t>
            </a:r>
          </a:p>
          <a:p>
            <a:pPr lvl="0"/>
            <a:r>
              <a:rPr lang="en-US" altLang="pl-PL"/>
              <a:t>1st Level Bullet</a:t>
            </a:r>
          </a:p>
          <a:p>
            <a:pPr lvl="1"/>
            <a:r>
              <a:rPr lang="en-US" altLang="pl-PL"/>
              <a:t>2nd Level Bullet</a:t>
            </a:r>
          </a:p>
          <a:p>
            <a:pPr lvl="2"/>
            <a:r>
              <a:rPr lang="en-US" altLang="pl-PL"/>
              <a:t>3rd Level Bullet</a:t>
            </a:r>
          </a:p>
          <a:p>
            <a:pPr lvl="2"/>
            <a:endParaRPr lang="en-US" altLang="pl-PL"/>
          </a:p>
          <a:p>
            <a:pPr lvl="1"/>
            <a:endParaRPr lang="en-US" altLang="pl-PL"/>
          </a:p>
          <a:p>
            <a:pPr lvl="0"/>
            <a:endParaRPr lang="en-US" altLang="pl-PL"/>
          </a:p>
          <a:p>
            <a:pPr lvl="0"/>
            <a:endParaRPr lang="en-US" altLang="pl-PL"/>
          </a:p>
          <a:p>
            <a:pPr lvl="0"/>
            <a:r>
              <a:rPr lang="en-US" altLang="pl-PL"/>
              <a:t/>
            </a:r>
            <a:br>
              <a:rPr lang="en-US" altLang="pl-PL"/>
            </a:br>
            <a:endParaRPr lang="en-US" altLang="pl-PL"/>
          </a:p>
        </p:txBody>
      </p:sp>
      <p:sp>
        <p:nvSpPr>
          <p:cNvPr id="1115" name="Rectangle 91">
            <a:extLst>
              <a:ext uri="{FF2B5EF4-FFF2-40B4-BE49-F238E27FC236}">
                <a16:creationId xmlns:a16="http://schemas.microsoft.com/office/drawing/2014/main" id="{BA3F0694-D324-4E07-897F-B03B0F3333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999" y="6400802"/>
            <a:ext cx="2319867" cy="25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90000"/>
              </a:lnSpc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altLang="pl-PL" dirty="0"/>
              <a:t>21-18-0073-00-0000</a:t>
            </a:r>
          </a:p>
        </p:txBody>
      </p:sp>
      <p:sp>
        <p:nvSpPr>
          <p:cNvPr id="1116" name="Rectangle 92">
            <a:extLst>
              <a:ext uri="{FF2B5EF4-FFF2-40B4-BE49-F238E27FC236}">
                <a16:creationId xmlns:a16="http://schemas.microsoft.com/office/drawing/2014/main" id="{C6F966E7-7AE7-44A4-AC23-89A3A20666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399" y="6400800"/>
            <a:ext cx="9207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9471D420-187E-4573-B751-C2C806A44A53}" type="slidenum">
              <a:rPr lang="en-US" altLang="pl-PL" smtClean="0"/>
              <a:pPr>
                <a:defRPr/>
              </a:pPr>
              <a:t>‹#›</a:t>
            </a:fld>
            <a:endParaRPr lang="en-US" altLang="pl-PL" dirty="0"/>
          </a:p>
        </p:txBody>
      </p:sp>
      <p:pic>
        <p:nvPicPr>
          <p:cNvPr id="1030" name="Picture 93" descr="smllieee">
            <a:extLst>
              <a:ext uri="{FF2B5EF4-FFF2-40B4-BE49-F238E27FC236}">
                <a16:creationId xmlns:a16="http://schemas.microsoft.com/office/drawing/2014/main" id="{AC4B861E-7162-4810-B49A-6E57424D3C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2" y="125410"/>
            <a:ext cx="831894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94" descr="802logo">
            <a:extLst>
              <a:ext uri="{FF2B5EF4-FFF2-40B4-BE49-F238E27FC236}">
                <a16:creationId xmlns:a16="http://schemas.microsoft.com/office/drawing/2014/main" id="{A8C86890-08EE-4C5C-9EA2-7B826C54A8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430" y="182562"/>
            <a:ext cx="83189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91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2pPr>
      <a:lvl3pPr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3pPr>
      <a:lvl4pPr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4pPr>
      <a:lvl5pPr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5pPr>
      <a:lvl6pPr marL="342900"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6pPr>
      <a:lvl7pPr marL="685800"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7pPr>
      <a:lvl8pPr marL="1028700"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8pPr>
      <a:lvl9pPr marL="1371600" algn="ctr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Times New Roman" pitchFamily="18" charset="0"/>
        </a:defRPr>
      </a:lvl9pPr>
    </p:titleStyle>
    <p:bodyStyle>
      <a:lvl1pPr marL="210741" indent="-210741" algn="l" defTabSz="5715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00063" indent="-146447" algn="l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1800">
          <a:solidFill>
            <a:schemeClr val="tx1"/>
          </a:solidFill>
          <a:latin typeface="+mn-lt"/>
        </a:defRPr>
      </a:lvl2pPr>
      <a:lvl3pPr marL="860822" indent="-146447" algn="l" defTabSz="5715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>
          <a:solidFill>
            <a:schemeClr val="tx1"/>
          </a:solidFill>
          <a:latin typeface="+mn-lt"/>
        </a:defRPr>
      </a:lvl3pPr>
      <a:lvl4pPr marL="1353741" indent="-208360" algn="l" defTabSz="571500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Rotis Sans Serif for Nokia" pitchFamily="34" charset="0"/>
        </a:defRPr>
      </a:lvl4pPr>
      <a:lvl5pPr marL="1714500" indent="-210741" algn="l" defTabSz="5715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Rotis Sans Serif for Nokia" pitchFamily="34" charset="0"/>
        </a:defRPr>
      </a:lvl5pPr>
      <a:lvl6pPr marL="2057400" indent="-210741" algn="l" defTabSz="5715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Rotis Sans Serif for Nokia" pitchFamily="34" charset="0"/>
        </a:defRPr>
      </a:lvl6pPr>
      <a:lvl7pPr marL="2400300" indent="-210741" algn="l" defTabSz="5715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Rotis Sans Serif for Nokia" pitchFamily="34" charset="0"/>
        </a:defRPr>
      </a:lvl7pPr>
      <a:lvl8pPr marL="2743200" indent="-210741" algn="l" defTabSz="5715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Rotis Sans Serif for Nokia" pitchFamily="34" charset="0"/>
        </a:defRPr>
      </a:lvl8pPr>
      <a:lvl9pPr marL="3086100" indent="-210741" algn="l" defTabSz="5715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Page </a:t>
            </a:r>
            <a:fld id="{7E0ED744-2AD2-45F1-9385-55C79C00BA3B}" type="slidenum"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2"/>
            <a:ext cx="5486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725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6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8/21-18-0075-00-0000-ec-motion-and-materials.pptx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6">
            <a:extLst>
              <a:ext uri="{FF2B5EF4-FFF2-40B4-BE49-F238E27FC236}">
                <a16:creationId xmlns:a16="http://schemas.microsoft.com/office/drawing/2014/main" id="{3AD0C15D-3153-4FA2-9CC8-FCF051CB8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925" y="1046464"/>
            <a:ext cx="8752150" cy="5169160"/>
          </a:xfrm>
          <a:solidFill>
            <a:srgbClr val="66CCFF"/>
          </a:solidFill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pl-PL" sz="2400" b="1" dirty="0">
                <a:cs typeface="Times New Roman" panose="02020603050405020304" pitchFamily="18" charset="0"/>
              </a:rPr>
              <a:t>IEEE 802.21 MEDIA INDEPENDENT SERVICES 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pl-PL" sz="2400" dirty="0">
                <a:cs typeface="Times New Roman" panose="02020603050405020304" pitchFamily="18" charset="0"/>
              </a:rPr>
              <a:t>DCN: </a:t>
            </a:r>
            <a:r>
              <a:rPr lang="en-US" altLang="pl-PL" sz="2400" dirty="0" smtClean="0">
                <a:cs typeface="Times New Roman" panose="02020603050405020304" pitchFamily="18" charset="0"/>
              </a:rPr>
              <a:t>21-19-0027-00-0000</a:t>
            </a:r>
            <a:endParaRPr lang="en-US" altLang="pl-PL" sz="2400" dirty="0">
              <a:cs typeface="Times New Roman" panose="02020603050405020304" pitchFamily="18" charset="0"/>
            </a:endParaRPr>
          </a:p>
          <a:p>
            <a:pPr marL="535781" indent="-535781">
              <a:buClr>
                <a:srgbClr val="FAFD00"/>
              </a:buClr>
              <a:buNone/>
            </a:pPr>
            <a:r>
              <a:rPr lang="en-US" altLang="pl-PL" sz="2400" dirty="0" smtClean="0">
                <a:cs typeface="Times New Roman" panose="02020603050405020304" pitchFamily="18" charset="0"/>
              </a:rPr>
              <a:t>Title: Request for Study Group First Re-chartering </a:t>
            </a:r>
          </a:p>
          <a:p>
            <a:pPr marL="535781" indent="-535781">
              <a:buClr>
                <a:srgbClr val="FAFD00"/>
              </a:buClr>
              <a:buNone/>
            </a:pPr>
            <a:r>
              <a:rPr lang="en-US" altLang="pl-PL" sz="2400" dirty="0" smtClean="0">
                <a:cs typeface="Times New Roman" panose="02020603050405020304" pitchFamily="18" charset="0"/>
              </a:rPr>
              <a:t>Date </a:t>
            </a:r>
            <a:r>
              <a:rPr lang="en-US" altLang="pl-PL" sz="2400" dirty="0">
                <a:cs typeface="Times New Roman" panose="02020603050405020304" pitchFamily="18" charset="0"/>
              </a:rPr>
              <a:t>Submitted: </a:t>
            </a:r>
            <a:r>
              <a:rPr lang="en-US" altLang="pl-PL" sz="2400" dirty="0" smtClean="0">
                <a:cs typeface="Times New Roman" panose="02020603050405020304" pitchFamily="18" charset="0"/>
              </a:rPr>
              <a:t>March </a:t>
            </a:r>
            <a:r>
              <a:rPr lang="en-US" altLang="pl-PL" sz="2400" dirty="0">
                <a:cs typeface="Times New Roman" panose="02020603050405020304" pitchFamily="18" charset="0"/>
              </a:rPr>
              <a:t>15, </a:t>
            </a:r>
            <a:r>
              <a:rPr lang="en-US" altLang="pl-PL" sz="2400" dirty="0" smtClean="0">
                <a:cs typeface="Times New Roman" panose="02020603050405020304" pitchFamily="18" charset="0"/>
              </a:rPr>
              <a:t>2019</a:t>
            </a:r>
            <a:endParaRPr lang="en-US" altLang="pl-PL" sz="2400" dirty="0">
              <a:cs typeface="Times New Roman" panose="02020603050405020304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pl-PL" sz="2400" dirty="0" smtClean="0">
                <a:cs typeface="Times New Roman" panose="02020603050405020304" pitchFamily="18" charset="0"/>
              </a:rPr>
              <a:t>Presented in March, 2019 IEEE 802 LMSC Closing Plenary </a:t>
            </a:r>
            <a:r>
              <a:rPr lang="en-US" altLang="pl-PL" sz="2400" dirty="0">
                <a:cs typeface="Times New Roman" panose="02020603050405020304" pitchFamily="18" charset="0"/>
              </a:rPr>
              <a:t>in </a:t>
            </a:r>
            <a:r>
              <a:rPr lang="en-US" altLang="pl-PL" sz="2400" dirty="0" smtClean="0">
                <a:cs typeface="Times New Roman" panose="02020603050405020304" pitchFamily="18" charset="0"/>
              </a:rPr>
              <a:t>Vancouver, BC, Canada</a:t>
            </a:r>
            <a:endParaRPr lang="en-US" altLang="pl-PL" sz="2400" dirty="0">
              <a:cs typeface="Times New Roman" panose="02020603050405020304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pl-PL" sz="2400" dirty="0" smtClean="0">
                <a:cs typeface="Times New Roman" panose="02020603050405020304" pitchFamily="18" charset="0"/>
              </a:rPr>
              <a:t>Source: Subir Das (Perspecta Labs) </a:t>
            </a:r>
            <a:endParaRPr lang="en-US" altLang="pl-PL" sz="2400" b="1" dirty="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71538" indent="-871538" algn="just">
              <a:buClr>
                <a:srgbClr val="FAFD00"/>
              </a:buClr>
              <a:buNone/>
            </a:pPr>
            <a:r>
              <a:rPr lang="en-US" altLang="pl-PL" sz="2400" dirty="0">
                <a:cs typeface="Times New Roman" panose="02020603050405020304" pitchFamily="18" charset="0"/>
              </a:rPr>
              <a:t>Abstract: This </a:t>
            </a:r>
            <a:r>
              <a:rPr lang="en-US" altLang="pl-PL" sz="2400" dirty="0" smtClean="0">
                <a:cs typeface="Times New Roman" panose="02020603050405020304" pitchFamily="18" charset="0"/>
              </a:rPr>
              <a:t>document contains the EC motion and materials to support the re-chartering of the Study Group proposal on </a:t>
            </a:r>
            <a:r>
              <a:rPr lang="en-US" altLang="pl-PL" sz="2400" dirty="0">
                <a:cs typeface="Times New Roman" panose="02020603050405020304" pitchFamily="18" charset="0"/>
              </a:rPr>
              <a:t>Network Enablers for Seamless HMD-based VR (Virtual Reality) Content Service. 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59D88C36-AB78-43AC-82D2-673DD58C07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pl-PL" dirty="0">
                <a:solidFill>
                  <a:srgbClr val="000000"/>
                </a:solidFill>
                <a:latin typeface="Times"/>
              </a:rPr>
              <a:t>21-18-0073-00-0000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4506F55-5C08-407C-B922-B30DEDD24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D3D877-D406-4E0C-A0B8-A5405FE26974}" type="slidenum">
              <a:rPr lang="en-US" altLang="pl-PL" smtClean="0"/>
              <a:pPr>
                <a:defRPr/>
              </a:pPr>
              <a:t>0</a:t>
            </a:fld>
            <a:endParaRPr lang="en-US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599"/>
            <a:ext cx="8686800" cy="510381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Grant the first re-chartering </a:t>
            </a:r>
            <a:r>
              <a:rPr lang="en-US" sz="2400" dirty="0"/>
              <a:t>of IEEE 802.21 'Network Enablers for Seamless HMD-based VR (Virtual Reality) Content Service ' Study </a:t>
            </a:r>
            <a:r>
              <a:rPr lang="en-US" sz="2400" dirty="0" smtClean="0"/>
              <a:t>Group. </a:t>
            </a:r>
            <a:endParaRPr lang="en-US" sz="2400" dirty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Second: Steve Shellhammer</a:t>
            </a: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WG Vote: 7/0/0</a:t>
            </a:r>
          </a:p>
          <a:p>
            <a:pPr marL="0" indent="0" eaLnBrk="1" hangingPunct="1">
              <a:buFontTx/>
              <a:buNone/>
              <a:defRPr/>
            </a:pPr>
            <a:endParaRPr lang="en-US" sz="20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EC Vote: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For:               Against:             Abstain: 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LMSC </a:t>
            </a:r>
            <a:r>
              <a:rPr lang="en-US" sz="2800" dirty="0" smtClean="0"/>
              <a:t>Motion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34274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23900" y="2778760"/>
            <a:ext cx="7772400" cy="685800"/>
          </a:xfrm>
        </p:spPr>
        <p:txBody>
          <a:bodyPr/>
          <a:lstStyle/>
          <a:p>
            <a:r>
              <a:rPr lang="en-US" sz="2800" dirty="0" smtClean="0"/>
              <a:t>Supporting Material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9200" y="6475413"/>
            <a:ext cx="2244725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786886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3200" dirty="0" smtClean="0"/>
              <a:t>Background</a:t>
            </a:r>
            <a:endParaRPr lang="ko-KR" altLang="en-US" sz="3200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380999" y="6400802"/>
            <a:ext cx="2319867" cy="245743"/>
          </a:xfrm>
        </p:spPr>
        <p:txBody>
          <a:bodyPr/>
          <a:lstStyle/>
          <a:p>
            <a:pPr lvl="0"/>
            <a:r>
              <a:rPr lang="en-US" altLang="ko-KR" dirty="0"/>
              <a:t>21-18-0067-01-0000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15E7A1-C024-4955-BFDD-BFFB64410B76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999" y="1348661"/>
            <a:ext cx="861060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marL="354013" indent="-354013">
              <a:lnSpc>
                <a:spcPct val="150000"/>
              </a:lnSpc>
              <a:buFont typeface="Wingdings"/>
              <a:buChar char="v"/>
              <a:defRPr sz="2000" b="1" spc="-75">
                <a:solidFill>
                  <a:schemeClr val="tx2"/>
                </a:solidFill>
                <a:ea typeface="나눔고딕"/>
              </a:defRPr>
            </a:lvl1pPr>
            <a:lvl2pPr marL="742950" lvl="1" indent="-285750">
              <a:lnSpc>
                <a:spcPct val="150000"/>
              </a:lnSpc>
              <a:buFont typeface="Wingdings"/>
              <a:buChar char="l"/>
              <a:defRPr sz="2000"/>
            </a:lvl2pPr>
            <a:lvl3pPr marL="1200150" lvl="2" indent="-285750">
              <a:lnSpc>
                <a:spcPct val="150000"/>
              </a:lnSpc>
              <a:buFont typeface="Arial"/>
              <a:buChar char="•"/>
              <a:defRPr sz="2000"/>
            </a:lvl3pPr>
            <a:lvl4pPr lvl="3">
              <a:lnSpc>
                <a:spcPct val="150000"/>
              </a:lnSpc>
            </a:lvl4pPr>
          </a:lstStyle>
          <a:p>
            <a:pPr>
              <a:lnSpc>
                <a:spcPct val="100000"/>
              </a:lnSpc>
            </a:pPr>
            <a:r>
              <a:rPr lang="en-US" altLang="ko-KR" sz="2400" dirty="0" smtClean="0">
                <a:ea typeface="+mn-ea"/>
              </a:rPr>
              <a:t>The LMSC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 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approved 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the 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study group at 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November, 2018 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closing plenary </a:t>
            </a:r>
          </a:p>
          <a:p>
            <a:endParaRPr lang="en-US" altLang="ko-KR" sz="1600" dirty="0">
              <a:ea typeface="+mn-ea"/>
            </a:endParaRPr>
          </a:p>
          <a:p>
            <a:r>
              <a:rPr lang="en-US" altLang="ko-KR" sz="2400" dirty="0" smtClean="0">
                <a:latin typeface="+mn-lt"/>
                <a:ea typeface="+mn-ea"/>
                <a:cs typeface="+mn-cs"/>
              </a:rPr>
              <a:t>A detailed presentation was made to </a:t>
            </a:r>
            <a:r>
              <a:rPr lang="en-US" altLang="ko-KR" sz="2400" dirty="0" smtClean="0">
                <a:ea typeface="+mn-ea"/>
              </a:rPr>
              <a:t>LMSC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 </a:t>
            </a:r>
            <a:r>
              <a:rPr lang="en-US" altLang="ko-KR" sz="2400" dirty="0" smtClean="0">
                <a:ea typeface="+mn-ea"/>
              </a:rPr>
              <a:t>before approval </a:t>
            </a:r>
            <a:endParaRPr lang="en-US" altLang="ko-KR" sz="2400" dirty="0" smtClean="0">
              <a:latin typeface="+mn-lt"/>
              <a:ea typeface="+mn-ea"/>
              <a:cs typeface="+mn-cs"/>
            </a:endParaRPr>
          </a:p>
          <a:p>
            <a:pPr lvl="1"/>
            <a:r>
              <a:rPr lang="en-US" altLang="ko-KR" dirty="0"/>
              <a:t>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mentor.ieee.org/802.21/dcn/18/21-18-0075-00-0000-ec-motion-and-materials.pptx</a:t>
            </a:r>
            <a:endParaRPr lang="en-US" altLang="ko-KR" dirty="0" smtClean="0"/>
          </a:p>
          <a:p>
            <a:r>
              <a:rPr lang="en-US" altLang="ko-KR" sz="2400" dirty="0" smtClean="0"/>
              <a:t>Recommendation was to </a:t>
            </a:r>
            <a:r>
              <a:rPr lang="en-US" altLang="ko-KR" sz="2400" dirty="0" smtClean="0"/>
              <a:t>reach out to all </a:t>
            </a:r>
            <a:r>
              <a:rPr lang="en-US" altLang="ko-KR" sz="2400" dirty="0" smtClean="0"/>
              <a:t>802 </a:t>
            </a:r>
            <a:r>
              <a:rPr lang="en-US" altLang="ko-KR" sz="2400" dirty="0" smtClean="0"/>
              <a:t>WGs  </a:t>
            </a:r>
            <a:endParaRPr lang="en-US" altLang="ko-KR" sz="2400" dirty="0" smtClean="0"/>
          </a:p>
          <a:p>
            <a:r>
              <a:rPr lang="en-US" altLang="ko-KR" sz="2400" dirty="0" smtClean="0"/>
              <a:t>Study Group </a:t>
            </a:r>
            <a:r>
              <a:rPr lang="en-US" altLang="ko-KR" sz="2400" dirty="0" smtClean="0"/>
              <a:t>is active for nearly </a:t>
            </a:r>
            <a:r>
              <a:rPr lang="en-US" altLang="ko-KR" sz="2400" dirty="0" smtClean="0"/>
              <a:t>two and half months</a:t>
            </a:r>
          </a:p>
        </p:txBody>
      </p:sp>
    </p:spTree>
    <p:extLst>
      <p:ext uri="{BB962C8B-B14F-4D97-AF65-F5344CB8AC3E}">
        <p14:creationId xmlns:p14="http://schemas.microsoft.com/office/powerpoint/2010/main" val="121954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3200" dirty="0" smtClean="0"/>
              <a:t>Study Group Activities </a:t>
            </a:r>
            <a:endParaRPr lang="ko-KR" altLang="en-US" sz="3200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380999" y="6400802"/>
            <a:ext cx="2319867" cy="245743"/>
          </a:xfrm>
        </p:spPr>
        <p:txBody>
          <a:bodyPr/>
          <a:lstStyle/>
          <a:p>
            <a:pPr lvl="0"/>
            <a:r>
              <a:rPr lang="en-US" altLang="ko-KR" dirty="0"/>
              <a:t>21-18-0067-01-0000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15E7A1-C024-4955-BFDD-BFFB64410B76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276" y="1210776"/>
            <a:ext cx="8661401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marL="354013" indent="-354013">
              <a:lnSpc>
                <a:spcPct val="150000"/>
              </a:lnSpc>
              <a:buFont typeface="Wingdings"/>
              <a:buChar char="v"/>
              <a:defRPr sz="2000" b="1" spc="-75">
                <a:solidFill>
                  <a:schemeClr val="tx2"/>
                </a:solidFill>
                <a:ea typeface="나눔고딕"/>
              </a:defRPr>
            </a:lvl1pPr>
            <a:lvl2pPr marL="742950" lvl="1" indent="-285750">
              <a:lnSpc>
                <a:spcPct val="150000"/>
              </a:lnSpc>
              <a:buFont typeface="Wingdings"/>
              <a:buChar char="l"/>
              <a:defRPr sz="2000"/>
            </a:lvl2pPr>
            <a:lvl3pPr marL="1200150" lvl="2" indent="-285750">
              <a:lnSpc>
                <a:spcPct val="150000"/>
              </a:lnSpc>
              <a:buFont typeface="Arial"/>
              <a:buChar char="•"/>
              <a:defRPr sz="2000"/>
            </a:lvl3pPr>
            <a:lvl4pPr lvl="3">
              <a:lnSpc>
                <a:spcPct val="150000"/>
              </a:lnSpc>
            </a:lvl4pPr>
          </a:lstStyle>
          <a:p>
            <a:r>
              <a:rPr lang="en-US" altLang="ko-KR" sz="2400" dirty="0" smtClean="0">
                <a:latin typeface="+mn-lt"/>
                <a:ea typeface="+mn-ea"/>
                <a:cs typeface="+mn-cs"/>
              </a:rPr>
              <a:t>Study Group’s </a:t>
            </a:r>
            <a:r>
              <a:rPr lang="en-US" altLang="ko-KR" sz="2400" dirty="0" smtClean="0">
                <a:ea typeface="+mn-ea"/>
              </a:rPr>
              <a:t>first F2F meeting opportunity was in January, 2019 </a:t>
            </a:r>
            <a:endParaRPr lang="en-US" altLang="ko-KR" sz="2400" dirty="0">
              <a:ea typeface="+mn-ea"/>
            </a:endParaRPr>
          </a:p>
          <a:p>
            <a:r>
              <a:rPr lang="en-US" altLang="ko-KR" sz="2400" dirty="0" smtClean="0">
                <a:ea typeface="+mn-ea"/>
              </a:rPr>
              <a:t>Study Group met with other Wireless WGs during January 14-18, 2019, Interim Meeting in St. Louis, Missouri </a:t>
            </a:r>
            <a:r>
              <a:rPr lang="en-US" altLang="ko-KR" sz="2400" dirty="0" smtClean="0">
                <a:ea typeface="+mn-ea"/>
              </a:rPr>
              <a:t>, USA</a:t>
            </a:r>
            <a:endParaRPr lang="en-US" altLang="ko-KR" sz="2400" dirty="0" smtClean="0">
              <a:ea typeface="+mn-ea"/>
            </a:endParaRPr>
          </a:p>
          <a:p>
            <a:r>
              <a:rPr lang="en-US" altLang="ko-KR" sz="2400" dirty="0" smtClean="0">
                <a:ea typeface="+mn-ea"/>
              </a:rPr>
              <a:t>Presented the Problems and Goals of the Study Group with Initial requirements to the following WGs and TAGs </a:t>
            </a:r>
          </a:p>
          <a:p>
            <a:pPr lvl="1"/>
            <a:r>
              <a:rPr lang="en-US" altLang="ko-KR" dirty="0" smtClean="0"/>
              <a:t>802.11 (WNG and TIA TIG)  and 802.15 WNG </a:t>
            </a:r>
          </a:p>
          <a:p>
            <a:pPr lvl="1"/>
            <a:r>
              <a:rPr lang="en-US" altLang="ko-KR" dirty="0" smtClean="0"/>
              <a:t>802.19  and 802.24 </a:t>
            </a:r>
          </a:p>
          <a:p>
            <a:r>
              <a:rPr lang="en-US" altLang="ko-KR" sz="2400" dirty="0" smtClean="0"/>
              <a:t>Outcome: Got positive feedback from the WGs and TAGs members. Discussion is ongoing and white  paper is updated with new results. </a:t>
            </a:r>
          </a:p>
        </p:txBody>
      </p:sp>
    </p:spTree>
    <p:extLst>
      <p:ext uri="{BB962C8B-B14F-4D97-AF65-F5344CB8AC3E}">
        <p14:creationId xmlns:p14="http://schemas.microsoft.com/office/powerpoint/2010/main" val="42353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3200" dirty="0" smtClean="0"/>
              <a:t>Study Group Activities Contd..</a:t>
            </a:r>
            <a:endParaRPr lang="ko-KR" altLang="en-US" sz="3200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380999" y="6400802"/>
            <a:ext cx="2319867" cy="245743"/>
          </a:xfrm>
        </p:spPr>
        <p:txBody>
          <a:bodyPr/>
          <a:lstStyle/>
          <a:p>
            <a:pPr lvl="0"/>
            <a:r>
              <a:rPr lang="en-US" altLang="ko-KR" dirty="0"/>
              <a:t>21-18-0067-01-0000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15E7A1-C024-4955-BFDD-BFFB64410B76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999" y="1013381"/>
            <a:ext cx="866140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marL="354013" indent="-354013">
              <a:lnSpc>
                <a:spcPct val="150000"/>
              </a:lnSpc>
              <a:buFont typeface="Wingdings"/>
              <a:buChar char="v"/>
              <a:defRPr sz="2000" b="1" spc="-75">
                <a:solidFill>
                  <a:schemeClr val="tx2"/>
                </a:solidFill>
                <a:ea typeface="나눔고딕"/>
              </a:defRPr>
            </a:lvl1pPr>
            <a:lvl2pPr marL="742950" lvl="1" indent="-285750">
              <a:lnSpc>
                <a:spcPct val="150000"/>
              </a:lnSpc>
              <a:buFont typeface="Wingdings"/>
              <a:buChar char="l"/>
              <a:defRPr sz="2000"/>
            </a:lvl2pPr>
            <a:lvl3pPr marL="1200150" lvl="2" indent="-285750">
              <a:lnSpc>
                <a:spcPct val="150000"/>
              </a:lnSpc>
              <a:buFont typeface="Arial"/>
              <a:buChar char="•"/>
              <a:defRPr sz="2000"/>
            </a:lvl3pPr>
            <a:lvl4pPr lvl="3">
              <a:lnSpc>
                <a:spcPct val="150000"/>
              </a:lnSpc>
            </a:lvl4pPr>
          </a:lstStyle>
          <a:p>
            <a:r>
              <a:rPr lang="en-US" altLang="ko-KR" sz="2400" dirty="0" smtClean="0">
                <a:latin typeface="+mn-lt"/>
                <a:ea typeface="+mn-ea"/>
                <a:cs typeface="+mn-cs"/>
              </a:rPr>
              <a:t>Study Group’s  second </a:t>
            </a:r>
            <a:r>
              <a:rPr lang="en-US" altLang="ko-KR" sz="2400" dirty="0" smtClean="0">
                <a:ea typeface="+mn-ea"/>
              </a:rPr>
              <a:t>F2F meeting opportunity was in March 11-15, 2019  IEEE 802 Plenary </a:t>
            </a:r>
            <a:endParaRPr lang="en-US" altLang="ko-KR" sz="2400" dirty="0">
              <a:ea typeface="+mn-ea"/>
            </a:endParaRPr>
          </a:p>
          <a:p>
            <a:r>
              <a:rPr lang="en-US" altLang="ko-KR" sz="2400" dirty="0" smtClean="0">
                <a:ea typeface="+mn-ea"/>
              </a:rPr>
              <a:t>Study Group met this </a:t>
            </a:r>
            <a:r>
              <a:rPr lang="en-US" altLang="ko-KR" sz="2400" dirty="0" smtClean="0">
                <a:ea typeface="+mn-ea"/>
              </a:rPr>
              <a:t>week, discussed  and </a:t>
            </a:r>
            <a:r>
              <a:rPr lang="en-US" altLang="ko-KR" sz="2400" dirty="0" smtClean="0">
                <a:ea typeface="+mn-ea"/>
              </a:rPr>
              <a:t>presented the Problem and Goals,  with Initial requirements to the following WGs and ICAID</a:t>
            </a:r>
          </a:p>
          <a:p>
            <a:pPr lvl="1"/>
            <a:r>
              <a:rPr lang="en-US" altLang="ko-KR" dirty="0" smtClean="0"/>
              <a:t>802.1 and 802.3</a:t>
            </a:r>
          </a:p>
          <a:p>
            <a:pPr lvl="1"/>
            <a:r>
              <a:rPr lang="en-US" altLang="ko-KR" dirty="0" smtClean="0"/>
              <a:t>NENDICA </a:t>
            </a:r>
          </a:p>
          <a:p>
            <a:r>
              <a:rPr lang="en-US" altLang="ko-KR" sz="2400" dirty="0" smtClean="0"/>
              <a:t>Outcome: Got some positive feedback from the WGs and ICAID members. It seems interest is growing. </a:t>
            </a:r>
          </a:p>
          <a:p>
            <a:r>
              <a:rPr lang="en-US" altLang="ko-KR" sz="2400" dirty="0" smtClean="0"/>
              <a:t>However,  a good amount of work is needed for analyzing  the existing Standards and identifying the scope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209116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2275" y="502920"/>
            <a:ext cx="8270875" cy="685800"/>
          </a:xfrm>
        </p:spPr>
        <p:txBody>
          <a:bodyPr/>
          <a:lstStyle/>
          <a:p>
            <a:pPr lvl="0"/>
            <a:r>
              <a:rPr lang="en-US" altLang="ko-KR" sz="3200" dirty="0" smtClean="0"/>
              <a:t>Study Group Conclusion </a:t>
            </a:r>
            <a:endParaRPr lang="ko-KR" altLang="en-US" sz="3200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380999" y="6400802"/>
            <a:ext cx="2319867" cy="245743"/>
          </a:xfrm>
        </p:spPr>
        <p:txBody>
          <a:bodyPr/>
          <a:lstStyle/>
          <a:p>
            <a:pPr lvl="0"/>
            <a:r>
              <a:rPr lang="en-US" altLang="ko-KR" dirty="0"/>
              <a:t>21-18-0067-01-0000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15E7A1-C024-4955-BFDD-BFFB64410B76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275" y="1501061"/>
            <a:ext cx="866140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marL="354013" indent="-354013">
              <a:lnSpc>
                <a:spcPct val="150000"/>
              </a:lnSpc>
              <a:buFont typeface="Wingdings"/>
              <a:buChar char="v"/>
              <a:defRPr sz="2000" b="1" spc="-75">
                <a:solidFill>
                  <a:schemeClr val="tx2"/>
                </a:solidFill>
                <a:ea typeface="나눔고딕"/>
              </a:defRPr>
            </a:lvl1pPr>
            <a:lvl2pPr marL="742950" lvl="1" indent="-285750">
              <a:lnSpc>
                <a:spcPct val="150000"/>
              </a:lnSpc>
              <a:buFont typeface="Wingdings"/>
              <a:buChar char="l"/>
              <a:defRPr sz="2000"/>
            </a:lvl2pPr>
            <a:lvl3pPr marL="1200150" lvl="2" indent="-285750">
              <a:lnSpc>
                <a:spcPct val="150000"/>
              </a:lnSpc>
              <a:buFont typeface="Arial"/>
              <a:buChar char="•"/>
              <a:defRPr sz="2000"/>
            </a:lvl3pPr>
            <a:lvl4pPr lvl="3">
              <a:lnSpc>
                <a:spcPct val="150000"/>
              </a:lnSpc>
            </a:lvl4pPr>
          </a:lstStyle>
          <a:p>
            <a:r>
              <a:rPr lang="en-US" altLang="ko-KR" sz="2400" dirty="0">
                <a:ea typeface="+mn-ea"/>
              </a:rPr>
              <a:t>Need time until next Plenary (e.g., </a:t>
            </a:r>
            <a:r>
              <a:rPr lang="en-US" altLang="ko-KR" sz="2400" dirty="0" smtClean="0">
                <a:ea typeface="+mn-ea"/>
              </a:rPr>
              <a:t>July, </a:t>
            </a:r>
            <a:r>
              <a:rPr lang="en-US" altLang="ko-KR" sz="2400" dirty="0">
                <a:ea typeface="+mn-ea"/>
              </a:rPr>
              <a:t>2019) to do the </a:t>
            </a:r>
            <a:r>
              <a:rPr lang="en-US" altLang="ko-KR" sz="2400" dirty="0" smtClean="0">
                <a:ea typeface="+mn-ea"/>
              </a:rPr>
              <a:t>work </a:t>
            </a:r>
          </a:p>
          <a:p>
            <a:endParaRPr lang="en-US" altLang="ko-KR" sz="2400" dirty="0">
              <a:ea typeface="+mn-ea"/>
            </a:endParaRPr>
          </a:p>
          <a:p>
            <a:r>
              <a:rPr lang="en-US" altLang="ko-KR" sz="2400" dirty="0" smtClean="0">
                <a:ea typeface="+mn-ea"/>
              </a:rPr>
              <a:t>A motion was submitted to the IEEE 802.21 WG by the Chair of the Study </a:t>
            </a:r>
            <a:r>
              <a:rPr lang="en-US" altLang="ko-KR" sz="2400" dirty="0" smtClean="0">
                <a:latin typeface="+mn-lt"/>
                <a:ea typeface="+mn-ea"/>
                <a:cs typeface="+mn-cs"/>
              </a:rPr>
              <a:t>Group </a:t>
            </a:r>
          </a:p>
          <a:p>
            <a:endParaRPr lang="en-US" altLang="ko-KR" sz="2400" dirty="0">
              <a:ea typeface="+mn-ea"/>
            </a:endParaRPr>
          </a:p>
          <a:p>
            <a:r>
              <a:rPr lang="en-US" altLang="ko-KR" sz="2400" dirty="0" smtClean="0">
                <a:ea typeface="+mn-ea"/>
              </a:rPr>
              <a:t>WG Approved the motion by: 7/0/0</a:t>
            </a:r>
            <a:endParaRPr lang="en-US" altLang="ko-KR" sz="24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275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3200" dirty="0" smtClean="0"/>
              <a:t>Study Group Plan 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15E7A1-C024-4955-BFDD-BFFB64410B76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7954" y="1010543"/>
            <a:ext cx="8819517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marL="354013" indent="-354013">
              <a:lnSpc>
                <a:spcPct val="150000"/>
              </a:lnSpc>
              <a:buFont typeface="Wingdings"/>
              <a:buChar char="v"/>
              <a:defRPr sz="2000" b="1" spc="-75">
                <a:solidFill>
                  <a:schemeClr val="tx2"/>
                </a:solidFill>
                <a:ea typeface="나눔고딕"/>
              </a:defRPr>
            </a:lvl1pPr>
            <a:lvl2pPr marL="742950" lvl="1" indent="-285750">
              <a:lnSpc>
                <a:spcPct val="150000"/>
              </a:lnSpc>
              <a:buFont typeface="Wingdings"/>
              <a:buChar char="l"/>
              <a:defRPr sz="2000"/>
            </a:lvl2pPr>
            <a:lvl3pPr marL="1200150" lvl="2" indent="-285750">
              <a:lnSpc>
                <a:spcPct val="150000"/>
              </a:lnSpc>
              <a:buFont typeface="Arial"/>
              <a:buChar char="•"/>
              <a:defRPr sz="2000"/>
            </a:lvl3pPr>
            <a:lvl4pPr lvl="3">
              <a:lnSpc>
                <a:spcPct val="150000"/>
              </a:lnSpc>
            </a:lvl4pPr>
          </a:lstStyle>
          <a:p>
            <a:pPr>
              <a:lnSpc>
                <a:spcPct val="100000"/>
              </a:lnSpc>
            </a:pPr>
            <a:r>
              <a:rPr lang="en-US" altLang="ko-KR" sz="2400" dirty="0" smtClean="0">
                <a:ea typeface="+mn-ea"/>
              </a:rPr>
              <a:t>If  the </a:t>
            </a:r>
            <a:r>
              <a:rPr lang="en-US" altLang="ko-KR" sz="2400" dirty="0" smtClean="0">
                <a:ea typeface="+mn-ea"/>
              </a:rPr>
              <a:t>LMSC motion </a:t>
            </a:r>
            <a:r>
              <a:rPr lang="en-US" altLang="ko-KR" sz="2400" dirty="0" smtClean="0">
                <a:ea typeface="+mn-ea"/>
              </a:rPr>
              <a:t>is approved,  Study Group would like to do the following: </a:t>
            </a:r>
          </a:p>
          <a:p>
            <a:pPr lvl="1">
              <a:lnSpc>
                <a:spcPct val="100000"/>
              </a:lnSpc>
            </a:pPr>
            <a:r>
              <a:rPr lang="en-US" altLang="ko-KR" sz="2400" dirty="0" smtClean="0">
                <a:ea typeface="+mn-ea"/>
              </a:rPr>
              <a:t> </a:t>
            </a:r>
            <a:r>
              <a:rPr lang="en-US" altLang="ko-KR" sz="2400" dirty="0" smtClean="0"/>
              <a:t>C</a:t>
            </a:r>
            <a:r>
              <a:rPr lang="en-US" altLang="ko-KR" sz="2400" dirty="0" smtClean="0">
                <a:ea typeface="+mn-ea"/>
              </a:rPr>
              <a:t>ontinue the discussions with </a:t>
            </a:r>
            <a:r>
              <a:rPr lang="en-US" altLang="ko-KR" sz="2400" dirty="0" smtClean="0"/>
              <a:t>WG  and TAG members </a:t>
            </a:r>
            <a:r>
              <a:rPr lang="en-US" altLang="ko-KR" sz="2400" dirty="0" smtClean="0"/>
              <a:t>that are showing interests </a:t>
            </a:r>
            <a:r>
              <a:rPr lang="en-US" altLang="ko-KR" sz="2400" dirty="0" smtClean="0"/>
              <a:t>and meet F2F during </a:t>
            </a:r>
            <a:r>
              <a:rPr lang="en-US" altLang="ko-KR" sz="2400" dirty="0" smtClean="0"/>
              <a:t>May, 2019 </a:t>
            </a:r>
            <a:r>
              <a:rPr lang="en-US" altLang="ko-KR" sz="2400" dirty="0" smtClean="0"/>
              <a:t>interim </a:t>
            </a:r>
            <a:r>
              <a:rPr lang="en-US" altLang="ko-KR" sz="2400" dirty="0" smtClean="0"/>
              <a:t>session (if there are enough interests, meeting with wirleline interim is a possibility</a:t>
            </a:r>
            <a:r>
              <a:rPr lang="en-US" altLang="ko-KR" sz="2400" dirty="0" smtClean="0"/>
              <a:t>)  </a:t>
            </a:r>
            <a:endParaRPr lang="en-US" altLang="ko-KR" sz="2400" dirty="0" smtClean="0"/>
          </a:p>
          <a:p>
            <a:pPr lvl="1"/>
            <a:r>
              <a:rPr lang="en-US" altLang="ko-KR" sz="2400" dirty="0" smtClean="0"/>
              <a:t>Refine the Use cases and develop additional requirements </a:t>
            </a:r>
          </a:p>
          <a:p>
            <a:pPr lvl="1"/>
            <a:r>
              <a:rPr lang="en-US" altLang="ko-KR" sz="2400" dirty="0" smtClean="0"/>
              <a:t>Update the white paper as appropriate  </a:t>
            </a:r>
          </a:p>
          <a:p>
            <a:pPr lvl="1">
              <a:lnSpc>
                <a:spcPct val="100000"/>
              </a:lnSpc>
            </a:pPr>
            <a:r>
              <a:rPr lang="en-US" altLang="ko-KR" sz="2400" dirty="0" smtClean="0"/>
              <a:t>Analyze the existing Standards (e.g., 802.11ay, 802.15.3, 802.1 TSN and AVB) with the help from the respective WG experts (contributions are needed)   </a:t>
            </a:r>
          </a:p>
          <a:p>
            <a:pPr lvl="1"/>
            <a:r>
              <a:rPr lang="en-US" altLang="ko-KR" sz="2400" dirty="0" smtClean="0"/>
              <a:t>Host</a:t>
            </a:r>
            <a:r>
              <a:rPr lang="en-US" altLang="ko-KR" sz="2400" dirty="0" smtClean="0">
                <a:ea typeface="+mn-ea"/>
              </a:rPr>
              <a:t> teleconferences in between meetings </a:t>
            </a:r>
          </a:p>
          <a:p>
            <a:pPr lvl="1">
              <a:lnSpc>
                <a:spcPct val="100000"/>
              </a:lnSpc>
            </a:pPr>
            <a:r>
              <a:rPr lang="en-US" altLang="ko-KR" sz="2400" dirty="0" smtClean="0"/>
              <a:t>Present the progress to IEEE 802 LMSC </a:t>
            </a:r>
            <a:r>
              <a:rPr lang="en-US" altLang="ko-KR" sz="2400" dirty="0" smtClean="0"/>
              <a:t>Committee during </a:t>
            </a:r>
            <a:r>
              <a:rPr lang="en-US" altLang="ko-KR" sz="2400" dirty="0" smtClean="0"/>
              <a:t>July, 2019 Plenary meeting with a plan for the next steps</a:t>
            </a:r>
          </a:p>
        </p:txBody>
      </p:sp>
    </p:spTree>
    <p:extLst>
      <p:ext uri="{BB962C8B-B14F-4D97-AF65-F5344CB8AC3E}">
        <p14:creationId xmlns:p14="http://schemas.microsoft.com/office/powerpoint/2010/main" val="412734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371600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</a:t>
            </a:r>
            <a:endParaRPr lang="en-GB" sz="24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IEEE </a:t>
            </a:r>
            <a:r>
              <a:rPr lang="en-GB" sz="2400" dirty="0">
                <a:ea typeface="PMingLiU" charset="-120"/>
              </a:rPr>
              <a:t>802 Executive Committee </a:t>
            </a:r>
            <a:r>
              <a:rPr lang="en-GB" sz="2400" dirty="0" smtClean="0">
                <a:ea typeface="PMingLiU" charset="-120"/>
              </a:rPr>
              <a:t>for re-chartering the  Study Group </a:t>
            </a:r>
          </a:p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on </a:t>
            </a:r>
            <a:r>
              <a:rPr lang="en-US" sz="2400" dirty="0" smtClean="0">
                <a:ea typeface="PMingLiU" charset="-120"/>
              </a:rPr>
              <a:t>'Network </a:t>
            </a:r>
            <a:r>
              <a:rPr lang="en-US" sz="2400" dirty="0">
                <a:ea typeface="PMingLiU" charset="-120"/>
              </a:rPr>
              <a:t>Enablers for Seamless HMD-based VR (Virtual Reality) Content </a:t>
            </a:r>
            <a:r>
              <a:rPr lang="en-US" sz="2400" dirty="0" smtClean="0">
                <a:ea typeface="PMingLiU" charset="-120"/>
              </a:rPr>
              <a:t>Service’.  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Dillon Seo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Hyeong 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07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 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2455324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4991</TotalTime>
  <Words>619</Words>
  <Application>Microsoft Office PowerPoint</Application>
  <PresentationFormat>On-screen Show (4:3)</PresentationFormat>
  <Paragraphs>86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맑은 고딕</vt:lpstr>
      <vt:lpstr>ＭＳ Ｐゴシック</vt:lpstr>
      <vt:lpstr>Arial</vt:lpstr>
      <vt:lpstr>PMingLiU</vt:lpstr>
      <vt:lpstr>Rotis Sans Serif for Nokia</vt:lpstr>
      <vt:lpstr>Times</vt:lpstr>
      <vt:lpstr>Times New Roman</vt:lpstr>
      <vt:lpstr>Wingdings</vt:lpstr>
      <vt:lpstr>나눔고딕</vt:lpstr>
      <vt:lpstr>blank presentation</vt:lpstr>
      <vt:lpstr>Title slide</vt:lpstr>
      <vt:lpstr>PowerPoint Presentation</vt:lpstr>
      <vt:lpstr>LMSC Motion</vt:lpstr>
      <vt:lpstr>Supporting Material</vt:lpstr>
      <vt:lpstr>Background</vt:lpstr>
      <vt:lpstr>Study Group Activities </vt:lpstr>
      <vt:lpstr>Study Group Activities Contd..</vt:lpstr>
      <vt:lpstr>Study Group Conclusion </vt:lpstr>
      <vt:lpstr>Study Group Plan </vt:lpstr>
      <vt:lpstr>P802.21 WG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Sangkwon Jeong</dc:creator>
  <cp:lastModifiedBy>sdas</cp:lastModifiedBy>
  <cp:revision>267</cp:revision>
  <dcterms:created xsi:type="dcterms:W3CDTF">2017-08-15T12:18:13Z</dcterms:created>
  <dcterms:modified xsi:type="dcterms:W3CDTF">2019-03-15T17:34:18Z</dcterms:modified>
</cp:coreProperties>
</file>