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11"/>
  </p:notesMasterIdLst>
  <p:sldIdLst>
    <p:sldId id="348" r:id="rId2"/>
    <p:sldId id="349" r:id="rId3"/>
    <p:sldId id="356" r:id="rId4"/>
    <p:sldId id="350" r:id="rId5"/>
    <p:sldId id="331" r:id="rId6"/>
    <p:sldId id="354" r:id="rId7"/>
    <p:sldId id="351" r:id="rId8"/>
    <p:sldId id="357" r:id="rId9"/>
    <p:sldId id="336" r:id="rId10"/>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2121" autoAdjust="0"/>
  </p:normalViewPr>
  <p:slideViewPr>
    <p:cSldViewPr snapToGrid="0">
      <p:cViewPr varScale="1">
        <p:scale>
          <a:sx n="102" d="100"/>
          <a:sy n="102" d="100"/>
        </p:scale>
        <p:origin x="1554" y="96"/>
      </p:cViewPr>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2019-03-15</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3</a:t>
            </a:fld>
            <a:endParaRPr lang="en-US" altLang="ja-JP"/>
          </a:p>
        </p:txBody>
      </p:sp>
    </p:spTree>
    <p:extLst>
      <p:ext uri="{BB962C8B-B14F-4D97-AF65-F5344CB8AC3E}">
        <p14:creationId xmlns:p14="http://schemas.microsoft.com/office/powerpoint/2010/main" val="3475992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5</a:t>
            </a:fld>
            <a:endParaRPr lang="en-US" altLang="ja-JP"/>
          </a:p>
        </p:txBody>
      </p:sp>
    </p:spTree>
    <p:extLst>
      <p:ext uri="{BB962C8B-B14F-4D97-AF65-F5344CB8AC3E}">
        <p14:creationId xmlns:p14="http://schemas.microsoft.com/office/powerpoint/2010/main" val="2674521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6</a:t>
            </a:fld>
            <a:endParaRPr lang="en-US" altLang="ja-JP"/>
          </a:p>
        </p:txBody>
      </p:sp>
    </p:spTree>
    <p:extLst>
      <p:ext uri="{BB962C8B-B14F-4D97-AF65-F5344CB8AC3E}">
        <p14:creationId xmlns:p14="http://schemas.microsoft.com/office/powerpoint/2010/main" val="3827738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ECD6F7CD-4EA8-4036-A0E7-54688BEE8C86}"/>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7B609582-7C28-4E63-9B56-23EB909CBE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3316" name="Slide Number Placeholder 3">
            <a:extLst>
              <a:ext uri="{FF2B5EF4-FFF2-40B4-BE49-F238E27FC236}">
                <a16:creationId xmlns:a16="http://schemas.microsoft.com/office/drawing/2014/main" id="{C3D142CF-629C-4250-A828-52FF6685E9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B87F9B7-A3FB-4D41-9C6A-96D9CF63F224}" type="slidenum">
              <a:rPr lang="ja-JP" altLang="en-US" smtClean="0"/>
              <a:pPr>
                <a:spcBef>
                  <a:spcPct val="0"/>
                </a:spcBef>
              </a:pPr>
              <a:t>8</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21-19-0023-00-0000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21-19-0023-00-0000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21-19-0023-00-0000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21-19-0023-00-0000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21-19-0023-00-0000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21-19-0023-00-0000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21-19-0023-00-0000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21-19-0023-00-0000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21-19-0023-00-0000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21-19-0023-00-0000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21-19-0023-00-0000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21-19-0023-00-0000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21-19-0028-0</a:t>
            </a:r>
            <a:r>
              <a:rPr lang="en-US" altLang="ko-KR" sz="2400" dirty="0">
                <a:cs typeface="Times New Roman" panose="02020603050405020304" pitchFamily="18" charset="0"/>
              </a:rPr>
              <a:t>0</a:t>
            </a:r>
            <a:r>
              <a:rPr lang="en-US" altLang="pl-PL" sz="2400" dirty="0">
                <a:cs typeface="Times New Roman" panose="02020603050405020304" pitchFamily="18" charset="0"/>
              </a:rPr>
              <a:t>-0000</a:t>
            </a:r>
          </a:p>
          <a:p>
            <a:pPr marL="535781" indent="-535781">
              <a:buClr>
                <a:srgbClr val="FAFD00"/>
              </a:buClr>
              <a:buNone/>
            </a:pPr>
            <a:r>
              <a:rPr lang="en-US" altLang="pl-PL" sz="2400" dirty="0">
                <a:cs typeface="Times New Roman" panose="02020603050405020304" pitchFamily="18" charset="0"/>
              </a:rPr>
              <a:t>Title: VR SG meeting summary</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March 15, 2019</a:t>
            </a:r>
          </a:p>
          <a:p>
            <a:pPr>
              <a:buClr>
                <a:srgbClr val="FAFD00"/>
              </a:buClr>
              <a:buFontTx/>
              <a:buNone/>
            </a:pPr>
            <a:r>
              <a:rPr lang="en-US" altLang="pl-PL" sz="2400" dirty="0">
                <a:cs typeface="Times New Roman" panose="02020603050405020304" pitchFamily="18" charset="0"/>
              </a:rPr>
              <a:t>Presented at IEEE 802.21 session #90 in Vancouver, BC, USA</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VoleR</a:t>
            </a:r>
            <a:r>
              <a:rPr lang="en-US" altLang="ja-JP" sz="2400" b="1" dirty="0">
                <a:ea typeface="ＭＳ Ｐゴシック" panose="020B0600070205080204" pitchFamily="34" charset="-128"/>
                <a:cs typeface="Times New Roman" panose="02020603050405020304" pitchFamily="18" charset="0"/>
              </a:rPr>
              <a:t> Creative)</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meeting schedule for the SG and the topics that need to be described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21-19-0028-00-0000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21-19-0023-00-0000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a:ea typeface="굴림" panose="020B0600000101010101" pitchFamily="50" charset="-127"/>
              </a:rPr>
              <a:t>Meeting Schedule</a:t>
            </a:r>
            <a:endParaRPr lang="ko-KR" altLang="en-US">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21-19-0021-01-0000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2</a:t>
            </a:fld>
            <a:endParaRPr kumimoji="0" lang="en-US" altLang="ja-JP" sz="1400">
              <a:latin typeface="Times" panose="02020603050405020304" pitchFamily="18" charset="0"/>
            </a:endParaRPr>
          </a:p>
        </p:txBody>
      </p:sp>
      <p:graphicFrame>
        <p:nvGraphicFramePr>
          <p:cNvPr id="6" name="표 5">
            <a:extLst>
              <a:ext uri="{FF2B5EF4-FFF2-40B4-BE49-F238E27FC236}">
                <a16:creationId xmlns:a16="http://schemas.microsoft.com/office/drawing/2014/main" id="{A4B464E8-1211-4183-B14B-3A8F2A343694}"/>
              </a:ext>
            </a:extLst>
          </p:cNvPr>
          <p:cNvGraphicFramePr>
            <a:graphicFrameLocks noGrp="1"/>
          </p:cNvGraphicFramePr>
          <p:nvPr>
            <p:extLst>
              <p:ext uri="{D42A27DB-BD31-4B8C-83A1-F6EECF244321}">
                <p14:modId xmlns:p14="http://schemas.microsoft.com/office/powerpoint/2010/main" val="2993961286"/>
              </p:ext>
            </p:extLst>
          </p:nvPr>
        </p:nvGraphicFramePr>
        <p:xfrm>
          <a:off x="788988" y="1446213"/>
          <a:ext cx="7599363" cy="4367214"/>
        </p:xfrm>
        <a:graphic>
          <a:graphicData uri="http://schemas.openxmlformats.org/drawingml/2006/table">
            <a:tbl>
              <a:tblPr firstRow="1" firstCol="1" bandRow="1">
                <a:tableStyleId>{5C22544A-7EE6-4342-B048-85BDC9FD1C3A}</a:tableStyleId>
              </a:tblPr>
              <a:tblGrid>
                <a:gridCol w="1158489">
                  <a:extLst>
                    <a:ext uri="{9D8B030D-6E8A-4147-A177-3AD203B41FA5}">
                      <a16:colId xmlns:a16="http://schemas.microsoft.com/office/drawing/2014/main" val="2221804916"/>
                    </a:ext>
                  </a:extLst>
                </a:gridCol>
                <a:gridCol w="1672416">
                  <a:extLst>
                    <a:ext uri="{9D8B030D-6E8A-4147-A177-3AD203B41FA5}">
                      <a16:colId xmlns:a16="http://schemas.microsoft.com/office/drawing/2014/main" val="2230231539"/>
                    </a:ext>
                  </a:extLst>
                </a:gridCol>
                <a:gridCol w="1555422">
                  <a:extLst>
                    <a:ext uri="{9D8B030D-6E8A-4147-A177-3AD203B41FA5}">
                      <a16:colId xmlns:a16="http://schemas.microsoft.com/office/drawing/2014/main" val="3732631910"/>
                    </a:ext>
                  </a:extLst>
                </a:gridCol>
                <a:gridCol w="1561677">
                  <a:extLst>
                    <a:ext uri="{9D8B030D-6E8A-4147-A177-3AD203B41FA5}">
                      <a16:colId xmlns:a16="http://schemas.microsoft.com/office/drawing/2014/main" val="2611469922"/>
                    </a:ext>
                  </a:extLst>
                </a:gridCol>
                <a:gridCol w="1651359">
                  <a:extLst>
                    <a:ext uri="{9D8B030D-6E8A-4147-A177-3AD203B41FA5}">
                      <a16:colId xmlns:a16="http://schemas.microsoft.com/office/drawing/2014/main" val="3933297342"/>
                    </a:ext>
                  </a:extLst>
                </a:gridCol>
              </a:tblGrid>
              <a:tr h="727869">
                <a:tc>
                  <a:txBody>
                    <a:bodyPr/>
                    <a:lstStyle/>
                    <a:p>
                      <a:pPr algn="ctr">
                        <a:spcAft>
                          <a:spcPts val="0"/>
                        </a:spcAft>
                      </a:pPr>
                      <a:r>
                        <a:rPr lang="en-US" sz="1200" dirty="0">
                          <a:effectLst/>
                        </a:rPr>
                        <a:t>                 </a:t>
                      </a:r>
                      <a:endParaRPr lang="ko-KR" sz="1200" dirty="0">
                        <a:effectLst/>
                        <a:latin typeface="Times New Roman" panose="02020603050405020304" pitchFamily="18" charset="0"/>
                        <a:ea typeface="맑은 고딕" panose="020B0503020000020004" pitchFamily="50" charset="-127"/>
                      </a:endParaRPr>
                    </a:p>
                  </a:txBody>
                  <a:tcPr marL="9524" marR="9524" marT="9527" marB="0"/>
                </a:tc>
                <a:tc>
                  <a:txBody>
                    <a:bodyPr/>
                    <a:lstStyle/>
                    <a:p>
                      <a:pPr algn="ctr">
                        <a:spcAft>
                          <a:spcPts val="0"/>
                        </a:spcAft>
                      </a:pPr>
                      <a:r>
                        <a:rPr lang="en-US" sz="1200" dirty="0">
                          <a:effectLst/>
                        </a:rPr>
                        <a:t>Monday </a:t>
                      </a:r>
                      <a:endParaRPr lang="ko-KR" sz="1200" dirty="0">
                        <a:effectLst/>
                      </a:endParaRPr>
                    </a:p>
                    <a:p>
                      <a:pPr algn="ctr">
                        <a:spcAft>
                          <a:spcPts val="0"/>
                        </a:spcAft>
                      </a:pPr>
                      <a:r>
                        <a:rPr lang="en-US" sz="1200" dirty="0">
                          <a:effectLst/>
                        </a:rPr>
                        <a:t>(Mar 11,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Tuesday </a:t>
                      </a:r>
                      <a:endParaRPr lang="ko-KR" sz="1200" dirty="0">
                        <a:effectLst/>
                      </a:endParaRPr>
                    </a:p>
                    <a:p>
                      <a:pPr algn="ctr">
                        <a:spcAft>
                          <a:spcPts val="0"/>
                        </a:spcAft>
                      </a:pPr>
                      <a:r>
                        <a:rPr lang="en-US" sz="1200" dirty="0">
                          <a:effectLst/>
                        </a:rPr>
                        <a:t>(Mar</a:t>
                      </a:r>
                      <a:r>
                        <a:rPr lang="en-US" altLang="ko-KR" sz="1200" dirty="0">
                          <a:effectLst/>
                        </a:rPr>
                        <a:t> 12</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Wednesday </a:t>
                      </a:r>
                      <a:endParaRPr lang="ko-KR" sz="1200" dirty="0">
                        <a:effectLst/>
                      </a:endParaRPr>
                    </a:p>
                    <a:p>
                      <a:pPr algn="ctr">
                        <a:spcAft>
                          <a:spcPts val="0"/>
                        </a:spcAft>
                      </a:pPr>
                      <a:r>
                        <a:rPr lang="en-US" sz="1200" dirty="0">
                          <a:effectLst/>
                        </a:rPr>
                        <a:t>(</a:t>
                      </a:r>
                      <a:r>
                        <a:rPr lang="en-US" altLang="ko-KR" sz="1200" dirty="0">
                          <a:effectLst/>
                        </a:rPr>
                        <a:t>Mar 13</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Thursday </a:t>
                      </a:r>
                      <a:endParaRPr lang="ko-KR" sz="1200" dirty="0">
                        <a:effectLst/>
                      </a:endParaRPr>
                    </a:p>
                    <a:p>
                      <a:pPr algn="ctr">
                        <a:spcAft>
                          <a:spcPts val="0"/>
                        </a:spcAft>
                      </a:pPr>
                      <a:r>
                        <a:rPr lang="en-US" sz="1200" dirty="0">
                          <a:effectLst/>
                        </a:rPr>
                        <a:t>(</a:t>
                      </a:r>
                      <a:r>
                        <a:rPr lang="en-US" altLang="ko-KR" sz="1200" dirty="0">
                          <a:effectLst/>
                        </a:rPr>
                        <a:t>Mar 14</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713172594"/>
                  </a:ext>
                </a:extLst>
              </a:tr>
              <a:tr h="727869">
                <a:tc>
                  <a:txBody>
                    <a:bodyPr/>
                    <a:lstStyle/>
                    <a:p>
                      <a:pPr algn="ctr">
                        <a:spcAft>
                          <a:spcPts val="0"/>
                        </a:spcAft>
                      </a:pPr>
                      <a:r>
                        <a:rPr lang="en-US" sz="1200" dirty="0">
                          <a:effectLst/>
                        </a:rPr>
                        <a:t>AM-1 </a:t>
                      </a:r>
                      <a:endParaRPr lang="ko-KR" sz="1200" dirty="0">
                        <a:effectLst/>
                      </a:endParaRPr>
                    </a:p>
                    <a:p>
                      <a:pPr algn="ctr">
                        <a:spcAft>
                          <a:spcPts val="0"/>
                        </a:spcAft>
                      </a:pPr>
                      <a:r>
                        <a:rPr lang="en-US" sz="1200" dirty="0">
                          <a:effectLst/>
                        </a:rPr>
                        <a:t>8:00-10:00a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IEEE 802  Wireless EC Plenary (8:00-9:00 AM)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kern="1200" dirty="0">
                        <a:solidFill>
                          <a:schemeClr val="tx1"/>
                        </a:solidFill>
                        <a:effectLst/>
                        <a:latin typeface="+mn-lt"/>
                        <a:ea typeface="+mn-ea"/>
                        <a:cs typeface="+mn-cs"/>
                      </a:endParaRPr>
                    </a:p>
                  </a:txBody>
                  <a:tcPr marL="9524" marR="9524" marT="9527" marB="0" anchor="ctr"/>
                </a:tc>
                <a:tc>
                  <a:txBody>
                    <a:bodyPr/>
                    <a:lstStyle/>
                    <a:p>
                      <a:pPr algn="ctr">
                        <a:spcAft>
                          <a:spcPts val="0"/>
                        </a:spcAft>
                      </a:pPr>
                      <a:r>
                        <a:rPr lang="en-US" altLang="ko-KR" sz="1200" b="0" kern="1200" dirty="0">
                          <a:solidFill>
                            <a:schemeClr val="tx1"/>
                          </a:solidFill>
                          <a:effectLst/>
                          <a:latin typeface="+mn-lt"/>
                          <a:ea typeface="+mn-ea"/>
                          <a:cs typeface="+mn-cs"/>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456651195"/>
                  </a:ext>
                </a:extLst>
              </a:tr>
              <a:tr h="727869">
                <a:tc>
                  <a:txBody>
                    <a:bodyPr/>
                    <a:lstStyle/>
                    <a:p>
                      <a:pPr algn="ctr">
                        <a:spcAft>
                          <a:spcPts val="0"/>
                        </a:spcAft>
                      </a:pPr>
                      <a:r>
                        <a:rPr lang="en-US" sz="1200">
                          <a:effectLst/>
                        </a:rPr>
                        <a:t>AM-2 </a:t>
                      </a:r>
                      <a:endParaRPr lang="ko-KR" sz="1200">
                        <a:effectLst/>
                      </a:endParaRPr>
                    </a:p>
                    <a:p>
                      <a:pPr algn="ctr">
                        <a:spcAft>
                          <a:spcPts val="0"/>
                        </a:spcAft>
                      </a:pPr>
                      <a:r>
                        <a:rPr lang="en-US" sz="1200">
                          <a:effectLst/>
                        </a:rPr>
                        <a:t>10:30-12:30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Presentation in </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IEEE 802.1 WG</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a:t>
                      </a: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 &amp; </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WG Closing Plenary</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343726182"/>
                  </a:ext>
                </a:extLst>
              </a:tr>
              <a:tr h="727869">
                <a:tc>
                  <a:txBody>
                    <a:bodyPr/>
                    <a:lstStyle/>
                    <a:p>
                      <a:pPr algn="ctr">
                        <a:spcAft>
                          <a:spcPts val="0"/>
                        </a:spcAft>
                      </a:pPr>
                      <a:r>
                        <a:rPr lang="en-US" sz="1200" dirty="0">
                          <a:effectLst/>
                        </a:rPr>
                        <a:t>PM-1 </a:t>
                      </a:r>
                      <a:endParaRPr lang="ko-KR" sz="1200" dirty="0">
                        <a:effectLst/>
                      </a:endParaRPr>
                    </a:p>
                    <a:p>
                      <a:pPr algn="ctr">
                        <a:spcAft>
                          <a:spcPts val="0"/>
                        </a:spcAft>
                      </a:pPr>
                      <a:r>
                        <a:rPr lang="en-US" sz="1200" dirty="0">
                          <a:effectLst/>
                        </a:rPr>
                        <a:t>1:30 – 3:30p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WG Opening Plenary </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WG Session</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Presentation in </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IEEE 802.3</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44716993"/>
                  </a:ext>
                </a:extLst>
              </a:tr>
              <a:tr h="727869">
                <a:tc>
                  <a:txBody>
                    <a:bodyPr/>
                    <a:lstStyle/>
                    <a:p>
                      <a:pPr algn="ctr">
                        <a:spcAft>
                          <a:spcPts val="0"/>
                        </a:spcAft>
                      </a:pPr>
                      <a:r>
                        <a:rPr lang="en-US" sz="1200">
                          <a:effectLst/>
                        </a:rPr>
                        <a:t>PM-2 </a:t>
                      </a:r>
                      <a:endParaRPr lang="ko-KR" sz="1200">
                        <a:effectLst/>
                      </a:endParaRPr>
                    </a:p>
                    <a:p>
                      <a:pPr algn="ctr">
                        <a:spcAft>
                          <a:spcPts val="0"/>
                        </a:spcAft>
                      </a:pPr>
                      <a:r>
                        <a:rPr lang="en-US" sz="1200">
                          <a:effectLst/>
                        </a:rPr>
                        <a:t>4:00 – 6:00p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WG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 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1580532084"/>
                  </a:ext>
                </a:extLst>
              </a:tr>
              <a:tr h="727869">
                <a:tc>
                  <a:txBody>
                    <a:bodyPr/>
                    <a:lstStyle/>
                    <a:p>
                      <a:pPr algn="ctr">
                        <a:spcAft>
                          <a:spcPts val="0"/>
                        </a:spcAft>
                      </a:pPr>
                      <a:r>
                        <a:rPr lang="en-US" sz="1200">
                          <a:effectLst/>
                        </a:rPr>
                        <a:t>Eve</a:t>
                      </a:r>
                      <a:endParaRPr lang="ko-KR" sz="1200">
                        <a:effectLst/>
                      </a:endParaRPr>
                    </a:p>
                    <a:p>
                      <a:pPr algn="ctr">
                        <a:spcAft>
                          <a:spcPts val="0"/>
                        </a:spcAft>
                      </a:pPr>
                      <a:r>
                        <a:rPr lang="en-US" sz="1200">
                          <a:effectLst/>
                        </a:rPr>
                        <a:t>6:00-10:30p</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Tutorial</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latin typeface="Times New Roman" panose="02020603050405020304" pitchFamily="18" charset="0"/>
                          <a:ea typeface="맑은 고딕" panose="020B0503020000020004" pitchFamily="50" charset="-127"/>
                        </a:rPr>
                        <a:t>(6:30~7:50 PM)</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Presentation in</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NENDICA</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(7:30~9:30 PM)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Networking Social  (6:30 – 9:00 PM)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9764901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3</a:t>
            </a:fld>
            <a:endParaRPr lang="en-US" altLang="ja-JP" sz="1400"/>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Presented in IEEE 802.1 Plenary Meeting</a:t>
            </a:r>
          </a:p>
          <a:p>
            <a:pPr marL="457200" indent="-457200" eaLnBrk="1" hangingPunct="1">
              <a:lnSpc>
                <a:spcPct val="150000"/>
              </a:lnSpc>
              <a:buFont typeface="Wingdings" panose="05000000000000000000" pitchFamily="2" charset="2"/>
              <a:buChar char="l"/>
            </a:pPr>
            <a:r>
              <a:rPr lang="en-US" altLang="ko-KR" sz="2000" dirty="0"/>
              <a:t>DCN # 21-19-0023-00-0000</a:t>
            </a:r>
          </a:p>
          <a:p>
            <a:pPr marL="857250" lvl="1" indent="-457200">
              <a:lnSpc>
                <a:spcPct val="150000"/>
              </a:lnSpc>
              <a:buFont typeface="Wingdings" panose="05000000000000000000" pitchFamily="2" charset="2"/>
              <a:buChar char="§"/>
            </a:pPr>
            <a:r>
              <a:rPr lang="en-US" altLang="ko-KR" sz="2000" dirty="0"/>
              <a:t>Title: The Network Relevance in VR </a:t>
            </a:r>
          </a:p>
          <a:p>
            <a:pPr marL="857250" lvl="1" indent="-457200">
              <a:lnSpc>
                <a:spcPct val="150000"/>
              </a:lnSpc>
              <a:buFont typeface="Wingdings" panose="05000000000000000000" pitchFamily="2" charset="2"/>
              <a:buChar char="§"/>
            </a:pPr>
            <a:r>
              <a:rPr lang="en-US" altLang="ko-KR" sz="2000" dirty="0"/>
              <a:t>Reviewed by the SG and presented at IEEE 802.1 WG </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21-19-0023-00-0000</a:t>
            </a:r>
            <a:endParaRPr lang="en-US" dirty="0"/>
          </a:p>
        </p:txBody>
      </p:sp>
      <p:sp>
        <p:nvSpPr>
          <p:cNvPr id="10" name="TextBox 1">
            <a:extLst>
              <a:ext uri="{FF2B5EF4-FFF2-40B4-BE49-F238E27FC236}">
                <a16:creationId xmlns:a16="http://schemas.microsoft.com/office/drawing/2014/main" id="{39836CA4-3870-4D1F-A4BB-C779A6C0625C}"/>
              </a:ext>
            </a:extLst>
          </p:cNvPr>
          <p:cNvSpPr txBox="1">
            <a:spLocks noChangeArrowheads="1"/>
          </p:cNvSpPr>
          <p:nvPr/>
        </p:nvSpPr>
        <p:spPr bwMode="auto">
          <a:xfrm>
            <a:off x="628650" y="4425218"/>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Reviewed the previous PARs and CSDs from the past</a:t>
            </a:r>
          </a:p>
          <a:p>
            <a:pPr marL="457200" indent="-457200">
              <a:lnSpc>
                <a:spcPct val="150000"/>
              </a:lnSpc>
              <a:buFont typeface="Wingdings" panose="05000000000000000000" pitchFamily="2" charset="2"/>
              <a:buChar char="l"/>
            </a:pPr>
            <a:r>
              <a:rPr lang="en-US" altLang="ko-KR" sz="2000" dirty="0"/>
              <a:t>Discussed the direction of SG</a:t>
            </a:r>
          </a:p>
          <a:p>
            <a:pPr marL="857250" lvl="1" indent="-457200">
              <a:lnSpc>
                <a:spcPct val="150000"/>
              </a:lnSpc>
              <a:buFont typeface="Wingdings" panose="05000000000000000000" pitchFamily="2" charset="2"/>
              <a:buChar char="§"/>
            </a:pPr>
            <a:r>
              <a:rPr lang="en-US" altLang="ko-KR" sz="2000" dirty="0"/>
              <a:t>Should the SG be extended?</a:t>
            </a:r>
          </a:p>
          <a:p>
            <a:pPr marL="857250" lvl="1" indent="-457200">
              <a:lnSpc>
                <a:spcPct val="150000"/>
              </a:lnSpc>
              <a:buFont typeface="Wingdings" panose="05000000000000000000" pitchFamily="2" charset="2"/>
              <a:buChar char="§"/>
            </a:pPr>
            <a:r>
              <a:rPr lang="en-US" altLang="ko-KR" sz="2000" dirty="0"/>
              <a:t>What is the document that SG would like to produce?</a:t>
            </a:r>
          </a:p>
        </p:txBody>
      </p:sp>
      <p:sp>
        <p:nvSpPr>
          <p:cNvPr id="11" name="Text Box 65">
            <a:extLst>
              <a:ext uri="{FF2B5EF4-FFF2-40B4-BE49-F238E27FC236}">
                <a16:creationId xmlns:a16="http://schemas.microsoft.com/office/drawing/2014/main" id="{FBB98695-A814-4CBE-A2C3-B1B6146510E6}"/>
              </a:ext>
            </a:extLst>
          </p:cNvPr>
          <p:cNvSpPr txBox="1">
            <a:spLocks noChangeArrowheads="1"/>
          </p:cNvSpPr>
          <p:nvPr/>
        </p:nvSpPr>
        <p:spPr bwMode="auto">
          <a:xfrm>
            <a:off x="266700" y="1357313"/>
            <a:ext cx="57270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Monday, March 11, 2019, 10:30am-12:30pm</a:t>
            </a:r>
          </a:p>
        </p:txBody>
      </p:sp>
      <p:sp>
        <p:nvSpPr>
          <p:cNvPr id="12" name="Text Box 65">
            <a:extLst>
              <a:ext uri="{FF2B5EF4-FFF2-40B4-BE49-F238E27FC236}">
                <a16:creationId xmlns:a16="http://schemas.microsoft.com/office/drawing/2014/main" id="{3556D050-F27C-47A1-A327-C62D4DF36492}"/>
              </a:ext>
            </a:extLst>
          </p:cNvPr>
          <p:cNvSpPr txBox="1">
            <a:spLocks noChangeArrowheads="1"/>
          </p:cNvSpPr>
          <p:nvPr/>
        </p:nvSpPr>
        <p:spPr bwMode="auto">
          <a:xfrm>
            <a:off x="266700" y="3896938"/>
            <a:ext cx="57146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March </a:t>
            </a:r>
            <a:r>
              <a:rPr kumimoji="0" lang="en-US" altLang="ja-JP" dirty="0">
                <a:solidFill>
                  <a:schemeClr val="accent2"/>
                </a:solidFill>
                <a:latin typeface="Times New Roman" panose="02020603050405020304" pitchFamily="18" charset="0"/>
              </a:rPr>
              <a:t>12, 2019, 10:30am-12:30pm</a:t>
            </a:r>
          </a:p>
        </p:txBody>
      </p:sp>
    </p:spTree>
    <p:extLst>
      <p:ext uri="{BB962C8B-B14F-4D97-AF65-F5344CB8AC3E}">
        <p14:creationId xmlns:p14="http://schemas.microsoft.com/office/powerpoint/2010/main" val="193005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4</a:t>
            </a:fld>
            <a:endParaRPr lang="en-US" altLang="ja-JP" sz="1400"/>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37794" y="2001782"/>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Continued to discuss the direction of SG</a:t>
            </a:r>
          </a:p>
          <a:p>
            <a:pPr marL="857250" lvl="1" indent="-457200">
              <a:lnSpc>
                <a:spcPct val="150000"/>
              </a:lnSpc>
              <a:buFont typeface="Wingdings" panose="05000000000000000000" pitchFamily="2" charset="2"/>
              <a:buChar char="§"/>
            </a:pPr>
            <a:r>
              <a:rPr lang="en-US" altLang="ko-KR" sz="2000" dirty="0"/>
              <a:t>Types of document that SG can produce</a:t>
            </a:r>
          </a:p>
          <a:p>
            <a:pPr marL="1257300" lvl="2" indent="-457200">
              <a:lnSpc>
                <a:spcPct val="150000"/>
              </a:lnSpc>
              <a:buFont typeface="Arial" panose="020B0604020202020204" pitchFamily="34" charset="0"/>
              <a:buChar char="•"/>
            </a:pPr>
            <a:r>
              <a:rPr lang="en-US" altLang="ko-KR" sz="2000" dirty="0"/>
              <a:t>Profiling the network enablers?</a:t>
            </a:r>
          </a:p>
          <a:p>
            <a:pPr marL="1257300" lvl="2" indent="-457200">
              <a:lnSpc>
                <a:spcPct val="150000"/>
              </a:lnSpc>
              <a:buFont typeface="Arial" panose="020B0604020202020204" pitchFamily="34" charset="0"/>
              <a:buChar char="•"/>
            </a:pPr>
            <a:r>
              <a:rPr lang="en-US" altLang="ko-KR" sz="2000" dirty="0"/>
              <a:t>Making network recommendation for VR applications?</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21-19-0023-00-0000</a:t>
            </a:r>
            <a:endParaRPr lang="en-US" dirty="0"/>
          </a:p>
        </p:txBody>
      </p:sp>
      <p:sp>
        <p:nvSpPr>
          <p:cNvPr id="10" name="Text Box 65">
            <a:extLst>
              <a:ext uri="{FF2B5EF4-FFF2-40B4-BE49-F238E27FC236}">
                <a16:creationId xmlns:a16="http://schemas.microsoft.com/office/drawing/2014/main" id="{E4126977-41EA-4DEF-A514-0B41492B0A2A}"/>
              </a:ext>
            </a:extLst>
          </p:cNvPr>
          <p:cNvSpPr txBox="1">
            <a:spLocks noChangeArrowheads="1"/>
          </p:cNvSpPr>
          <p:nvPr/>
        </p:nvSpPr>
        <p:spPr bwMode="auto">
          <a:xfrm>
            <a:off x="266700" y="1526358"/>
            <a:ext cx="58188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March </a:t>
            </a:r>
            <a:r>
              <a:rPr kumimoji="0" lang="en-US" altLang="ja-JP" dirty="0">
                <a:solidFill>
                  <a:schemeClr val="accent2"/>
                </a:solidFill>
                <a:latin typeface="Times New Roman" panose="02020603050405020304" pitchFamily="18" charset="0"/>
              </a:rPr>
              <a:t>12, 2019, 01:30pm-03:30pm</a:t>
            </a:r>
          </a:p>
        </p:txBody>
      </p:sp>
      <p:sp>
        <p:nvSpPr>
          <p:cNvPr id="11" name="Text Box 65">
            <a:extLst>
              <a:ext uri="{FF2B5EF4-FFF2-40B4-BE49-F238E27FC236}">
                <a16:creationId xmlns:a16="http://schemas.microsoft.com/office/drawing/2014/main" id="{DAC72CC6-A0BB-4E3F-95CB-0AD6A613C935}"/>
              </a:ext>
            </a:extLst>
          </p:cNvPr>
          <p:cNvSpPr txBox="1">
            <a:spLocks noChangeArrowheads="1"/>
          </p:cNvSpPr>
          <p:nvPr/>
        </p:nvSpPr>
        <p:spPr bwMode="auto">
          <a:xfrm>
            <a:off x="266700" y="4095428"/>
            <a:ext cx="57146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March </a:t>
            </a:r>
            <a:r>
              <a:rPr kumimoji="0" lang="en-US" altLang="ja-JP" dirty="0">
                <a:solidFill>
                  <a:schemeClr val="accent2"/>
                </a:solidFill>
                <a:latin typeface="Times New Roman" panose="02020603050405020304" pitchFamily="18" charset="0"/>
              </a:rPr>
              <a:t>12, 2019, 07:30pm-09:30pm</a:t>
            </a:r>
          </a:p>
        </p:txBody>
      </p:sp>
      <p:sp>
        <p:nvSpPr>
          <p:cNvPr id="12" name="TextBox 1">
            <a:extLst>
              <a:ext uri="{FF2B5EF4-FFF2-40B4-BE49-F238E27FC236}">
                <a16:creationId xmlns:a16="http://schemas.microsoft.com/office/drawing/2014/main" id="{DEC77454-3D64-4CD7-BEEC-5995420B5CFD}"/>
              </a:ext>
            </a:extLst>
          </p:cNvPr>
          <p:cNvSpPr txBox="1">
            <a:spLocks noChangeArrowheads="1"/>
          </p:cNvSpPr>
          <p:nvPr/>
        </p:nvSpPr>
        <p:spPr bwMode="auto">
          <a:xfrm>
            <a:off x="628650" y="4543678"/>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Presented in IEEE 802.1 NENDICA</a:t>
            </a:r>
          </a:p>
          <a:p>
            <a:pPr marL="857250" lvl="1" indent="-457200">
              <a:lnSpc>
                <a:spcPct val="150000"/>
              </a:lnSpc>
              <a:buFont typeface="Wingdings" panose="05000000000000000000" pitchFamily="2" charset="2"/>
              <a:buChar char="§"/>
            </a:pPr>
            <a:r>
              <a:rPr lang="en-US" altLang="ko-KR" sz="2000" dirty="0"/>
              <a:t>DCN #21-19-0022-01-0000</a:t>
            </a:r>
          </a:p>
          <a:p>
            <a:pPr marL="1257300" lvl="2" indent="-457200">
              <a:lnSpc>
                <a:spcPct val="150000"/>
              </a:lnSpc>
              <a:buFont typeface="Arial" panose="020B0604020202020204" pitchFamily="34" charset="0"/>
              <a:buChar char="•"/>
            </a:pPr>
            <a:r>
              <a:rPr lang="en-US" altLang="ko-KR" sz="2000" dirty="0"/>
              <a:t>Title: Why You Should Care about VR</a:t>
            </a:r>
          </a:p>
          <a:p>
            <a:pPr marL="857250" lvl="1" indent="-457200">
              <a:lnSpc>
                <a:spcPct val="150000"/>
              </a:lnSpc>
              <a:buFont typeface="Wingdings" panose="05000000000000000000" pitchFamily="2" charset="2"/>
              <a:buChar char="§"/>
            </a:pPr>
            <a:r>
              <a:rPr lang="en-US" altLang="ko-KR" sz="2000" dirty="0"/>
              <a:t>Followed up with the Q&amp;A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5</a:t>
            </a:fld>
            <a:endParaRPr lang="en-US" altLang="ja-JP" sz="1400"/>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21-19-0023-00-0000</a:t>
            </a:r>
            <a:endParaRPr lang="en-US" dirty="0"/>
          </a:p>
        </p:txBody>
      </p:sp>
      <p:sp>
        <p:nvSpPr>
          <p:cNvPr id="11" name="TextBox 1">
            <a:extLst>
              <a:ext uri="{FF2B5EF4-FFF2-40B4-BE49-F238E27FC236}">
                <a16:creationId xmlns:a16="http://schemas.microsoft.com/office/drawing/2014/main" id="{F8CB9D75-06CB-40A8-854F-2BBA1EE5DD01}"/>
              </a:ext>
            </a:extLst>
          </p:cNvPr>
          <p:cNvSpPr txBox="1">
            <a:spLocks noChangeArrowheads="1"/>
          </p:cNvSpPr>
          <p:nvPr/>
        </p:nvSpPr>
        <p:spPr bwMode="auto">
          <a:xfrm>
            <a:off x="634746" y="2062602"/>
            <a:ext cx="8191500" cy="2345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Discussed the feedback from </a:t>
            </a:r>
            <a:r>
              <a:rPr lang="en-US" altLang="ko-KR" sz="2000" dirty="0" err="1"/>
              <a:t>Nendica</a:t>
            </a:r>
            <a:r>
              <a:rPr lang="en-US" altLang="ko-KR" sz="2000" dirty="0"/>
              <a:t> presentation</a:t>
            </a:r>
          </a:p>
          <a:p>
            <a:pPr marL="857250" lvl="1" indent="-457200">
              <a:lnSpc>
                <a:spcPct val="150000"/>
              </a:lnSpc>
              <a:buFont typeface="Wingdings" panose="05000000000000000000" pitchFamily="2" charset="2"/>
              <a:buChar char="§"/>
            </a:pPr>
            <a:r>
              <a:rPr lang="en-US" altLang="ko-KR" sz="2000" dirty="0"/>
              <a:t>Huawei &amp; Fujitsu showed the interest in the issues presented</a:t>
            </a:r>
          </a:p>
          <a:p>
            <a:pPr marL="857250" lvl="1" indent="-457200">
              <a:lnSpc>
                <a:spcPct val="150000"/>
              </a:lnSpc>
              <a:buFont typeface="Wingdings" panose="05000000000000000000" pitchFamily="2" charset="2"/>
              <a:buChar char="§"/>
            </a:pPr>
            <a:r>
              <a:rPr lang="en-US" altLang="ko-KR" sz="2000" dirty="0"/>
              <a:t>Discussed the current network challenges for VR applications after the presentation</a:t>
            </a:r>
          </a:p>
          <a:p>
            <a:pPr marL="457200" indent="-457200">
              <a:lnSpc>
                <a:spcPct val="150000"/>
              </a:lnSpc>
              <a:buFont typeface="Wingdings" panose="05000000000000000000" pitchFamily="2" charset="2"/>
              <a:buChar char="l"/>
            </a:pPr>
            <a:r>
              <a:rPr lang="en-US" altLang="ko-KR" sz="2000" dirty="0"/>
              <a:t>Requested the extension of SG to </a:t>
            </a:r>
            <a:r>
              <a:rPr lang="en-US" altLang="ko-KR" sz="2000" dirty="0" err="1"/>
              <a:t>Subir</a:t>
            </a:r>
            <a:endParaRPr lang="en-US" altLang="ko-KR" sz="2000" dirty="0"/>
          </a:p>
        </p:txBody>
      </p:sp>
      <p:sp>
        <p:nvSpPr>
          <p:cNvPr id="17" name="Text Box 65">
            <a:extLst>
              <a:ext uri="{FF2B5EF4-FFF2-40B4-BE49-F238E27FC236}">
                <a16:creationId xmlns:a16="http://schemas.microsoft.com/office/drawing/2014/main" id="{A9AFE56D-9334-485E-8559-D62863EDCB59}"/>
              </a:ext>
            </a:extLst>
          </p:cNvPr>
          <p:cNvSpPr txBox="1">
            <a:spLocks noChangeArrowheads="1"/>
          </p:cNvSpPr>
          <p:nvPr/>
        </p:nvSpPr>
        <p:spPr bwMode="auto">
          <a:xfrm>
            <a:off x="266700" y="1639362"/>
            <a:ext cx="61288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March 13, 2019, 10:30am-12:30pm</a:t>
            </a:r>
          </a:p>
        </p:txBody>
      </p:sp>
      <p:sp>
        <p:nvSpPr>
          <p:cNvPr id="18" name="Text Box 65">
            <a:extLst>
              <a:ext uri="{FF2B5EF4-FFF2-40B4-BE49-F238E27FC236}">
                <a16:creationId xmlns:a16="http://schemas.microsoft.com/office/drawing/2014/main" id="{92B3533D-9D9E-4DC4-9CAB-713F944AA707}"/>
              </a:ext>
            </a:extLst>
          </p:cNvPr>
          <p:cNvSpPr txBox="1">
            <a:spLocks noChangeArrowheads="1"/>
          </p:cNvSpPr>
          <p:nvPr/>
        </p:nvSpPr>
        <p:spPr bwMode="auto">
          <a:xfrm>
            <a:off x="266700" y="4667676"/>
            <a:ext cx="58210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March 13, 2019, 4:00pm-6:00pm</a:t>
            </a:r>
          </a:p>
        </p:txBody>
      </p:sp>
      <p:sp>
        <p:nvSpPr>
          <p:cNvPr id="19" name="TextBox 1">
            <a:extLst>
              <a:ext uri="{FF2B5EF4-FFF2-40B4-BE49-F238E27FC236}">
                <a16:creationId xmlns:a16="http://schemas.microsoft.com/office/drawing/2014/main" id="{7C9EA819-F258-40C2-8102-70B07DF838E2}"/>
              </a:ext>
            </a:extLst>
          </p:cNvPr>
          <p:cNvSpPr txBox="1">
            <a:spLocks noChangeArrowheads="1"/>
          </p:cNvSpPr>
          <p:nvPr/>
        </p:nvSpPr>
        <p:spPr bwMode="auto">
          <a:xfrm>
            <a:off x="639366" y="5085924"/>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The session was cancelled</a:t>
            </a:r>
          </a:p>
        </p:txBody>
      </p:sp>
    </p:spTree>
    <p:extLst>
      <p:ext uri="{BB962C8B-B14F-4D97-AF65-F5344CB8AC3E}">
        <p14:creationId xmlns:p14="http://schemas.microsoft.com/office/powerpoint/2010/main" val="975111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6</a:t>
            </a:fld>
            <a:endParaRPr lang="en-US" altLang="ja-JP" sz="1400"/>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21-19-0023-00-0000</a:t>
            </a:r>
            <a:endParaRPr lang="en-US" dirty="0"/>
          </a:p>
        </p:txBody>
      </p:sp>
      <p:sp>
        <p:nvSpPr>
          <p:cNvPr id="10" name="TextBox 1">
            <a:extLst>
              <a:ext uri="{FF2B5EF4-FFF2-40B4-BE49-F238E27FC236}">
                <a16:creationId xmlns:a16="http://schemas.microsoft.com/office/drawing/2014/main" id="{090A8CDF-4221-4ED1-8612-2FDE7EA76A61}"/>
              </a:ext>
            </a:extLst>
          </p:cNvPr>
          <p:cNvSpPr txBox="1">
            <a:spLocks noChangeArrowheads="1"/>
          </p:cNvSpPr>
          <p:nvPr/>
        </p:nvSpPr>
        <p:spPr bwMode="auto">
          <a:xfrm>
            <a:off x="628650" y="1799339"/>
            <a:ext cx="8191500" cy="280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Presentation by </a:t>
            </a:r>
            <a:r>
              <a:rPr lang="en-US" altLang="ko-KR" sz="2000" dirty="0" err="1"/>
              <a:t>Vinayagam</a:t>
            </a:r>
            <a:endParaRPr lang="en-US" altLang="ko-KR" sz="2000" dirty="0"/>
          </a:p>
          <a:p>
            <a:pPr marL="857250" lvl="1" indent="-457200">
              <a:lnSpc>
                <a:spcPct val="150000"/>
              </a:lnSpc>
              <a:buFont typeface="Wingdings" panose="05000000000000000000" pitchFamily="2" charset="2"/>
              <a:buChar char="§"/>
            </a:pPr>
            <a:r>
              <a:rPr lang="en-US" altLang="ko-KR" sz="2000" dirty="0"/>
              <a:t>DCN #21-19-0025-00-0000</a:t>
            </a:r>
          </a:p>
          <a:p>
            <a:pPr marL="1257300" lvl="2" indent="-457200">
              <a:lnSpc>
                <a:spcPct val="150000"/>
              </a:lnSpc>
              <a:buFont typeface="Arial" panose="020B0604020202020204" pitchFamily="34" charset="0"/>
              <a:buChar char="•"/>
            </a:pPr>
            <a:r>
              <a:rPr lang="en-US" altLang="ko-KR" sz="2000" dirty="0"/>
              <a:t>Title: OWC NW Requirements for VR Broadcasting Service</a:t>
            </a:r>
          </a:p>
          <a:p>
            <a:pPr marL="857250" lvl="1" indent="-457200">
              <a:lnSpc>
                <a:spcPct val="150000"/>
              </a:lnSpc>
              <a:buFont typeface="Wingdings" panose="05000000000000000000" pitchFamily="2" charset="2"/>
              <a:buChar char="§"/>
            </a:pPr>
            <a:r>
              <a:rPr lang="en-US" altLang="ko-KR" sz="2000" dirty="0"/>
              <a:t>DCN #21-19-0026-00-0000</a:t>
            </a:r>
          </a:p>
          <a:p>
            <a:pPr marL="1257300" lvl="2" indent="-457200">
              <a:lnSpc>
                <a:spcPct val="150000"/>
              </a:lnSpc>
              <a:buFont typeface="Arial" panose="020B0604020202020204" pitchFamily="34" charset="0"/>
              <a:buChar char="•"/>
            </a:pPr>
            <a:r>
              <a:rPr lang="en-US" altLang="ko-KR" sz="2000" dirty="0"/>
              <a:t>Title: Network Considerations for Light Communication based Interactive VR Game Services</a:t>
            </a:r>
          </a:p>
        </p:txBody>
      </p:sp>
      <p:sp>
        <p:nvSpPr>
          <p:cNvPr id="7" name="Text Box 65">
            <a:extLst>
              <a:ext uri="{FF2B5EF4-FFF2-40B4-BE49-F238E27FC236}">
                <a16:creationId xmlns:a16="http://schemas.microsoft.com/office/drawing/2014/main" id="{1601C419-CE00-4DA2-B963-D5D8527F84F4}"/>
              </a:ext>
            </a:extLst>
          </p:cNvPr>
          <p:cNvSpPr txBox="1">
            <a:spLocks noChangeArrowheads="1"/>
          </p:cNvSpPr>
          <p:nvPr/>
        </p:nvSpPr>
        <p:spPr bwMode="auto">
          <a:xfrm>
            <a:off x="266700" y="1365984"/>
            <a:ext cx="58809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Thursday, March 14, 2019, 10:30am-12:30pm</a:t>
            </a:r>
          </a:p>
        </p:txBody>
      </p:sp>
    </p:spTree>
    <p:extLst>
      <p:ext uri="{BB962C8B-B14F-4D97-AF65-F5344CB8AC3E}">
        <p14:creationId xmlns:p14="http://schemas.microsoft.com/office/powerpoint/2010/main" val="445010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FEDD84B-281B-4EC8-B0BC-616DCEEF5D06}"/>
              </a:ext>
            </a:extLst>
          </p:cNvPr>
          <p:cNvSpPr>
            <a:spLocks noGrp="1"/>
          </p:cNvSpPr>
          <p:nvPr>
            <p:ph type="title"/>
          </p:nvPr>
        </p:nvSpPr>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ko-KR" altLang="en-US" dirty="0"/>
          </a:p>
        </p:txBody>
      </p:sp>
      <p:sp>
        <p:nvSpPr>
          <p:cNvPr id="4" name="바닥글 개체 틀 3">
            <a:extLst>
              <a:ext uri="{FF2B5EF4-FFF2-40B4-BE49-F238E27FC236}">
                <a16:creationId xmlns:a16="http://schemas.microsoft.com/office/drawing/2014/main" id="{DB64B1EF-8F0B-4134-95F4-F4E3BECC521D}"/>
              </a:ext>
            </a:extLst>
          </p:cNvPr>
          <p:cNvSpPr>
            <a:spLocks noGrp="1"/>
          </p:cNvSpPr>
          <p:nvPr>
            <p:ph type="ftr" sz="quarter" idx="10"/>
          </p:nvPr>
        </p:nvSpPr>
        <p:spPr/>
        <p:txBody>
          <a:bodyPr/>
          <a:lstStyle/>
          <a:p>
            <a:pPr>
              <a:defRPr/>
            </a:pPr>
            <a:r>
              <a:rPr lang="en-US" altLang="pl-PL"/>
              <a:t>21-19-0023-00-0000</a:t>
            </a:r>
          </a:p>
        </p:txBody>
      </p:sp>
      <p:sp>
        <p:nvSpPr>
          <p:cNvPr id="5" name="슬라이드 번호 개체 틀 4">
            <a:extLst>
              <a:ext uri="{FF2B5EF4-FFF2-40B4-BE49-F238E27FC236}">
                <a16:creationId xmlns:a16="http://schemas.microsoft.com/office/drawing/2014/main" id="{CDE64EE9-5270-46CC-8EDC-057BC265059B}"/>
              </a:ext>
            </a:extLst>
          </p:cNvPr>
          <p:cNvSpPr>
            <a:spLocks noGrp="1"/>
          </p:cNvSpPr>
          <p:nvPr>
            <p:ph type="sldNum" sz="quarter" idx="11"/>
          </p:nvPr>
        </p:nvSpPr>
        <p:spPr/>
        <p:txBody>
          <a:bodyPr/>
          <a:lstStyle/>
          <a:p>
            <a:pPr>
              <a:defRPr/>
            </a:pPr>
            <a:fld id="{13D3D877-D406-4E0C-A0B8-A5405FE26974}" type="slidenum">
              <a:rPr lang="en-US" altLang="pl-PL" smtClean="0"/>
              <a:pPr>
                <a:defRPr/>
              </a:pPr>
              <a:t>7</a:t>
            </a:fld>
            <a:endParaRPr lang="en-US" altLang="pl-PL" dirty="0"/>
          </a:p>
        </p:txBody>
      </p:sp>
      <p:sp>
        <p:nvSpPr>
          <p:cNvPr id="6" name="Text Box 65">
            <a:extLst>
              <a:ext uri="{FF2B5EF4-FFF2-40B4-BE49-F238E27FC236}">
                <a16:creationId xmlns:a16="http://schemas.microsoft.com/office/drawing/2014/main" id="{8EA40E58-7DAE-43AA-AA81-3FFC6C596B1B}"/>
              </a:ext>
            </a:extLst>
          </p:cNvPr>
          <p:cNvSpPr txBox="1">
            <a:spLocks noChangeArrowheads="1"/>
          </p:cNvSpPr>
          <p:nvPr/>
        </p:nvSpPr>
        <p:spPr bwMode="auto">
          <a:xfrm>
            <a:off x="277695" y="1292138"/>
            <a:ext cx="58809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Thursday, March 14, 2019, 01:30pm-3:30pm</a:t>
            </a:r>
          </a:p>
        </p:txBody>
      </p:sp>
      <p:sp>
        <p:nvSpPr>
          <p:cNvPr id="7" name="직사각형 6">
            <a:extLst>
              <a:ext uri="{FF2B5EF4-FFF2-40B4-BE49-F238E27FC236}">
                <a16:creationId xmlns:a16="http://schemas.microsoft.com/office/drawing/2014/main" id="{7C45E485-B42C-4895-B836-3485C5D3F000}"/>
              </a:ext>
            </a:extLst>
          </p:cNvPr>
          <p:cNvSpPr/>
          <p:nvPr/>
        </p:nvSpPr>
        <p:spPr>
          <a:xfrm>
            <a:off x="628650" y="1841557"/>
            <a:ext cx="7886700" cy="1883657"/>
          </a:xfrm>
          <a:prstGeom prst="rect">
            <a:avLst/>
          </a:prstGeom>
        </p:spPr>
        <p:txBody>
          <a:bodyPr wrap="square">
            <a:spAutoFit/>
          </a:bodyPr>
          <a:lstStyle/>
          <a:p>
            <a:pPr marL="457200" indent="-457200">
              <a:lnSpc>
                <a:spcPct val="150000"/>
              </a:lnSpc>
              <a:buFont typeface="Wingdings" panose="05000000000000000000" pitchFamily="2" charset="2"/>
              <a:buChar char="l"/>
            </a:pPr>
            <a:r>
              <a:rPr lang="en-US" altLang="ko-KR" sz="2000" dirty="0"/>
              <a:t>Presented in IEEE 802.3 WG</a:t>
            </a:r>
          </a:p>
          <a:p>
            <a:pPr marL="857250" lvl="1" indent="-457200">
              <a:lnSpc>
                <a:spcPct val="150000"/>
              </a:lnSpc>
              <a:buFont typeface="Wingdings" panose="05000000000000000000" pitchFamily="2" charset="2"/>
              <a:buChar char="§"/>
            </a:pPr>
            <a:r>
              <a:rPr lang="en-US" altLang="ko-KR" sz="2000" dirty="0"/>
              <a:t>DCN #21-19-0022-01-0000</a:t>
            </a:r>
          </a:p>
          <a:p>
            <a:pPr marL="1257300" lvl="2" indent="-457200">
              <a:lnSpc>
                <a:spcPct val="150000"/>
              </a:lnSpc>
              <a:buFont typeface="Arial" panose="020B0604020202020204" pitchFamily="34" charset="0"/>
              <a:buChar char="•"/>
            </a:pPr>
            <a:r>
              <a:rPr lang="en-US" altLang="ko-KR" sz="2000" dirty="0"/>
              <a:t>Title: Why You Should Care about VR</a:t>
            </a:r>
          </a:p>
          <a:p>
            <a:pPr marL="857250" lvl="1" indent="-457200">
              <a:lnSpc>
                <a:spcPct val="150000"/>
              </a:lnSpc>
              <a:buFont typeface="Wingdings" panose="05000000000000000000" pitchFamily="2" charset="2"/>
              <a:buChar char="§"/>
            </a:pPr>
            <a:r>
              <a:rPr lang="en-US" altLang="ko-KR" sz="2000" dirty="0"/>
              <a:t>Followed up with the Q&amp;A</a:t>
            </a:r>
          </a:p>
        </p:txBody>
      </p:sp>
    </p:spTree>
    <p:extLst>
      <p:ext uri="{BB962C8B-B14F-4D97-AF65-F5344CB8AC3E}">
        <p14:creationId xmlns:p14="http://schemas.microsoft.com/office/powerpoint/2010/main" val="3320925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29181B60-F72E-4882-A71F-763BAAE299BD}"/>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2291" name="Slide Number Placeholder 11">
            <a:extLst>
              <a:ext uri="{FF2B5EF4-FFF2-40B4-BE49-F238E27FC236}">
                <a16:creationId xmlns:a16="http://schemas.microsoft.com/office/drawing/2014/main" id="{4EE24E12-4726-439A-ACEE-50B178552018}"/>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85EC09B4-9B0B-43E1-AF42-82E4F262CE62}" type="slidenum">
              <a:rPr lang="en-US" altLang="ja-JP" sz="1400" smtClean="0"/>
              <a:pPr>
                <a:spcBef>
                  <a:spcPct val="0"/>
                </a:spcBef>
                <a:buClrTx/>
                <a:buFontTx/>
                <a:buNone/>
              </a:pPr>
              <a:t>8</a:t>
            </a:fld>
            <a:endParaRPr lang="en-US" altLang="ja-JP" sz="1400"/>
          </a:p>
        </p:txBody>
      </p:sp>
      <p:sp>
        <p:nvSpPr>
          <p:cNvPr id="9" name="바닥글 개체 틀 3">
            <a:extLst>
              <a:ext uri="{FF2B5EF4-FFF2-40B4-BE49-F238E27FC236}">
                <a16:creationId xmlns:a16="http://schemas.microsoft.com/office/drawing/2014/main" id="{C0D338B7-498E-4593-9124-DEBA1CF615C3}"/>
              </a:ext>
            </a:extLst>
          </p:cNvPr>
          <p:cNvSpPr>
            <a:spLocks noGrp="1"/>
          </p:cNvSpPr>
          <p:nvPr>
            <p:ph type="ftr" sz="quarter" idx="10"/>
          </p:nvPr>
        </p:nvSpPr>
        <p:spPr/>
        <p:txBody>
          <a:bodyPr/>
          <a:lstStyle/>
          <a:p>
            <a:pPr>
              <a:defRPr/>
            </a:pPr>
            <a:r>
              <a:rPr lang="en-US"/>
              <a:t>21-19-0023-00-0000</a:t>
            </a:r>
            <a:endParaRPr lang="en-US" dirty="0"/>
          </a:p>
        </p:txBody>
      </p:sp>
      <p:sp>
        <p:nvSpPr>
          <p:cNvPr id="7" name="Text Box 65">
            <a:extLst>
              <a:ext uri="{FF2B5EF4-FFF2-40B4-BE49-F238E27FC236}">
                <a16:creationId xmlns:a16="http://schemas.microsoft.com/office/drawing/2014/main" id="{2ADDC077-39F2-4FB3-9B55-2CC2271787B8}"/>
              </a:ext>
            </a:extLst>
          </p:cNvPr>
          <p:cNvSpPr txBox="1">
            <a:spLocks noChangeArrowheads="1"/>
          </p:cNvSpPr>
          <p:nvPr/>
        </p:nvSpPr>
        <p:spPr bwMode="auto">
          <a:xfrm>
            <a:off x="266700" y="1357313"/>
            <a:ext cx="16113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Future Plan</a:t>
            </a:r>
          </a:p>
        </p:txBody>
      </p:sp>
      <p:sp>
        <p:nvSpPr>
          <p:cNvPr id="8" name="TextBox 1">
            <a:extLst>
              <a:ext uri="{FF2B5EF4-FFF2-40B4-BE49-F238E27FC236}">
                <a16:creationId xmlns:a16="http://schemas.microsoft.com/office/drawing/2014/main" id="{1C4C5A0F-912C-4E3E-8371-6976AD36EE3F}"/>
              </a:ext>
            </a:extLst>
          </p:cNvPr>
          <p:cNvSpPr txBox="1">
            <a:spLocks noChangeArrowheads="1"/>
          </p:cNvSpPr>
          <p:nvPr/>
        </p:nvSpPr>
        <p:spPr bwMode="auto">
          <a:xfrm>
            <a:off x="628650" y="1818196"/>
            <a:ext cx="8191500" cy="3730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Action Items</a:t>
            </a:r>
          </a:p>
          <a:p>
            <a:pPr marL="857250" lvl="1" indent="-457200">
              <a:lnSpc>
                <a:spcPct val="150000"/>
              </a:lnSpc>
              <a:buFont typeface="Wingdings" panose="05000000000000000000" pitchFamily="2" charset="2"/>
              <a:buChar char="§"/>
            </a:pPr>
            <a:r>
              <a:rPr lang="en-US" altLang="ko-KR" sz="2000" dirty="0"/>
              <a:t>Continue to reach out to IEEE 802.1 and 802.3 WGs</a:t>
            </a:r>
          </a:p>
          <a:p>
            <a:pPr marL="857250" lvl="1" indent="-457200">
              <a:lnSpc>
                <a:spcPct val="150000"/>
              </a:lnSpc>
              <a:buFont typeface="Wingdings" panose="05000000000000000000" pitchFamily="2" charset="2"/>
              <a:buChar char="§"/>
            </a:pPr>
            <a:r>
              <a:rPr lang="en-US" altLang="ko-KR" sz="2000" dirty="0"/>
              <a:t>Follow up with IEEE 802.11 RTA TIG, 802.15 WNG, 802.19 WG, 802.24 TAG</a:t>
            </a:r>
          </a:p>
          <a:p>
            <a:pPr marL="857250" lvl="1" indent="-457200">
              <a:lnSpc>
                <a:spcPct val="150000"/>
              </a:lnSpc>
              <a:buFont typeface="Wingdings" panose="05000000000000000000" pitchFamily="2" charset="2"/>
              <a:buChar char="§"/>
            </a:pPr>
            <a:r>
              <a:rPr lang="en-US" altLang="ko-KR" sz="2000" dirty="0"/>
              <a:t>Start drafting the scopes for PAR/CSD if needed</a:t>
            </a:r>
          </a:p>
          <a:p>
            <a:pPr marL="457200" indent="-457200">
              <a:lnSpc>
                <a:spcPct val="150000"/>
              </a:lnSpc>
              <a:buFont typeface="Wingdings" panose="05000000000000000000" pitchFamily="2" charset="2"/>
              <a:buChar char="l"/>
            </a:pPr>
            <a:r>
              <a:rPr lang="en-US" altLang="ko-KR" sz="2000" dirty="0"/>
              <a:t>Teleconference Schedule</a:t>
            </a:r>
          </a:p>
          <a:p>
            <a:pPr marL="857250" lvl="1" indent="-457200">
              <a:lnSpc>
                <a:spcPct val="150000"/>
              </a:lnSpc>
              <a:buFont typeface="Wingdings" panose="05000000000000000000" pitchFamily="2" charset="2"/>
              <a:buChar char="§"/>
            </a:pPr>
            <a:r>
              <a:rPr lang="en-US" altLang="ko-KR" sz="2000" dirty="0"/>
              <a:t>April 18, 2019: EST 07:30 AM ~ 08:30 AM</a:t>
            </a:r>
          </a:p>
          <a:p>
            <a:pPr marL="857250" lvl="1" indent="-457200">
              <a:lnSpc>
                <a:spcPct val="150000"/>
              </a:lnSpc>
              <a:buFont typeface="Wingdings" panose="05000000000000000000" pitchFamily="2" charset="2"/>
              <a:buChar char="§"/>
            </a:pPr>
            <a:r>
              <a:rPr lang="en-US" altLang="ko-KR" sz="2000" dirty="0"/>
              <a:t>May 9, 2019: EST 07:30 AM ~ 08:30 AM</a:t>
            </a:r>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3568</TotalTime>
  <Words>1004</Words>
  <Application>Microsoft Office PowerPoint</Application>
  <PresentationFormat>화면 슬라이드 쇼(4:3)</PresentationFormat>
  <Paragraphs>136</Paragraphs>
  <Slides>9</Slides>
  <Notes>7</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9</vt:i4>
      </vt:variant>
    </vt:vector>
  </HeadingPairs>
  <TitlesOfParts>
    <vt:vector size="16"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Meeting Schedule</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289</cp:revision>
  <dcterms:created xsi:type="dcterms:W3CDTF">2017-08-15T12:18:13Z</dcterms:created>
  <dcterms:modified xsi:type="dcterms:W3CDTF">2019-03-14T19:13:45Z</dcterms:modified>
</cp:coreProperties>
</file>