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2"/>
  </p:notesMasterIdLst>
  <p:sldIdLst>
    <p:sldId id="348" r:id="rId2"/>
    <p:sldId id="349" r:id="rId3"/>
    <p:sldId id="356" r:id="rId4"/>
    <p:sldId id="350" r:id="rId5"/>
    <p:sldId id="331" r:id="rId6"/>
    <p:sldId id="354" r:id="rId7"/>
    <p:sldId id="351" r:id="rId8"/>
    <p:sldId id="357" r:id="rId9"/>
    <p:sldId id="358" r:id="rId10"/>
    <p:sldId id="336"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2019-03-15</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21-19-0028-01-0000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21-19-0028-01-0000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21-19-0028-0</a:t>
            </a:r>
            <a:r>
              <a:rPr lang="en-US" altLang="ko-KR" sz="2400" dirty="0">
                <a:cs typeface="Times New Roman" panose="02020603050405020304" pitchFamily="18" charset="0"/>
              </a:rPr>
              <a:t>1</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summary</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14, 2019</a:t>
            </a:r>
          </a:p>
          <a:p>
            <a:pPr>
              <a:buClr>
                <a:srgbClr val="FAFD00"/>
              </a:buClr>
              <a:buFontTx/>
              <a:buNone/>
            </a:pPr>
            <a:r>
              <a:rPr lang="en-US" altLang="pl-PL" sz="2400" dirty="0">
                <a:cs typeface="Times New Roman" panose="02020603050405020304" pitchFamily="18" charset="0"/>
              </a:rPr>
              <a:t>Presented at IEEE 802.21 session #90 in Vancouver, BC,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21-19-0028-01-0000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9</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21-19-0028-01-0000</a:t>
            </a:r>
            <a:endParaRPr lang="en-US" dirty="0"/>
          </a:p>
        </p:txBody>
      </p:sp>
      <p:sp>
        <p:nvSpPr>
          <p:cNvPr id="7" name="Text Box 65">
            <a:extLst>
              <a:ext uri="{FF2B5EF4-FFF2-40B4-BE49-F238E27FC236}">
                <a16:creationId xmlns:a16="http://schemas.microsoft.com/office/drawing/2014/main" id="{2ADDC077-39F2-4FB3-9B55-2CC2271787B8}"/>
              </a:ext>
            </a:extLst>
          </p:cNvPr>
          <p:cNvSpPr txBox="1">
            <a:spLocks noChangeArrowheads="1"/>
          </p:cNvSpPr>
          <p:nvPr/>
        </p:nvSpPr>
        <p:spPr bwMode="auto">
          <a:xfrm>
            <a:off x="266700" y="1357313"/>
            <a:ext cx="1611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Future Plan</a:t>
            </a:r>
          </a:p>
        </p:txBody>
      </p:sp>
      <p:sp>
        <p:nvSpPr>
          <p:cNvPr id="8" name="TextBox 1">
            <a:extLst>
              <a:ext uri="{FF2B5EF4-FFF2-40B4-BE49-F238E27FC236}">
                <a16:creationId xmlns:a16="http://schemas.microsoft.com/office/drawing/2014/main" id="{1C4C5A0F-912C-4E3E-8371-6976AD36EE3F}"/>
              </a:ext>
            </a:extLst>
          </p:cNvPr>
          <p:cNvSpPr txBox="1">
            <a:spLocks noChangeArrowheads="1"/>
          </p:cNvSpPr>
          <p:nvPr/>
        </p:nvSpPr>
        <p:spPr bwMode="auto">
          <a:xfrm>
            <a:off x="628650" y="1818196"/>
            <a:ext cx="8191500" cy="3730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Action Items</a:t>
            </a:r>
          </a:p>
          <a:p>
            <a:pPr marL="857250" lvl="1" indent="-457200">
              <a:lnSpc>
                <a:spcPct val="150000"/>
              </a:lnSpc>
              <a:buFont typeface="Wingdings" panose="05000000000000000000" pitchFamily="2" charset="2"/>
              <a:buChar char="§"/>
            </a:pPr>
            <a:r>
              <a:rPr lang="en-US" altLang="ko-KR" sz="2000" dirty="0"/>
              <a:t>Continue to reach out to IEEE 802.1 and 802.3 WGs</a:t>
            </a:r>
          </a:p>
          <a:p>
            <a:pPr marL="857250" lvl="1" indent="-457200">
              <a:lnSpc>
                <a:spcPct val="150000"/>
              </a:lnSpc>
              <a:buFont typeface="Wingdings" panose="05000000000000000000" pitchFamily="2" charset="2"/>
              <a:buChar char="§"/>
            </a:pPr>
            <a:r>
              <a:rPr lang="en-US" altLang="ko-KR" sz="2000" dirty="0"/>
              <a:t>Follow up with IEEE 802.11 RTA TIG, 802.15 WNG, 802.19 WG, 802.24 TAG</a:t>
            </a:r>
          </a:p>
          <a:p>
            <a:pPr marL="857250" lvl="1" indent="-457200">
              <a:lnSpc>
                <a:spcPct val="150000"/>
              </a:lnSpc>
              <a:buFont typeface="Wingdings" panose="05000000000000000000" pitchFamily="2" charset="2"/>
              <a:buChar char="§"/>
            </a:pPr>
            <a:r>
              <a:rPr lang="en-US" altLang="ko-KR" sz="2000" dirty="0"/>
              <a:t>Start drafting the scopes for PAR/CSD if needed</a:t>
            </a:r>
          </a:p>
          <a:p>
            <a:pPr marL="457200" indent="-457200">
              <a:lnSpc>
                <a:spcPct val="150000"/>
              </a:lnSpc>
              <a:buFont typeface="Wingdings" panose="05000000000000000000" pitchFamily="2" charset="2"/>
              <a:buChar char="l"/>
            </a:pPr>
            <a:r>
              <a:rPr lang="en-US" altLang="ko-KR" sz="2000" dirty="0"/>
              <a:t>Teleconference Schedule</a:t>
            </a:r>
          </a:p>
          <a:p>
            <a:pPr marL="857250" lvl="1" indent="-457200">
              <a:lnSpc>
                <a:spcPct val="150000"/>
              </a:lnSpc>
              <a:buFont typeface="Wingdings" panose="05000000000000000000" pitchFamily="2" charset="2"/>
              <a:buChar char="§"/>
            </a:pPr>
            <a:r>
              <a:rPr lang="en-US" altLang="ko-KR" sz="2000" dirty="0"/>
              <a:t>April 18, 2019: US EDT 07:30 AM ~ 08:30 AM</a:t>
            </a:r>
          </a:p>
          <a:p>
            <a:pPr marL="857250" lvl="1" indent="-457200">
              <a:lnSpc>
                <a:spcPct val="150000"/>
              </a:lnSpc>
              <a:buFont typeface="Wingdings" panose="05000000000000000000" pitchFamily="2" charset="2"/>
              <a:buChar char="§"/>
            </a:pPr>
            <a:r>
              <a:rPr lang="en-US" altLang="ko-KR" sz="2000" dirty="0"/>
              <a:t>May 9, 2019: US EDT 07:30 AM ~ 08:30 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21-19-0028-01-0000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21-19-0028-01-0000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993961286"/>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 &amp;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dirty="0">
                          <a:effectLst/>
                        </a:rPr>
                        <a:t>PM-1 </a:t>
                      </a:r>
                      <a:endParaRPr lang="ko-KR" sz="1200" dirty="0">
                        <a:effectLst/>
                      </a:endParaRPr>
                    </a:p>
                    <a:p>
                      <a:pPr algn="ctr">
                        <a:spcAft>
                          <a:spcPts val="0"/>
                        </a:spcAft>
                      </a:pPr>
                      <a:r>
                        <a:rPr lang="en-US" sz="1200" dirty="0">
                          <a:effectLst/>
                        </a:rPr>
                        <a:t>1:30 – 3:30p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NENDICA</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(7:30~9:30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Presented in IEEE 802.1 Plenary Meeting</a:t>
            </a:r>
          </a:p>
          <a:p>
            <a:pPr marL="457200" indent="-457200" eaLnBrk="1" hangingPunct="1">
              <a:lnSpc>
                <a:spcPct val="150000"/>
              </a:lnSpc>
              <a:buFont typeface="Wingdings" panose="05000000000000000000" pitchFamily="2" charset="2"/>
              <a:buChar char="l"/>
            </a:pPr>
            <a:r>
              <a:rPr lang="en-US" altLang="ko-KR" sz="2000" dirty="0"/>
              <a:t>DCN # 21-19-0023-00-0000</a:t>
            </a:r>
          </a:p>
          <a:p>
            <a:pPr marL="857250" lvl="1" indent="-457200">
              <a:lnSpc>
                <a:spcPct val="150000"/>
              </a:lnSpc>
              <a:buFont typeface="Wingdings" panose="05000000000000000000" pitchFamily="2" charset="2"/>
              <a:buChar char="§"/>
            </a:pPr>
            <a:r>
              <a:rPr lang="en-US" altLang="ko-KR" sz="2000" dirty="0"/>
              <a:t>Title: The Network Relevance in VR </a:t>
            </a:r>
          </a:p>
          <a:p>
            <a:pPr marL="857250" lvl="1" indent="-457200">
              <a:lnSpc>
                <a:spcPct val="150000"/>
              </a:lnSpc>
              <a:buFont typeface="Wingdings" panose="05000000000000000000" pitchFamily="2" charset="2"/>
              <a:buChar char="§"/>
            </a:pPr>
            <a:r>
              <a:rPr lang="en-US" altLang="ko-KR" sz="2000" dirty="0"/>
              <a:t>Reviewed by the SG and presented at IEEE 802.1 WG </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21-19-0028-01-0000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42521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Reviewed the previous PARs and CSDs from the past</a:t>
            </a:r>
          </a:p>
          <a:p>
            <a:pPr marL="457200" indent="-457200">
              <a:lnSpc>
                <a:spcPct val="150000"/>
              </a:lnSpc>
              <a:buFont typeface="Wingdings" panose="05000000000000000000" pitchFamily="2" charset="2"/>
              <a:buChar char="l"/>
            </a:pPr>
            <a:r>
              <a:rPr lang="en-US" altLang="ko-KR" sz="2000" dirty="0"/>
              <a:t>Discussed the direction of SG</a:t>
            </a:r>
          </a:p>
          <a:p>
            <a:pPr marL="857250" lvl="1" indent="-457200">
              <a:lnSpc>
                <a:spcPct val="150000"/>
              </a:lnSpc>
              <a:buFont typeface="Wingdings" panose="05000000000000000000" pitchFamily="2" charset="2"/>
              <a:buChar char="§"/>
            </a:pPr>
            <a:r>
              <a:rPr lang="en-US" altLang="ko-KR" sz="2000" dirty="0"/>
              <a:t>Should the SG be extended?</a:t>
            </a:r>
          </a:p>
          <a:p>
            <a:pPr marL="857250" lvl="1" indent="-457200">
              <a:lnSpc>
                <a:spcPct val="150000"/>
              </a:lnSpc>
              <a:buFont typeface="Wingdings" panose="05000000000000000000" pitchFamily="2" charset="2"/>
              <a:buChar char="§"/>
            </a:pPr>
            <a:r>
              <a:rPr lang="en-US" altLang="ko-KR" sz="2000" dirty="0"/>
              <a:t>What is the document that SG would like to produce?</a:t>
            </a:r>
          </a:p>
        </p:txBody>
      </p:sp>
      <p:sp>
        <p:nvSpPr>
          <p:cNvPr id="11" name="Text Box 65">
            <a:extLst>
              <a:ext uri="{FF2B5EF4-FFF2-40B4-BE49-F238E27FC236}">
                <a16:creationId xmlns:a16="http://schemas.microsoft.com/office/drawing/2014/main" id="{FBB98695-A814-4CBE-A2C3-B1B6146510E6}"/>
              </a:ext>
            </a:extLst>
          </p:cNvPr>
          <p:cNvSpPr txBox="1">
            <a:spLocks noChangeArrowheads="1"/>
          </p:cNvSpPr>
          <p:nvPr/>
        </p:nvSpPr>
        <p:spPr bwMode="auto">
          <a:xfrm>
            <a:off x="266700" y="1357313"/>
            <a:ext cx="5727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March 11, 2019, 10:30am-12:30pm</a:t>
            </a:r>
          </a:p>
        </p:txBody>
      </p:sp>
      <p:sp>
        <p:nvSpPr>
          <p:cNvPr id="12" name="Text Box 65">
            <a:extLst>
              <a:ext uri="{FF2B5EF4-FFF2-40B4-BE49-F238E27FC236}">
                <a16:creationId xmlns:a16="http://schemas.microsoft.com/office/drawing/2014/main" id="{3556D050-F27C-47A1-A327-C62D4DF36492}"/>
              </a:ext>
            </a:extLst>
          </p:cNvPr>
          <p:cNvSpPr txBox="1">
            <a:spLocks noChangeArrowheads="1"/>
          </p:cNvSpPr>
          <p:nvPr/>
        </p:nvSpPr>
        <p:spPr bwMode="auto">
          <a:xfrm>
            <a:off x="266700" y="3896938"/>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10:30am-12:30pm</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001782"/>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Continued to discuss the direction of SG</a:t>
            </a:r>
          </a:p>
          <a:p>
            <a:pPr marL="857250" lvl="1" indent="-457200">
              <a:lnSpc>
                <a:spcPct val="150000"/>
              </a:lnSpc>
              <a:buFont typeface="Wingdings" panose="05000000000000000000" pitchFamily="2" charset="2"/>
              <a:buChar char="§"/>
            </a:pPr>
            <a:r>
              <a:rPr lang="en-US" altLang="ko-KR" sz="2000" dirty="0"/>
              <a:t>Types of document that SG can produce</a:t>
            </a:r>
          </a:p>
          <a:p>
            <a:pPr marL="1257300" lvl="2" indent="-457200">
              <a:lnSpc>
                <a:spcPct val="150000"/>
              </a:lnSpc>
              <a:buFont typeface="Arial" panose="020B0604020202020204" pitchFamily="34" charset="0"/>
              <a:buChar char="•"/>
            </a:pPr>
            <a:r>
              <a:rPr lang="en-US" altLang="ko-KR" sz="2000" dirty="0"/>
              <a:t>Profiling the network enablers?</a:t>
            </a:r>
          </a:p>
          <a:p>
            <a:pPr marL="1257300" lvl="2" indent="-457200">
              <a:lnSpc>
                <a:spcPct val="150000"/>
              </a:lnSpc>
              <a:buFont typeface="Arial" panose="020B0604020202020204" pitchFamily="34" charset="0"/>
              <a:buChar char="•"/>
            </a:pPr>
            <a:r>
              <a:rPr lang="en-US" altLang="ko-KR" sz="2000" dirty="0"/>
              <a:t>Making network recommendation for VR applications?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21-19-0028-01-0000</a:t>
            </a:r>
            <a:endParaRPr lang="en-US" dirty="0"/>
          </a:p>
        </p:txBody>
      </p:sp>
      <p:sp>
        <p:nvSpPr>
          <p:cNvPr id="10" name="Text Box 65">
            <a:extLst>
              <a:ext uri="{FF2B5EF4-FFF2-40B4-BE49-F238E27FC236}">
                <a16:creationId xmlns:a16="http://schemas.microsoft.com/office/drawing/2014/main" id="{E4126977-41EA-4DEF-A514-0B41492B0A2A}"/>
              </a:ext>
            </a:extLst>
          </p:cNvPr>
          <p:cNvSpPr txBox="1">
            <a:spLocks noChangeArrowheads="1"/>
          </p:cNvSpPr>
          <p:nvPr/>
        </p:nvSpPr>
        <p:spPr bwMode="auto">
          <a:xfrm>
            <a:off x="266700" y="1526358"/>
            <a:ext cx="58188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11" name="Text Box 65">
            <a:extLst>
              <a:ext uri="{FF2B5EF4-FFF2-40B4-BE49-F238E27FC236}">
                <a16:creationId xmlns:a16="http://schemas.microsoft.com/office/drawing/2014/main" id="{DAC72CC6-A0BB-4E3F-95CB-0AD6A613C935}"/>
              </a:ext>
            </a:extLst>
          </p:cNvPr>
          <p:cNvSpPr txBox="1">
            <a:spLocks noChangeArrowheads="1"/>
          </p:cNvSpPr>
          <p:nvPr/>
        </p:nvSpPr>
        <p:spPr bwMode="auto">
          <a:xfrm>
            <a:off x="266700" y="4095428"/>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07:30pm-09:30pm</a:t>
            </a:r>
          </a:p>
        </p:txBody>
      </p:sp>
      <p:sp>
        <p:nvSpPr>
          <p:cNvPr id="12" name="TextBox 1">
            <a:extLst>
              <a:ext uri="{FF2B5EF4-FFF2-40B4-BE49-F238E27FC236}">
                <a16:creationId xmlns:a16="http://schemas.microsoft.com/office/drawing/2014/main" id="{DEC77454-3D64-4CD7-BEEC-5995420B5CFD}"/>
              </a:ext>
            </a:extLst>
          </p:cNvPr>
          <p:cNvSpPr txBox="1">
            <a:spLocks noChangeArrowheads="1"/>
          </p:cNvSpPr>
          <p:nvPr/>
        </p:nvSpPr>
        <p:spPr bwMode="auto">
          <a:xfrm>
            <a:off x="628650" y="4543678"/>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Presented in IEEE 802.1 NENDICA</a:t>
            </a:r>
          </a:p>
          <a:p>
            <a:pPr marL="857250" lvl="1" indent="-457200">
              <a:lnSpc>
                <a:spcPct val="150000"/>
              </a:lnSpc>
              <a:buFont typeface="Wingdings" panose="05000000000000000000" pitchFamily="2" charset="2"/>
              <a:buChar char="§"/>
            </a:pPr>
            <a:r>
              <a:rPr lang="en-US" altLang="ko-KR" sz="2000" dirty="0"/>
              <a:t>DCN #21-19-0022-01-0000</a:t>
            </a:r>
          </a:p>
          <a:p>
            <a:pPr marL="1257300" lvl="2" indent="-457200">
              <a:lnSpc>
                <a:spcPct val="150000"/>
              </a:lnSpc>
              <a:buFont typeface="Arial" panose="020B0604020202020204" pitchFamily="34" charset="0"/>
              <a:buChar char="•"/>
            </a:pPr>
            <a:r>
              <a:rPr lang="en-US" altLang="ko-KR" sz="2000" dirty="0"/>
              <a:t>Title: Why You Should Care about VR</a:t>
            </a:r>
          </a:p>
          <a:p>
            <a:pPr marL="857250" lvl="1" indent="-457200">
              <a:lnSpc>
                <a:spcPct val="150000"/>
              </a:lnSpc>
              <a:buFont typeface="Wingdings" panose="05000000000000000000" pitchFamily="2" charset="2"/>
              <a:buChar char="§"/>
            </a:pPr>
            <a:r>
              <a:rPr lang="en-US" altLang="ko-KR" sz="2000" dirty="0"/>
              <a:t>Followed up with the Q&amp;A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21-19-0028-01-0000</a:t>
            </a:r>
            <a:endParaRPr lang="en-US" dirty="0"/>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2062602"/>
            <a:ext cx="8191500" cy="2345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Discussed the feedback from </a:t>
            </a:r>
            <a:r>
              <a:rPr lang="en-US" altLang="ko-KR" sz="2000" dirty="0" err="1"/>
              <a:t>Nendica</a:t>
            </a:r>
            <a:r>
              <a:rPr lang="en-US" altLang="ko-KR" sz="2000" dirty="0"/>
              <a:t> presentation</a:t>
            </a:r>
          </a:p>
          <a:p>
            <a:pPr marL="857250" lvl="1" indent="-457200">
              <a:lnSpc>
                <a:spcPct val="150000"/>
              </a:lnSpc>
              <a:buFont typeface="Wingdings" panose="05000000000000000000" pitchFamily="2" charset="2"/>
              <a:buChar char="§"/>
            </a:pPr>
            <a:r>
              <a:rPr lang="en-US" altLang="ko-KR" sz="2000" dirty="0"/>
              <a:t>Huawei &amp; Fujitsu showed the interest in the issues presented</a:t>
            </a:r>
          </a:p>
          <a:p>
            <a:pPr marL="857250" lvl="1" indent="-457200">
              <a:lnSpc>
                <a:spcPct val="150000"/>
              </a:lnSpc>
              <a:buFont typeface="Wingdings" panose="05000000000000000000" pitchFamily="2" charset="2"/>
              <a:buChar char="§"/>
            </a:pPr>
            <a:r>
              <a:rPr lang="en-US" altLang="ko-KR" sz="2000" dirty="0"/>
              <a:t>Discussed the current network challenges for VR applications after the presentation</a:t>
            </a:r>
          </a:p>
          <a:p>
            <a:pPr marL="457200" indent="-457200">
              <a:lnSpc>
                <a:spcPct val="150000"/>
              </a:lnSpc>
              <a:buFont typeface="Wingdings" panose="05000000000000000000" pitchFamily="2" charset="2"/>
              <a:buChar char="l"/>
            </a:pPr>
            <a:r>
              <a:rPr lang="en-US" altLang="ko-KR" sz="2000" dirty="0"/>
              <a:t>Requested the extension of SG to WG</a:t>
            </a:r>
          </a:p>
        </p:txBody>
      </p:sp>
      <p:sp>
        <p:nvSpPr>
          <p:cNvPr id="17" name="Text Box 65">
            <a:extLst>
              <a:ext uri="{FF2B5EF4-FFF2-40B4-BE49-F238E27FC236}">
                <a16:creationId xmlns:a16="http://schemas.microsoft.com/office/drawing/2014/main" id="{A9AFE56D-9334-485E-8559-D62863EDCB59}"/>
              </a:ext>
            </a:extLst>
          </p:cNvPr>
          <p:cNvSpPr txBox="1">
            <a:spLocks noChangeArrowheads="1"/>
          </p:cNvSpPr>
          <p:nvPr/>
        </p:nvSpPr>
        <p:spPr bwMode="auto">
          <a:xfrm>
            <a:off x="266700" y="1639362"/>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8" name="Text Box 65">
            <a:extLst>
              <a:ext uri="{FF2B5EF4-FFF2-40B4-BE49-F238E27FC236}">
                <a16:creationId xmlns:a16="http://schemas.microsoft.com/office/drawing/2014/main" id="{92B3533D-9D9E-4DC4-9CAB-713F944AA707}"/>
              </a:ext>
            </a:extLst>
          </p:cNvPr>
          <p:cNvSpPr txBox="1">
            <a:spLocks noChangeArrowheads="1"/>
          </p:cNvSpPr>
          <p:nvPr/>
        </p:nvSpPr>
        <p:spPr bwMode="auto">
          <a:xfrm>
            <a:off x="266700" y="4667676"/>
            <a:ext cx="5821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4:00pm-6:00pm</a:t>
            </a:r>
          </a:p>
        </p:txBody>
      </p:sp>
      <p:sp>
        <p:nvSpPr>
          <p:cNvPr id="19" name="TextBox 1">
            <a:extLst>
              <a:ext uri="{FF2B5EF4-FFF2-40B4-BE49-F238E27FC236}">
                <a16:creationId xmlns:a16="http://schemas.microsoft.com/office/drawing/2014/main" id="{7C9EA819-F258-40C2-8102-70B07DF838E2}"/>
              </a:ext>
            </a:extLst>
          </p:cNvPr>
          <p:cNvSpPr txBox="1">
            <a:spLocks noChangeArrowheads="1"/>
          </p:cNvSpPr>
          <p:nvPr/>
        </p:nvSpPr>
        <p:spPr bwMode="auto">
          <a:xfrm>
            <a:off x="639366" y="508592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The session was cancelled</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21-19-0028-01-0000</a:t>
            </a:r>
            <a:endParaRPr lang="en-US" dirty="0"/>
          </a:p>
        </p:txBody>
      </p:sp>
      <p:sp>
        <p:nvSpPr>
          <p:cNvPr id="10" name="TextBox 1">
            <a:extLst>
              <a:ext uri="{FF2B5EF4-FFF2-40B4-BE49-F238E27FC236}">
                <a16:creationId xmlns:a16="http://schemas.microsoft.com/office/drawing/2014/main" id="{090A8CDF-4221-4ED1-8612-2FDE7EA76A61}"/>
              </a:ext>
            </a:extLst>
          </p:cNvPr>
          <p:cNvSpPr txBox="1">
            <a:spLocks noChangeArrowheads="1"/>
          </p:cNvSpPr>
          <p:nvPr/>
        </p:nvSpPr>
        <p:spPr bwMode="auto">
          <a:xfrm>
            <a:off x="628650" y="1799339"/>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 by </a:t>
            </a:r>
            <a:r>
              <a:rPr lang="en-US" altLang="ko-KR" sz="2000" dirty="0" err="1"/>
              <a:t>Vinayagam</a:t>
            </a:r>
            <a:endParaRPr lang="en-US" altLang="ko-KR" sz="2000" dirty="0"/>
          </a:p>
          <a:p>
            <a:pPr marL="857250" lvl="1" indent="-457200">
              <a:lnSpc>
                <a:spcPct val="150000"/>
              </a:lnSpc>
              <a:buFont typeface="Wingdings" panose="05000000000000000000" pitchFamily="2" charset="2"/>
              <a:buChar char="§"/>
            </a:pPr>
            <a:r>
              <a:rPr lang="en-US" altLang="ko-KR" sz="2000" dirty="0"/>
              <a:t>DCN #21-19-0025-00-0000</a:t>
            </a:r>
          </a:p>
          <a:p>
            <a:pPr marL="1257300" lvl="2" indent="-457200">
              <a:lnSpc>
                <a:spcPct val="150000"/>
              </a:lnSpc>
              <a:buFont typeface="Arial" panose="020B0604020202020204" pitchFamily="34" charset="0"/>
              <a:buChar char="•"/>
            </a:pPr>
            <a:r>
              <a:rPr lang="en-US" altLang="ko-KR" sz="2000" dirty="0"/>
              <a:t>Title: OWC NW Requirements for VR Broadcasting Service</a:t>
            </a:r>
          </a:p>
          <a:p>
            <a:pPr marL="857250" lvl="1" indent="-457200">
              <a:lnSpc>
                <a:spcPct val="150000"/>
              </a:lnSpc>
              <a:buFont typeface="Wingdings" panose="05000000000000000000" pitchFamily="2" charset="2"/>
              <a:buChar char="§"/>
            </a:pPr>
            <a:r>
              <a:rPr lang="en-US" altLang="ko-KR" sz="2000" dirty="0"/>
              <a:t>DCN #21-19-0026-00-0000</a:t>
            </a:r>
          </a:p>
          <a:p>
            <a:pPr marL="1257300" lvl="2" indent="-457200">
              <a:lnSpc>
                <a:spcPct val="150000"/>
              </a:lnSpc>
              <a:buFont typeface="Arial" panose="020B0604020202020204" pitchFamily="34" charset="0"/>
              <a:buChar char="•"/>
            </a:pPr>
            <a:r>
              <a:rPr lang="en-US" altLang="ko-KR" sz="2000" dirty="0"/>
              <a:t>Title: Network Considerations for Light Communication based Interactive VR Game Services</a:t>
            </a:r>
          </a:p>
        </p:txBody>
      </p:sp>
      <p:sp>
        <p:nvSpPr>
          <p:cNvPr id="7" name="Text Box 65">
            <a:extLst>
              <a:ext uri="{FF2B5EF4-FFF2-40B4-BE49-F238E27FC236}">
                <a16:creationId xmlns:a16="http://schemas.microsoft.com/office/drawing/2014/main" id="{1601C419-CE00-4DA2-B963-D5D8527F84F4}"/>
              </a:ext>
            </a:extLst>
          </p:cNvPr>
          <p:cNvSpPr txBox="1">
            <a:spLocks noChangeArrowheads="1"/>
          </p:cNvSpPr>
          <p:nvPr/>
        </p:nvSpPr>
        <p:spPr bwMode="auto">
          <a:xfrm>
            <a:off x="266700" y="1365984"/>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FEDD84B-281B-4EC8-B0BC-616DCEEF5D06}"/>
              </a:ext>
            </a:extLst>
          </p:cNvPr>
          <p:cNvSpPr>
            <a:spLocks noGrp="1"/>
          </p:cNvSpPr>
          <p:nvPr>
            <p:ph type="title"/>
          </p:nvPr>
        </p:nvSpPr>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ko-KR" altLang="en-US" dirty="0"/>
          </a:p>
        </p:txBody>
      </p:sp>
      <p:sp>
        <p:nvSpPr>
          <p:cNvPr id="4" name="바닥글 개체 틀 3">
            <a:extLst>
              <a:ext uri="{FF2B5EF4-FFF2-40B4-BE49-F238E27FC236}">
                <a16:creationId xmlns:a16="http://schemas.microsoft.com/office/drawing/2014/main" id="{DB64B1EF-8F0B-4134-95F4-F4E3BECC521D}"/>
              </a:ext>
            </a:extLst>
          </p:cNvPr>
          <p:cNvSpPr>
            <a:spLocks noGrp="1"/>
          </p:cNvSpPr>
          <p:nvPr>
            <p:ph type="ftr" sz="quarter" idx="10"/>
          </p:nvPr>
        </p:nvSpPr>
        <p:spPr/>
        <p:txBody>
          <a:bodyPr/>
          <a:lstStyle/>
          <a:p>
            <a:pPr>
              <a:defRPr/>
            </a:pPr>
            <a:r>
              <a:rPr lang="en-US" altLang="pl-PL"/>
              <a:t>21-19-0028-01-0000</a:t>
            </a:r>
          </a:p>
        </p:txBody>
      </p:sp>
      <p:sp>
        <p:nvSpPr>
          <p:cNvPr id="5" name="슬라이드 번호 개체 틀 4">
            <a:extLst>
              <a:ext uri="{FF2B5EF4-FFF2-40B4-BE49-F238E27FC236}">
                <a16:creationId xmlns:a16="http://schemas.microsoft.com/office/drawing/2014/main" id="{CDE64EE9-5270-46CC-8EDC-057BC265059B}"/>
              </a:ext>
            </a:extLst>
          </p:cNvPr>
          <p:cNvSpPr>
            <a:spLocks noGrp="1"/>
          </p:cNvSpPr>
          <p:nvPr>
            <p:ph type="sldNum" sz="quarter" idx="11"/>
          </p:nvPr>
        </p:nvSpPr>
        <p:spPr/>
        <p:txBody>
          <a:bodyPr/>
          <a:lstStyle/>
          <a:p>
            <a:pPr>
              <a:defRPr/>
            </a:pPr>
            <a:fld id="{13D3D877-D406-4E0C-A0B8-A5405FE26974}" type="slidenum">
              <a:rPr lang="en-US" altLang="pl-PL" smtClean="0"/>
              <a:pPr>
                <a:defRPr/>
              </a:pPr>
              <a:t>7</a:t>
            </a:fld>
            <a:endParaRPr lang="en-US" altLang="pl-PL" dirty="0"/>
          </a:p>
        </p:txBody>
      </p:sp>
      <p:sp>
        <p:nvSpPr>
          <p:cNvPr id="6" name="Text Box 65">
            <a:extLst>
              <a:ext uri="{FF2B5EF4-FFF2-40B4-BE49-F238E27FC236}">
                <a16:creationId xmlns:a16="http://schemas.microsoft.com/office/drawing/2014/main" id="{8EA40E58-7DAE-43AA-AA81-3FFC6C596B1B}"/>
              </a:ext>
            </a:extLst>
          </p:cNvPr>
          <p:cNvSpPr txBox="1">
            <a:spLocks noChangeArrowheads="1"/>
          </p:cNvSpPr>
          <p:nvPr/>
        </p:nvSpPr>
        <p:spPr bwMode="auto">
          <a:xfrm>
            <a:off x="277695" y="1292138"/>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01:30pm-3:30pm</a:t>
            </a:r>
          </a:p>
        </p:txBody>
      </p:sp>
      <p:sp>
        <p:nvSpPr>
          <p:cNvPr id="7" name="직사각형 6">
            <a:extLst>
              <a:ext uri="{FF2B5EF4-FFF2-40B4-BE49-F238E27FC236}">
                <a16:creationId xmlns:a16="http://schemas.microsoft.com/office/drawing/2014/main" id="{7C45E485-B42C-4895-B836-3485C5D3F000}"/>
              </a:ext>
            </a:extLst>
          </p:cNvPr>
          <p:cNvSpPr/>
          <p:nvPr/>
        </p:nvSpPr>
        <p:spPr>
          <a:xfrm>
            <a:off x="628650" y="1841557"/>
            <a:ext cx="7886700" cy="1883657"/>
          </a:xfrm>
          <a:prstGeom prst="rect">
            <a:avLst/>
          </a:prstGeom>
        </p:spPr>
        <p:txBody>
          <a:bodyPr wrap="square">
            <a:spAutoFit/>
          </a:bodyPr>
          <a:lstStyle/>
          <a:p>
            <a:pPr marL="457200" indent="-457200">
              <a:lnSpc>
                <a:spcPct val="150000"/>
              </a:lnSpc>
              <a:buFont typeface="Wingdings" panose="05000000000000000000" pitchFamily="2" charset="2"/>
              <a:buChar char="l"/>
            </a:pPr>
            <a:r>
              <a:rPr lang="en-US" altLang="ko-KR" sz="2000" dirty="0"/>
              <a:t>Presented in IEEE 802.3 WG</a:t>
            </a:r>
          </a:p>
          <a:p>
            <a:pPr marL="857250" lvl="1" indent="-457200">
              <a:lnSpc>
                <a:spcPct val="150000"/>
              </a:lnSpc>
              <a:buFont typeface="Wingdings" panose="05000000000000000000" pitchFamily="2" charset="2"/>
              <a:buChar char="§"/>
            </a:pPr>
            <a:r>
              <a:rPr lang="en-US" altLang="ko-KR" sz="2000" dirty="0"/>
              <a:t>DCN #21-19-0022-01-0000</a:t>
            </a:r>
          </a:p>
          <a:p>
            <a:pPr marL="1257300" lvl="2" indent="-457200">
              <a:lnSpc>
                <a:spcPct val="150000"/>
              </a:lnSpc>
              <a:buFont typeface="Arial" panose="020B0604020202020204" pitchFamily="34" charset="0"/>
              <a:buChar char="•"/>
            </a:pPr>
            <a:r>
              <a:rPr lang="en-US" altLang="ko-KR" sz="2000" dirty="0"/>
              <a:t>Title: Why You Should Care about VR</a:t>
            </a:r>
          </a:p>
          <a:p>
            <a:pPr marL="857250" lvl="1" indent="-457200">
              <a:lnSpc>
                <a:spcPct val="150000"/>
              </a:lnSpc>
              <a:buFont typeface="Wingdings" panose="05000000000000000000" pitchFamily="2" charset="2"/>
              <a:buChar char="§"/>
            </a:pPr>
            <a:r>
              <a:rPr lang="en-US" altLang="ko-KR" sz="2000" dirty="0"/>
              <a:t>Followed up with the Q&amp;A</a:t>
            </a:r>
          </a:p>
        </p:txBody>
      </p:sp>
    </p:spTree>
    <p:extLst>
      <p:ext uri="{BB962C8B-B14F-4D97-AF65-F5344CB8AC3E}">
        <p14:creationId xmlns:p14="http://schemas.microsoft.com/office/powerpoint/2010/main" val="3320925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CF4F250-DD04-47E6-814B-70C7B6F4F771}"/>
              </a:ext>
            </a:extLst>
          </p:cNvPr>
          <p:cNvSpPr>
            <a:spLocks noGrp="1"/>
          </p:cNvSpPr>
          <p:nvPr>
            <p:ph type="title"/>
          </p:nvPr>
        </p:nvSpPr>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ko-KR" altLang="en-US" dirty="0"/>
          </a:p>
        </p:txBody>
      </p:sp>
      <p:sp>
        <p:nvSpPr>
          <p:cNvPr id="4" name="바닥글 개체 틀 3">
            <a:extLst>
              <a:ext uri="{FF2B5EF4-FFF2-40B4-BE49-F238E27FC236}">
                <a16:creationId xmlns:a16="http://schemas.microsoft.com/office/drawing/2014/main" id="{BFC8D159-3937-45EB-88F9-8D946658A577}"/>
              </a:ext>
            </a:extLst>
          </p:cNvPr>
          <p:cNvSpPr>
            <a:spLocks noGrp="1"/>
          </p:cNvSpPr>
          <p:nvPr>
            <p:ph type="ftr" sz="quarter" idx="10"/>
          </p:nvPr>
        </p:nvSpPr>
        <p:spPr/>
        <p:txBody>
          <a:bodyPr/>
          <a:lstStyle/>
          <a:p>
            <a:pPr>
              <a:defRPr/>
            </a:pPr>
            <a:r>
              <a:rPr lang="en-US" altLang="pl-PL"/>
              <a:t>21-19-0028-01-0000</a:t>
            </a:r>
          </a:p>
        </p:txBody>
      </p:sp>
      <p:sp>
        <p:nvSpPr>
          <p:cNvPr id="5" name="슬라이드 번호 개체 틀 4">
            <a:extLst>
              <a:ext uri="{FF2B5EF4-FFF2-40B4-BE49-F238E27FC236}">
                <a16:creationId xmlns:a16="http://schemas.microsoft.com/office/drawing/2014/main" id="{A3E4099C-5D13-418F-9310-11F7AD255DDC}"/>
              </a:ext>
            </a:extLst>
          </p:cNvPr>
          <p:cNvSpPr>
            <a:spLocks noGrp="1"/>
          </p:cNvSpPr>
          <p:nvPr>
            <p:ph type="sldNum" sz="quarter" idx="11"/>
          </p:nvPr>
        </p:nvSpPr>
        <p:spPr/>
        <p:txBody>
          <a:bodyPr/>
          <a:lstStyle/>
          <a:p>
            <a:pPr>
              <a:defRPr/>
            </a:pPr>
            <a:fld id="{13D3D877-D406-4E0C-A0B8-A5405FE26974}" type="slidenum">
              <a:rPr lang="en-US" altLang="pl-PL" smtClean="0"/>
              <a:pPr>
                <a:defRPr/>
              </a:pPr>
              <a:t>8</a:t>
            </a:fld>
            <a:endParaRPr lang="en-US" altLang="pl-PL" dirty="0"/>
          </a:p>
        </p:txBody>
      </p:sp>
      <p:sp>
        <p:nvSpPr>
          <p:cNvPr id="6" name="Title 6">
            <a:extLst>
              <a:ext uri="{FF2B5EF4-FFF2-40B4-BE49-F238E27FC236}">
                <a16:creationId xmlns:a16="http://schemas.microsoft.com/office/drawing/2014/main" id="{464DABC2-552A-4076-9EF1-1DCF1E159C08}"/>
              </a:ext>
            </a:extLst>
          </p:cNvPr>
          <p:cNvSpPr txBox="1">
            <a:spLocks/>
          </p:cNvSpPr>
          <p:nvPr/>
        </p:nvSpPr>
        <p:spPr bwMode="auto">
          <a:xfrm>
            <a:off x="762000" y="1044020"/>
            <a:ext cx="7772400"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a:lstStyle>
          <a:p>
            <a:pPr latinLnBrk="0"/>
            <a:r>
              <a:rPr lang="en-US" kern="0" dirty="0"/>
              <a:t>P802.21 WG Motion</a:t>
            </a:r>
          </a:p>
        </p:txBody>
      </p:sp>
      <p:sp>
        <p:nvSpPr>
          <p:cNvPr id="7" name="Rectangle 7">
            <a:extLst>
              <a:ext uri="{FF2B5EF4-FFF2-40B4-BE49-F238E27FC236}">
                <a16:creationId xmlns:a16="http://schemas.microsoft.com/office/drawing/2014/main" id="{DFFDF827-F176-4011-B4BC-9AF967A1CB95}"/>
              </a:ext>
            </a:extLst>
          </p:cNvPr>
          <p:cNvSpPr>
            <a:spLocks noChangeArrowheads="1"/>
          </p:cNvSpPr>
          <p:nvPr/>
        </p:nvSpPr>
        <p:spPr bwMode="auto">
          <a:xfrm>
            <a:off x="141402" y="1817133"/>
            <a:ext cx="8861196" cy="3970960"/>
          </a:xfrm>
          <a:prstGeom prst="rect">
            <a:avLst/>
          </a:prstGeom>
          <a:noFill/>
          <a:ln w="9525" cap="flat" cmpd="sng" algn="ctr">
            <a:noFill/>
            <a:prstDash val="solid"/>
            <a:miter lim="800000"/>
            <a:headEnd/>
            <a:tailEnd/>
          </a:ln>
          <a:effectLst/>
        </p:spPr>
        <p:txBody>
          <a:bodyPr wrap="square" lIns="92075" tIns="46038" rIns="92075" bIns="46038" anchor="ctr">
            <a:spAutoFit/>
          </a:bodyPr>
          <a:lstStyle/>
          <a:p>
            <a:pPr algn="l">
              <a:tabLst>
                <a:tab pos="1271588" algn="l"/>
              </a:tabLst>
              <a:defRPr/>
            </a:pPr>
            <a:r>
              <a:rPr lang="en-GB" sz="2400" dirty="0">
                <a:ea typeface="PMingLiU" charset="-120"/>
              </a:rPr>
              <a:t>Move to authorize the SG Chair to </a:t>
            </a:r>
            <a:r>
              <a:rPr lang="en-US" sz="2400" dirty="0">
                <a:ea typeface="PMingLiU" charset="-120"/>
              </a:rPr>
              <a:t>make a motion to the IEEE 802.21 WG for re-chartering the study group until July, 2019 plenary.</a:t>
            </a:r>
            <a:endParaRPr lang="en-GB" sz="2400" dirty="0">
              <a:ea typeface="PMingLiU" charset="-120"/>
            </a:endParaRPr>
          </a:p>
          <a:p>
            <a:pPr>
              <a:tabLst>
                <a:tab pos="1271588" algn="l"/>
              </a:tabLst>
              <a:defRPr/>
            </a:pPr>
            <a:endParaRPr lang="en-GB" sz="2400" dirty="0">
              <a:ea typeface="PMingLiU" charset="-120"/>
            </a:endParaRPr>
          </a:p>
          <a:p>
            <a:pPr>
              <a:tabLst>
                <a:tab pos="1271588" algn="l"/>
              </a:tabLst>
              <a:defRPr/>
            </a:pPr>
            <a:endParaRPr lang="en-US" sz="2000" dirty="0">
              <a:ea typeface="PMingLiU" charset="-120"/>
            </a:endParaRPr>
          </a:p>
          <a:p>
            <a:pPr algn="l">
              <a:tabLst>
                <a:tab pos="1271588" algn="l"/>
              </a:tabLst>
              <a:defRPr/>
            </a:pPr>
            <a:r>
              <a:rPr lang="en-US" sz="2000" dirty="0">
                <a:ea typeface="PMingLiU" charset="-120"/>
              </a:rPr>
              <a:t>Move: Yoshikazu </a:t>
            </a:r>
            <a:r>
              <a:rPr lang="en-US" sz="2000" dirty="0" err="1">
                <a:ea typeface="PMingLiU" charset="-120"/>
              </a:rPr>
              <a:t>Hanatani</a:t>
            </a:r>
            <a:endParaRPr lang="en-US" sz="1050" dirty="0"/>
          </a:p>
          <a:p>
            <a:pPr algn="l">
              <a:tabLst>
                <a:tab pos="1271588" algn="l"/>
              </a:tabLst>
              <a:defRPr/>
            </a:pPr>
            <a:r>
              <a:rPr lang="en-US" sz="2000" dirty="0">
                <a:ea typeface="PMingLiU" charset="-120"/>
              </a:rPr>
              <a:t>Second: Hyeong Ho Lee</a:t>
            </a:r>
            <a:endParaRPr lang="en-US" sz="1050" dirty="0"/>
          </a:p>
          <a:p>
            <a:pPr algn="l">
              <a:tabLst>
                <a:tab pos="1271588" algn="l"/>
              </a:tabLst>
              <a:defRPr/>
            </a:pPr>
            <a:endParaRPr lang="en-US" altLang="zh-HK" sz="2000" dirty="0">
              <a:ea typeface="PMingLiU" charset="-120"/>
            </a:endParaRPr>
          </a:p>
          <a:p>
            <a:pPr algn="l">
              <a:tabLst>
                <a:tab pos="1271588" algn="l"/>
              </a:tabLst>
              <a:defRPr/>
            </a:pPr>
            <a:r>
              <a:rPr lang="en-US" altLang="zh-HK" sz="2000" dirty="0">
                <a:ea typeface="PMingLiU" charset="-120"/>
              </a:rPr>
              <a:t>For:  05</a:t>
            </a:r>
            <a:endParaRPr lang="en-US" altLang="zh-HK" sz="1050" dirty="0"/>
          </a:p>
          <a:p>
            <a:pPr algn="l">
              <a:tabLst>
                <a:tab pos="1271588" algn="l"/>
              </a:tabLst>
              <a:defRPr/>
            </a:pPr>
            <a:r>
              <a:rPr lang="en-US" altLang="zh-HK" sz="2000" dirty="0">
                <a:ea typeface="PMingLiU" charset="-120"/>
              </a:rPr>
              <a:t>Against: 00</a:t>
            </a:r>
            <a:endParaRPr lang="en-US" altLang="zh-HK" sz="1050" dirty="0"/>
          </a:p>
          <a:p>
            <a:pPr algn="l">
              <a:tabLst>
                <a:tab pos="1271588" algn="l"/>
              </a:tabLst>
              <a:defRPr/>
            </a:pPr>
            <a:r>
              <a:rPr lang="en-US" altLang="zh-HK" sz="2000" dirty="0">
                <a:ea typeface="PMingLiU" charset="-120"/>
              </a:rPr>
              <a:t>Abstain: 00</a:t>
            </a:r>
            <a:endParaRPr lang="en-US" altLang="zh-HK" sz="1050" dirty="0"/>
          </a:p>
          <a:p>
            <a:pPr algn="l">
              <a:tabLst>
                <a:tab pos="1271588" algn="l"/>
              </a:tabLst>
              <a:defRPr/>
            </a:pPr>
            <a:endParaRPr lang="en-US" altLang="zh-HK" sz="2000" dirty="0">
              <a:ea typeface="PMingLiU" charset="-120"/>
            </a:endParaRPr>
          </a:p>
          <a:p>
            <a:pPr algn="l">
              <a:tabLst>
                <a:tab pos="1271588" algn="l"/>
              </a:tabLst>
              <a:defRPr/>
            </a:pPr>
            <a:r>
              <a:rPr lang="en-US" altLang="zh-HK" sz="2000" dirty="0">
                <a:ea typeface="PMingLiU" charset="-120"/>
              </a:rPr>
              <a:t>Motion  Passes </a:t>
            </a:r>
            <a:endParaRPr lang="en-US" altLang="zh-HK" sz="4000" dirty="0"/>
          </a:p>
        </p:txBody>
      </p:sp>
    </p:spTree>
    <p:extLst>
      <p:ext uri="{BB962C8B-B14F-4D97-AF65-F5344CB8AC3E}">
        <p14:creationId xmlns:p14="http://schemas.microsoft.com/office/powerpoint/2010/main" val="2282399519"/>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3583</TotalTime>
  <Words>1061</Words>
  <Application>Microsoft Office PowerPoint</Application>
  <PresentationFormat>화면 슬라이드 쇼(4:3)</PresentationFormat>
  <Paragraphs>151</Paragraphs>
  <Slides>10</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10</vt:i4>
      </vt:variant>
    </vt:vector>
  </HeadingPairs>
  <TitlesOfParts>
    <vt:vector size="17"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291</cp:revision>
  <dcterms:created xsi:type="dcterms:W3CDTF">2017-08-15T12:18:13Z</dcterms:created>
  <dcterms:modified xsi:type="dcterms:W3CDTF">2019-03-14T19:28:18Z</dcterms:modified>
</cp:coreProperties>
</file>