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19"/>
  </p:notesMasterIdLst>
  <p:handoutMasterIdLst>
    <p:handoutMasterId r:id="rId20"/>
  </p:handoutMasterIdLst>
  <p:sldIdLst>
    <p:sldId id="413" r:id="rId2"/>
    <p:sldId id="511" r:id="rId3"/>
    <p:sldId id="432" r:id="rId4"/>
    <p:sldId id="400" r:id="rId5"/>
    <p:sldId id="401" r:id="rId6"/>
    <p:sldId id="501" r:id="rId7"/>
    <p:sldId id="403" r:id="rId8"/>
    <p:sldId id="404" r:id="rId9"/>
    <p:sldId id="405" r:id="rId10"/>
    <p:sldId id="406" r:id="rId11"/>
    <p:sldId id="408" r:id="rId12"/>
    <p:sldId id="482" r:id="rId13"/>
    <p:sldId id="409" r:id="rId14"/>
    <p:sldId id="410" r:id="rId15"/>
    <p:sldId id="411" r:id="rId16"/>
    <p:sldId id="512" r:id="rId17"/>
    <p:sldId id="49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66FF99"/>
    <a:srgbClr val="66FF66"/>
    <a:srgbClr val="C0C0C0"/>
    <a:srgbClr val="00CC99"/>
    <a:srgbClr val="66CCFF"/>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9556" autoAdjust="0"/>
  </p:normalViewPr>
  <p:slideViewPr>
    <p:cSldViewPr>
      <p:cViewPr varScale="1">
        <p:scale>
          <a:sx n="65" d="100"/>
          <a:sy n="65" d="100"/>
        </p:scale>
        <p:origin x="723" y="39"/>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8" d="100"/>
          <a:sy n="48" d="100"/>
        </p:scale>
        <p:origin x="2007" y="4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4900" y="8302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10</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11</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12</a:t>
            </a:fld>
            <a:endParaRPr lang="en-US" altLang="en-US" dirty="0"/>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dirty="0">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dirty="0">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12</a:t>
            </a:fld>
            <a:endParaRPr lang="en-US" altLang="en-US" dirty="0">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dirty="0"/>
          </a:p>
        </p:txBody>
      </p:sp>
    </p:spTree>
    <p:extLst>
      <p:ext uri="{BB962C8B-B14F-4D97-AF65-F5344CB8AC3E}">
        <p14:creationId xmlns:p14="http://schemas.microsoft.com/office/powerpoint/2010/main" val="941960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13</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14</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15</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16</a:t>
            </a:fld>
            <a:endParaRPr lang="en-US" dirty="0"/>
          </a:p>
        </p:txBody>
      </p:sp>
    </p:spTree>
    <p:extLst>
      <p:ext uri="{BB962C8B-B14F-4D97-AF65-F5344CB8AC3E}">
        <p14:creationId xmlns:p14="http://schemas.microsoft.com/office/powerpoint/2010/main" val="1318854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mn-cs"/>
              </a:rPr>
              <a:t>doc.: IEEE 802.21-02/xxxr0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Month 20xx</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XXXX, His Company</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Page </a:t>
            </a:r>
            <a:fld id="{E2D12AD0-39D7-481D-A90E-51416BE1228E}"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973811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a:t>
            </a:fld>
            <a:endParaRPr lang="en-US" dirty="0"/>
          </a:p>
        </p:txBody>
      </p:sp>
    </p:spTree>
    <p:extLst>
      <p:ext uri="{BB962C8B-B14F-4D97-AF65-F5344CB8AC3E}">
        <p14:creationId xmlns:p14="http://schemas.microsoft.com/office/powerpoint/2010/main" val="1205663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3</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4</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4000713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7</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8</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9</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2017</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581400" y="394156"/>
            <a:ext cx="465191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21-19-0039-00-Session#91-Opening_Plenary_Notes.ppt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timing>
    <p:tnLst>
      <p:par>
        <p:cTn id="1" dur="indefinite" restart="never" nodeType="tmRoot"/>
      </p:par>
    </p:tnLst>
  </p:timing>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hyperlink" Target="https://mentor.ieee.org/802-ec/dcn/16/ec-16-0180-03-00EC-ieee-802-participation-slide.ppt"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ieee802.linespeed.io/"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85800" y="838994"/>
            <a:ext cx="8132990" cy="3657600"/>
          </a:xfrm>
        </p:spPr>
        <p:txBody>
          <a:bodyPr/>
          <a:lstStyle/>
          <a:p>
            <a:r>
              <a:rPr lang="en-US" sz="5400" b="1" dirty="0" smtClean="0">
                <a:solidFill>
                  <a:schemeClr val="accent2"/>
                </a:solidFill>
                <a:latin typeface="Arial" charset="0"/>
              </a:rPr>
              <a:t>IEEE 802.21</a:t>
            </a:r>
            <a:br>
              <a:rPr lang="en-US" sz="5400" b="1" dirty="0" smtClean="0">
                <a:solidFill>
                  <a:schemeClr val="accent2"/>
                </a:solidFill>
                <a:latin typeface="Arial" charset="0"/>
              </a:rPr>
            </a:br>
            <a:r>
              <a:rPr lang="en-US" b="1" dirty="0" smtClean="0">
                <a:solidFill>
                  <a:schemeClr val="accent2"/>
                </a:solidFill>
                <a:latin typeface="Arial" charset="0"/>
              </a:rPr>
              <a:t>Session #91</a:t>
            </a:r>
            <a:br>
              <a:rPr lang="en-US" b="1" dirty="0" smtClean="0">
                <a:solidFill>
                  <a:schemeClr val="accent2"/>
                </a:solidFill>
                <a:latin typeface="Arial" charset="0"/>
              </a:rPr>
            </a:br>
            <a:r>
              <a:rPr lang="en-US" b="1" dirty="0" smtClean="0">
                <a:solidFill>
                  <a:schemeClr val="accent2"/>
                </a:solidFill>
                <a:latin typeface="Arial" charset="0"/>
              </a:rPr>
              <a:t> </a:t>
            </a:r>
            <a:br>
              <a:rPr lang="en-US" b="1" dirty="0" smtClean="0">
                <a:solidFill>
                  <a:schemeClr val="accent2"/>
                </a:solidFill>
                <a:latin typeface="Arial" charset="0"/>
              </a:rPr>
            </a:br>
            <a:r>
              <a:rPr lang="en-US" b="1" dirty="0" smtClean="0">
                <a:solidFill>
                  <a:schemeClr val="accent2"/>
                </a:solidFill>
                <a:latin typeface="Arial" charset="0"/>
              </a:rPr>
              <a:t>WG </a:t>
            </a:r>
            <a:r>
              <a:rPr lang="en-US" sz="3200" b="1" dirty="0" smtClean="0">
                <a:solidFill>
                  <a:schemeClr val="accent2"/>
                </a:solidFill>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1" i="0" u="none" strike="noStrike" kern="1200" cap="none" spc="0" normalizeH="0" baseline="0" noProof="0" dirty="0" smtClean="0">
                <a:ln>
                  <a:noFill/>
                </a:ln>
                <a:solidFill>
                  <a:srgbClr val="FFC000"/>
                </a:solidFill>
                <a:effectLst/>
                <a:uLnTx/>
                <a:uFillTx/>
                <a:latin typeface="Times New Roman" pitchFamily="18" charset="0"/>
                <a:ea typeface="+mn-ea"/>
                <a:cs typeface="+mn-cs"/>
              </a:rPr>
              <a:t>     </a:t>
            </a:r>
            <a:r>
              <a:rPr kumimoji="0" lang="pt-BR" sz="1200" b="1" i="0" u="none" strike="noStrike" kern="1200" cap="none" spc="0" normalizeH="0" baseline="0" noProof="0" dirty="0" smtClean="0">
                <a:ln>
                  <a:noFill/>
                </a:ln>
                <a:effectLst/>
                <a:uLnTx/>
                <a:uFillTx/>
                <a:latin typeface="Times New Roman" pitchFamily="18" charset="0"/>
                <a:ea typeface="+mn-ea"/>
                <a:cs typeface="+mn-cs"/>
              </a:rPr>
              <a:t>Subir Das, Chair 802.21 WG</a:t>
            </a:r>
            <a:endParaRPr kumimoji="0" lang="en-US" sz="1200" b="1" i="0" u="none" strike="noStrike" kern="1200" cap="none" spc="0" normalizeH="0" baseline="0" noProof="0" dirty="0" smtClean="0">
              <a:ln>
                <a:noFill/>
              </a:ln>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524000" y="4952603"/>
            <a:ext cx="6858000" cy="1066800"/>
          </a:xfrm>
        </p:spPr>
        <p:txBody>
          <a:bodyPr/>
          <a:lstStyle/>
          <a:p>
            <a:pPr eaLnBrk="1" hangingPunct="1"/>
            <a:r>
              <a:rPr lang="en-US" sz="2800" b="1" dirty="0" smtClean="0">
                <a:solidFill>
                  <a:schemeClr val="accent2"/>
                </a:solidFill>
                <a:latin typeface="Arial" charset="0"/>
              </a:rPr>
              <a:t>Subir Das</a:t>
            </a:r>
          </a:p>
          <a:p>
            <a:pPr eaLnBrk="1" hangingPunct="1"/>
            <a:r>
              <a:rPr lang="en-US" sz="2800" b="1" dirty="0" smtClean="0">
                <a:solidFill>
                  <a:schemeClr val="accent2"/>
                </a:solidFill>
                <a:latin typeface="Arial" charset="0"/>
              </a:rPr>
              <a:t>sdas at perspectalabs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dirty="0">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12</a:t>
            </a:fld>
            <a:endParaRPr lang="en-US" altLang="en-US" dirty="0">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CCCCFF"/>
                </a:solidFill>
                <a:ea typeface="MS Gothic" panose="020B0609070205080204" pitchFamily="49" charset="-128"/>
                <a:hlinkClick r:id="rId4"/>
              </a:rPr>
              <a:t>https://standards.ieee.org/develop/policies/bylaws/sb_bylaws.pdf </a:t>
            </a:r>
            <a:r>
              <a:rPr lang="en-GB" altLang="en-US" sz="1400" b="1" dirty="0">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a:t>
            </a:r>
            <a:r>
              <a:rPr lang="en-GB" altLang="en-US" dirty="0" smtClean="0">
                <a:ea typeface="MS Gothic" panose="020B0609070205080204" pitchFamily="49" charset="-128"/>
                <a:hlinkClick r:id="rId5"/>
              </a:rPr>
              <a:t>www.ieee802.org/devdocs.shtml</a:t>
            </a:r>
            <a:r>
              <a:rPr lang="en-GB" altLang="en-US" dirty="0" smtClean="0">
                <a:ea typeface="MS Gothic" panose="020B0609070205080204" pitchFamily="49" charset="-128"/>
              </a:rPr>
              <a:t> and Participation slide</a:t>
            </a:r>
            <a:r>
              <a:rPr lang="en-GB" altLang="en-US" dirty="0">
                <a:ea typeface="MS Gothic" panose="020B0609070205080204" pitchFamily="49" charset="-128"/>
              </a:rPr>
              <a:t>: </a:t>
            </a:r>
            <a:r>
              <a:rPr lang="en-GB" altLang="en-US" dirty="0">
                <a:ea typeface="MS Gothic" panose="020B0609070205080204" pitchFamily="49" charset="-128"/>
                <a:hlinkClick r:id="rId6"/>
              </a:rPr>
              <a:t>https://</a:t>
            </a:r>
            <a:r>
              <a:rPr lang="en-GB" altLang="en-US" dirty="0" smtClean="0">
                <a:ea typeface="MS Gothic" panose="020B0609070205080204" pitchFamily="49" charset="-128"/>
                <a:hlinkClick r:id="rId6"/>
              </a:rPr>
              <a:t>mentor.ieee.org/802-ec/dcn/16/ec-16-0180-03-00EC-ieee-802-participation-slide.ppt</a:t>
            </a:r>
            <a:r>
              <a:rPr lang="en-GB" altLang="en-US" dirty="0" smtClean="0">
                <a:ea typeface="MS Gothic" panose="020B0609070205080204" pitchFamily="49" charset="-128"/>
              </a:rPr>
              <a:t> )</a:t>
            </a:r>
            <a:br>
              <a:rPr lang="en-GB" altLang="en-US" dirty="0" smtClean="0">
                <a:ea typeface="MS Gothic" panose="020B0609070205080204" pitchFamily="49" charset="-128"/>
              </a:rPr>
            </a:br>
            <a:endParaRPr lang="en-GB" altLang="en-US" dirty="0">
              <a:ea typeface="MS Gothic" panose="020B0609070205080204" pitchFamily="49" charset="-128"/>
            </a:endParaRPr>
          </a:p>
          <a:p>
            <a:pPr>
              <a:spcBef>
                <a:spcPts val="600"/>
              </a:spcBef>
              <a:buClrTx/>
              <a:buFontTx/>
              <a:buNone/>
            </a:pPr>
            <a:endParaRPr lang="en-GB" altLang="en-US" sz="1600" b="1" dirty="0">
              <a:ea typeface="MS Gothic" panose="020B0609070205080204" pitchFamily="49" charset="-128"/>
            </a:endParaRPr>
          </a:p>
        </p:txBody>
      </p:sp>
      <p:sp>
        <p:nvSpPr>
          <p:cNvPr id="2" name="Date Placeholder 1"/>
          <p:cNvSpPr>
            <a:spLocks noGrp="1"/>
          </p:cNvSpPr>
          <p:nvPr>
            <p:ph type="dt" sz="half" idx="4294967295"/>
          </p:nvPr>
        </p:nvSpPr>
        <p:spPr/>
        <p:txBody>
          <a:bodyPr/>
          <a:lstStyle/>
          <a:p>
            <a:pPr>
              <a:defRPr/>
            </a:pPr>
            <a:r>
              <a:rPr lang="en-US" dirty="0" smtClean="0"/>
              <a:t>May 2017</a:t>
            </a:r>
            <a:endParaRPr lang="en-US" dirty="0"/>
          </a:p>
        </p:txBody>
      </p:sp>
      <p:sp>
        <p:nvSpPr>
          <p:cNvPr id="3" name="Footer Placeholder 2"/>
          <p:cNvSpPr>
            <a:spLocks noGrp="1"/>
          </p:cNvSpPr>
          <p:nvPr>
            <p:ph type="ftr" sz="quarter" idx="11"/>
          </p:nvPr>
        </p:nvSpPr>
        <p:spPr/>
        <p:txBody>
          <a:bodyPr/>
          <a:lstStyle/>
          <a:p>
            <a:pPr>
              <a:defRPr/>
            </a:pPr>
            <a:r>
              <a:rPr lang="en-US" dirty="0" smtClean="0"/>
              <a:t>D. Stanley, HP Enterprise</a:t>
            </a:r>
            <a:endParaRPr lang="en-US" dirty="0"/>
          </a:p>
        </p:txBody>
      </p:sp>
    </p:spTree>
    <p:extLst>
      <p:ext uri="{BB962C8B-B14F-4D97-AF65-F5344CB8AC3E}">
        <p14:creationId xmlns:p14="http://schemas.microsoft.com/office/powerpoint/2010/main" val="11618981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WG Status </a:t>
            </a:r>
          </a:p>
        </p:txBody>
      </p:sp>
      <p:sp>
        <p:nvSpPr>
          <p:cNvPr id="33797" name="Rectangle 3"/>
          <p:cNvSpPr>
            <a:spLocks noGrp="1" noChangeArrowheads="1"/>
          </p:cNvSpPr>
          <p:nvPr>
            <p:ph type="body" idx="1"/>
          </p:nvPr>
        </p:nvSpPr>
        <p:spPr>
          <a:xfrm>
            <a:off x="457200" y="1295400"/>
            <a:ext cx="8534400" cy="4495800"/>
          </a:xfrm>
        </p:spPr>
        <p:txBody>
          <a:bodyPr/>
          <a:lstStyle/>
          <a:p>
            <a:pPr marL="457200" lvl="1" indent="0">
              <a:lnSpc>
                <a:spcPct val="80000"/>
              </a:lnSpc>
              <a:buNone/>
            </a:pPr>
            <a:endParaRPr lang="en-US" sz="2400" dirty="0" smtClean="0">
              <a:latin typeface="Arial" charset="0"/>
            </a:endParaRPr>
          </a:p>
          <a:p>
            <a:pPr>
              <a:lnSpc>
                <a:spcPct val="80000"/>
              </a:lnSpc>
            </a:pPr>
            <a:r>
              <a:rPr lang="en-US" sz="2800" dirty="0" smtClean="0">
                <a:latin typeface="Arial" charset="0"/>
              </a:rPr>
              <a:t>WG has finished all PAR related activities</a:t>
            </a:r>
          </a:p>
          <a:p>
            <a:pPr marL="57150" indent="0">
              <a:lnSpc>
                <a:spcPct val="80000"/>
              </a:lnSpc>
              <a:buNone/>
            </a:pPr>
            <a:endParaRPr lang="en-US" sz="2800" dirty="0">
              <a:latin typeface="Arial" charset="0"/>
            </a:endParaRPr>
          </a:p>
          <a:p>
            <a:pPr>
              <a:lnSpc>
                <a:spcPct val="80000"/>
              </a:lnSpc>
            </a:pPr>
            <a:r>
              <a:rPr lang="en-US" sz="2800" dirty="0" smtClean="0">
                <a:latin typeface="Arial" charset="0"/>
              </a:rPr>
              <a:t>Current activity </a:t>
            </a:r>
          </a:p>
          <a:p>
            <a:pPr lvl="1">
              <a:lnSpc>
                <a:spcPct val="80000"/>
              </a:lnSpc>
            </a:pPr>
            <a:r>
              <a:rPr lang="en-US" sz="2400" dirty="0" smtClean="0">
                <a:latin typeface="Arial" charset="0"/>
              </a:rPr>
              <a:t>Study Group on ‘Network </a:t>
            </a:r>
            <a:r>
              <a:rPr lang="en-US" sz="2400" dirty="0">
                <a:latin typeface="Arial" charset="0"/>
              </a:rPr>
              <a:t>Enablers for Seamless HMD based VR Content </a:t>
            </a:r>
            <a:r>
              <a:rPr lang="en-US" sz="2400" dirty="0" smtClean="0">
                <a:latin typeface="Arial" charset="0"/>
              </a:rPr>
              <a:t>Service’</a:t>
            </a:r>
          </a:p>
          <a:p>
            <a:pPr lvl="1">
              <a:lnSpc>
                <a:spcPct val="80000"/>
              </a:lnSpc>
            </a:pPr>
            <a:r>
              <a:rPr lang="en-US" sz="2400" dirty="0" smtClean="0">
                <a:latin typeface="Arial" charset="0"/>
              </a:rPr>
              <a:t>Four Sessions are allocated for the Study Group </a:t>
            </a:r>
            <a:endParaRPr lang="en-US" sz="2400" dirty="0">
              <a:latin typeface="Arial" charset="0"/>
            </a:endParaRPr>
          </a:p>
          <a:p>
            <a:pPr lvl="1">
              <a:lnSpc>
                <a:spcPct val="80000"/>
              </a:lnSpc>
            </a:pPr>
            <a:endParaRPr lang="en-US" sz="2400" dirty="0" smtClean="0">
              <a:latin typeface="Arial" charset="0"/>
            </a:endParaRPr>
          </a:p>
          <a:p>
            <a:pPr lvl="1">
              <a:lnSpc>
                <a:spcPct val="80000"/>
              </a:lnSpc>
              <a:buNone/>
            </a:pPr>
            <a:endParaRPr lang="en-US" sz="2000" dirty="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16</a:t>
            </a:fld>
            <a:endParaRPr lang="en-US" dirty="0"/>
          </a:p>
        </p:txBody>
      </p:sp>
    </p:spTree>
    <p:extLst>
      <p:ext uri="{BB962C8B-B14F-4D97-AF65-F5344CB8AC3E}">
        <p14:creationId xmlns:p14="http://schemas.microsoft.com/office/powerpoint/2010/main" val="127693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685800" y="737420"/>
            <a:ext cx="7853218" cy="571500"/>
          </a:xfrm>
        </p:spPr>
        <p:txBody>
          <a:bodyPr/>
          <a:lstStyle/>
          <a:p>
            <a:r>
              <a:rPr lang="en-US" sz="3600" dirty="0" smtClean="0">
                <a:solidFill>
                  <a:schemeClr val="accent2"/>
                </a:solidFill>
              </a:rPr>
              <a:t>Future Sessions – 2019</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04800" y="1406013"/>
            <a:ext cx="8534400" cy="4156587"/>
          </a:xfrm>
        </p:spPr>
        <p:txBody>
          <a:bodyPr/>
          <a:lstStyle/>
          <a:p>
            <a:pPr>
              <a:lnSpc>
                <a:spcPct val="90000"/>
              </a:lnSpc>
            </a:pPr>
            <a:r>
              <a:rPr lang="en-US" sz="2000" b="1" smtClean="0">
                <a:solidFill>
                  <a:srgbClr val="FF0000"/>
                </a:solidFill>
              </a:rPr>
              <a:t>Plenary</a:t>
            </a:r>
            <a:r>
              <a:rPr lang="en-US" sz="2000" b="1" dirty="0" smtClean="0">
                <a:solidFill>
                  <a:srgbClr val="FF0000"/>
                </a:solidFill>
              </a:rPr>
              <a:t>:  July 14-19, 2019,</a:t>
            </a:r>
            <a:r>
              <a:rPr lang="it-IT" sz="2000" b="1" dirty="0" smtClean="0">
                <a:solidFill>
                  <a:srgbClr val="FF0000"/>
                </a:solidFill>
              </a:rPr>
              <a:t> Austria Congress Centre, Vienna, Austria</a:t>
            </a:r>
            <a:r>
              <a:rPr lang="en-US" sz="2000" b="1" dirty="0" smtClean="0">
                <a:solidFill>
                  <a:srgbClr val="FF0000"/>
                </a:solidFill>
              </a:rPr>
              <a:t>  </a:t>
            </a:r>
          </a:p>
          <a:p>
            <a:pPr lvl="1">
              <a:lnSpc>
                <a:spcPct val="90000"/>
              </a:lnSpc>
            </a:pPr>
            <a:r>
              <a:rPr lang="en-US" sz="2000" dirty="0" smtClean="0">
                <a:solidFill>
                  <a:srgbClr val="FF0000"/>
                </a:solidFill>
              </a:rPr>
              <a:t>Co-located with all 802 groups</a:t>
            </a:r>
          </a:p>
          <a:p>
            <a:pPr>
              <a:lnSpc>
                <a:spcPct val="90000"/>
              </a:lnSpc>
            </a:pPr>
            <a:r>
              <a:rPr lang="en-US" sz="2000" b="1" dirty="0" smtClean="0">
                <a:solidFill>
                  <a:srgbClr val="0000FF"/>
                </a:solidFill>
              </a:rPr>
              <a:t>Interim:  </a:t>
            </a:r>
            <a:r>
              <a:rPr lang="en-US" sz="2000" b="1" dirty="0">
                <a:solidFill>
                  <a:srgbClr val="0000FF"/>
                </a:solidFill>
              </a:rPr>
              <a:t>September 15-20, 2019 - Marriott Hanoi, Hanoi </a:t>
            </a:r>
            <a:r>
              <a:rPr lang="en-US" sz="2000" b="1" dirty="0" smtClean="0">
                <a:solidFill>
                  <a:srgbClr val="0000FF"/>
                </a:solidFill>
              </a:rPr>
              <a:t>Vietnam </a:t>
            </a:r>
            <a:endParaRPr lang="en-US" sz="2000" b="1" dirty="0">
              <a:solidFill>
                <a:srgbClr val="0000FF"/>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000" b="1" dirty="0">
                <a:solidFill>
                  <a:srgbClr val="FF0000"/>
                </a:solidFill>
              </a:rPr>
              <a:t>Plenary: November 10-15, 2019, Hilton Waikoloa Village, Kona, HI, USA, </a:t>
            </a:r>
            <a:endParaRPr lang="en-US" sz="2000" b="1" dirty="0" smtClean="0">
              <a:solidFill>
                <a:srgbClr val="FF0000"/>
              </a:solidFill>
            </a:endParaRP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6321068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798154" y="5106060"/>
            <a:ext cx="7619999" cy="338554"/>
          </a:xfrm>
          <a:prstGeom prst="rect">
            <a:avLst/>
          </a:prstGeom>
          <a:noFill/>
          <a:ln w="9525">
            <a:noFill/>
            <a:miter lim="800000"/>
            <a:headEnd/>
            <a:tailEnd/>
          </a:ln>
        </p:spPr>
        <p:txBody>
          <a:bodyPr wrap="square">
            <a:spAutoFit/>
          </a:bodyPr>
          <a:lstStyle/>
          <a:p>
            <a:pPr algn="ctr" eaLnBrk="1" hangingPunct="1"/>
            <a:r>
              <a:rPr lang="en-US" sz="1600" b="1" dirty="0" smtClean="0"/>
              <a:t>802.21 Default </a:t>
            </a:r>
            <a:r>
              <a:rPr lang="en-US" sz="1600" b="1" dirty="0"/>
              <a:t>Location</a:t>
            </a:r>
            <a:r>
              <a:rPr lang="en-US" sz="1600" dirty="0" smtClean="0"/>
              <a:t>: Chicago</a:t>
            </a:r>
            <a:endParaRPr lang="en-US" sz="1600" dirty="0" smtClean="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2</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725130" y="5710500"/>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11 </a:t>
            </a:r>
            <a:r>
              <a:rPr lang="en-US" sz="1600" dirty="0">
                <a:latin typeface="Arial" charset="0"/>
              </a:rPr>
              <a:t>voting </a:t>
            </a:r>
            <a:r>
              <a:rPr lang="en-US" sz="1600" dirty="0" smtClean="0">
                <a:latin typeface="Arial" charset="0"/>
              </a:rPr>
              <a:t>members  and one aspirant member as of this meeting</a:t>
            </a:r>
            <a:endParaRPr lang="en-US" sz="1600" dirty="0">
              <a:latin typeface="Arial"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695011809"/>
              </p:ext>
            </p:extLst>
          </p:nvPr>
        </p:nvGraphicFramePr>
        <p:xfrm>
          <a:off x="1295399" y="1630017"/>
          <a:ext cx="7010400" cy="3166742"/>
        </p:xfrm>
        <a:graphic>
          <a:graphicData uri="http://schemas.openxmlformats.org/drawingml/2006/table">
            <a:tbl>
              <a:tblPr firstRow="1" firstCol="1" bandRow="1">
                <a:tableStyleId>{5C22544A-7EE6-4342-B048-85BDC9FD1C3A}</a:tableStyleId>
              </a:tblPr>
              <a:tblGrid>
                <a:gridCol w="1068704">
                  <a:extLst>
                    <a:ext uri="{9D8B030D-6E8A-4147-A177-3AD203B41FA5}">
                      <a16:colId xmlns:a16="http://schemas.microsoft.com/office/drawing/2014/main" val="336122600"/>
                    </a:ext>
                  </a:extLst>
                </a:gridCol>
                <a:gridCol w="1903276">
                  <a:extLst>
                    <a:ext uri="{9D8B030D-6E8A-4147-A177-3AD203B41FA5}">
                      <a16:colId xmlns:a16="http://schemas.microsoft.com/office/drawing/2014/main" val="4122290970"/>
                    </a:ext>
                  </a:extLst>
                </a:gridCol>
                <a:gridCol w="1223535">
                  <a:extLst>
                    <a:ext uri="{9D8B030D-6E8A-4147-A177-3AD203B41FA5}">
                      <a16:colId xmlns:a16="http://schemas.microsoft.com/office/drawing/2014/main" val="4034048149"/>
                    </a:ext>
                  </a:extLst>
                </a:gridCol>
                <a:gridCol w="1291509">
                  <a:extLst>
                    <a:ext uri="{9D8B030D-6E8A-4147-A177-3AD203B41FA5}">
                      <a16:colId xmlns:a16="http://schemas.microsoft.com/office/drawing/2014/main" val="4027956096"/>
                    </a:ext>
                  </a:extLst>
                </a:gridCol>
                <a:gridCol w="1523376">
                  <a:extLst>
                    <a:ext uri="{9D8B030D-6E8A-4147-A177-3AD203B41FA5}">
                      <a16:colId xmlns:a16="http://schemas.microsoft.com/office/drawing/2014/main" val="3627112103"/>
                    </a:ext>
                  </a:extLst>
                </a:gridCol>
              </a:tblGrid>
              <a:tr h="692521">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Monday </a:t>
                      </a:r>
                    </a:p>
                    <a:p>
                      <a:pPr marL="0" marR="0">
                        <a:spcBef>
                          <a:spcPts val="0"/>
                        </a:spcBef>
                        <a:spcAft>
                          <a:spcPts val="0"/>
                        </a:spcAft>
                      </a:pPr>
                      <a:r>
                        <a:rPr lang="en-US" sz="1200">
                          <a:effectLst/>
                        </a:rPr>
                        <a:t>(May 13, 2019)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Tuesday </a:t>
                      </a:r>
                    </a:p>
                    <a:p>
                      <a:pPr marL="0" marR="0">
                        <a:spcBef>
                          <a:spcPts val="0"/>
                        </a:spcBef>
                        <a:spcAft>
                          <a:spcPts val="0"/>
                        </a:spcAft>
                      </a:pPr>
                      <a:r>
                        <a:rPr lang="en-US" sz="1200">
                          <a:effectLst/>
                        </a:rPr>
                        <a:t>(May 14, 2019)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Wednesday </a:t>
                      </a:r>
                    </a:p>
                    <a:p>
                      <a:pPr marL="0" marR="0">
                        <a:spcBef>
                          <a:spcPts val="0"/>
                        </a:spcBef>
                        <a:spcAft>
                          <a:spcPts val="0"/>
                        </a:spcAft>
                      </a:pPr>
                      <a:r>
                        <a:rPr lang="en-US" sz="1200">
                          <a:effectLst/>
                        </a:rPr>
                        <a:t>(May 15, 2019)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Thursday </a:t>
                      </a:r>
                    </a:p>
                    <a:p>
                      <a:pPr marL="0" marR="0">
                        <a:spcBef>
                          <a:spcPts val="0"/>
                        </a:spcBef>
                        <a:spcAft>
                          <a:spcPts val="0"/>
                        </a:spcAft>
                      </a:pPr>
                      <a:r>
                        <a:rPr lang="en-US" sz="1200">
                          <a:effectLst/>
                        </a:rPr>
                        <a:t>(May 16, 2019) </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308042105"/>
                  </a:ext>
                </a:extLst>
              </a:tr>
              <a:tr h="627257">
                <a:tc>
                  <a:txBody>
                    <a:bodyPr/>
                    <a:lstStyle/>
                    <a:p>
                      <a:pPr marL="0" marR="0">
                        <a:spcBef>
                          <a:spcPts val="0"/>
                        </a:spcBef>
                        <a:spcAft>
                          <a:spcPts val="0"/>
                        </a:spcAft>
                      </a:pPr>
                      <a:r>
                        <a:rPr lang="en-US" sz="1200">
                          <a:effectLst/>
                        </a:rPr>
                        <a:t>AM-1 </a:t>
                      </a:r>
                    </a:p>
                    <a:p>
                      <a:pPr marL="0" marR="0">
                        <a:spcBef>
                          <a:spcPts val="0"/>
                        </a:spcBef>
                        <a:spcAft>
                          <a:spcPts val="0"/>
                        </a:spcAft>
                      </a:pPr>
                      <a:r>
                        <a:rPr lang="en-US" sz="1200">
                          <a:effectLst/>
                        </a:rPr>
                        <a:t>8:00-9:00a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IEEE 802  Wireless EC Opening Plenary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837912715"/>
                  </a:ext>
                </a:extLst>
              </a:tr>
              <a:tr h="451045">
                <a:tc>
                  <a:txBody>
                    <a:bodyPr/>
                    <a:lstStyle/>
                    <a:p>
                      <a:pPr marL="0" marR="0">
                        <a:spcBef>
                          <a:spcPts val="0"/>
                        </a:spcBef>
                        <a:spcAft>
                          <a:spcPts val="0"/>
                        </a:spcAft>
                      </a:pPr>
                      <a:r>
                        <a:rPr lang="en-US" sz="1200">
                          <a:effectLst/>
                        </a:rPr>
                        <a:t>AM-2 </a:t>
                      </a:r>
                    </a:p>
                    <a:p>
                      <a:pPr marL="0" marR="0">
                        <a:spcBef>
                          <a:spcPts val="0"/>
                        </a:spcBef>
                        <a:spcAft>
                          <a:spcPts val="0"/>
                        </a:spcAft>
                      </a:pPr>
                      <a:r>
                        <a:rPr lang="en-US" sz="1200">
                          <a:effectLst/>
                        </a:rPr>
                        <a:t>10:30-12:30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SG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SG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Closing Plenary</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4044245684"/>
                  </a:ext>
                </a:extLst>
              </a:tr>
              <a:tr h="428565">
                <a:tc>
                  <a:txBody>
                    <a:bodyPr/>
                    <a:lstStyle/>
                    <a:p>
                      <a:pPr marL="0" marR="0">
                        <a:spcBef>
                          <a:spcPts val="0"/>
                        </a:spcBef>
                        <a:spcAft>
                          <a:spcPts val="0"/>
                        </a:spcAft>
                      </a:pPr>
                      <a:r>
                        <a:rPr lang="en-US" sz="1200">
                          <a:effectLst/>
                        </a:rPr>
                        <a:t>PM-1 </a:t>
                      </a:r>
                    </a:p>
                    <a:p>
                      <a:pPr marL="0" marR="0">
                        <a:spcBef>
                          <a:spcPts val="0"/>
                        </a:spcBef>
                        <a:spcAft>
                          <a:spcPts val="0"/>
                        </a:spcAft>
                      </a:pPr>
                      <a:r>
                        <a:rPr lang="en-US" sz="1200">
                          <a:effectLst/>
                        </a:rPr>
                        <a:t>1:30 – 3:30p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Opening Plenary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SG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SG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804125643"/>
                  </a:ext>
                </a:extLst>
              </a:tr>
              <a:tr h="483677">
                <a:tc>
                  <a:txBody>
                    <a:bodyPr/>
                    <a:lstStyle/>
                    <a:p>
                      <a:pPr marL="0" marR="0">
                        <a:spcBef>
                          <a:spcPts val="0"/>
                        </a:spcBef>
                        <a:spcAft>
                          <a:spcPts val="0"/>
                        </a:spcAft>
                      </a:pPr>
                      <a:r>
                        <a:rPr lang="en-US" sz="1200">
                          <a:effectLst/>
                        </a:rPr>
                        <a:t>PM-2 </a:t>
                      </a:r>
                    </a:p>
                    <a:p>
                      <a:pPr marL="0" marR="0">
                        <a:spcBef>
                          <a:spcPts val="0"/>
                        </a:spcBef>
                        <a:spcAft>
                          <a:spcPts val="0"/>
                        </a:spcAft>
                      </a:pPr>
                      <a:r>
                        <a:rPr lang="en-US" sz="1200">
                          <a:effectLst/>
                        </a:rPr>
                        <a:t>4:00 – 6:00p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263491376"/>
                  </a:ext>
                </a:extLst>
              </a:tr>
              <a:tr h="483677">
                <a:tc>
                  <a:txBody>
                    <a:bodyPr/>
                    <a:lstStyle/>
                    <a:p>
                      <a:pPr marL="0" marR="0">
                        <a:spcBef>
                          <a:spcPts val="0"/>
                        </a:spcBef>
                        <a:spcAft>
                          <a:spcPts val="0"/>
                        </a:spcAft>
                      </a:pPr>
                      <a:r>
                        <a:rPr lang="en-US" sz="1200">
                          <a:effectLst/>
                        </a:rPr>
                        <a:t>Eve</a:t>
                      </a:r>
                    </a:p>
                    <a:p>
                      <a:pPr marL="0" marR="0">
                        <a:spcBef>
                          <a:spcPts val="0"/>
                        </a:spcBef>
                        <a:spcAft>
                          <a:spcPts val="0"/>
                        </a:spcAft>
                      </a:pPr>
                      <a:r>
                        <a:rPr lang="en-US" sz="1200">
                          <a:effectLst/>
                        </a:rPr>
                        <a:t>6:00-10:30p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Networking Social  (6:30 – 9:00p)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201061729"/>
                  </a:ext>
                </a:extLst>
              </a:tr>
            </a:tbl>
          </a:graphicData>
        </a:graphic>
      </p:graphicFrame>
    </p:spTree>
    <p:extLst>
      <p:ext uri="{BB962C8B-B14F-4D97-AF65-F5344CB8AC3E}">
        <p14:creationId xmlns:p14="http://schemas.microsoft.com/office/powerpoint/2010/main" val="2414189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305050"/>
            <a:ext cx="7391400" cy="3810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382000" cy="4191000"/>
          </a:xfrm>
          <a:noFill/>
        </p:spPr>
        <p:txBody>
          <a:bodyPr wrap="square"/>
          <a:lstStyle/>
          <a:p>
            <a:pPr>
              <a:lnSpc>
                <a:spcPct val="80000"/>
              </a:lnSpc>
              <a:defRPr/>
            </a:pPr>
            <a:r>
              <a:rPr lang="en-US" sz="2400" dirty="0" smtClean="0">
                <a:latin typeface="Arial" panose="020B0604020202020204" pitchFamily="34" charset="0"/>
                <a:cs typeface="Arial" panose="020B0604020202020204" pitchFamily="34" charset="0"/>
              </a:rPr>
              <a:t>Electronic Attendance ONLY</a:t>
            </a:r>
          </a:p>
          <a:p>
            <a:pPr>
              <a:lnSpc>
                <a:spcPct val="80000"/>
              </a:lnSpc>
              <a:defRPr/>
            </a:pPr>
            <a:r>
              <a:rPr lang="en-US" sz="2400" dirty="0" smtClean="0">
                <a:latin typeface="Arial" panose="020B0604020202020204" pitchFamily="34" charset="0"/>
                <a:cs typeface="Arial" panose="020B0604020202020204" pitchFamily="34" charset="0"/>
              </a:rPr>
              <a:t>Electronic Attendance</a:t>
            </a:r>
          </a:p>
          <a:p>
            <a:pPr lvl="1">
              <a:lnSpc>
                <a:spcPct val="80000"/>
              </a:lnSpc>
              <a:defRPr/>
            </a:pPr>
            <a:r>
              <a:rPr lang="en-US" altLang="ja-JP" sz="2000" dirty="0" smtClean="0">
                <a:latin typeface="Arial" panose="020B0604020202020204" pitchFamily="34" charset="0"/>
                <a:ea typeface="ＭＳ Ｐゴシック" charset="-128"/>
                <a:cs typeface="Arial" panose="020B0604020202020204" pitchFamily="34" charset="0"/>
              </a:rPr>
              <a:t>IMAT System   </a:t>
            </a:r>
          </a:p>
          <a:p>
            <a:pPr lvl="2">
              <a:lnSpc>
                <a:spcPct val="80000"/>
              </a:lnSpc>
              <a:defRPr/>
            </a:pPr>
            <a:r>
              <a:rPr lang="en-US" altLang="ja-JP" sz="1800" b="1" dirty="0" smtClean="0">
                <a:latin typeface="Arial" panose="020B0604020202020204" pitchFamily="34" charset="0"/>
                <a:ea typeface="ＭＳ Ｐゴシック" charset="-128"/>
                <a:cs typeface="Arial" panose="020B0604020202020204" pitchFamily="34" charset="0"/>
                <a:hlinkClick r:id="rId3"/>
              </a:rPr>
              <a:t>https://imat.ieee.org/attendance</a:t>
            </a:r>
            <a:endParaRPr lang="en-US" altLang="ja-JP" sz="1800" b="1" dirty="0" smtClean="0">
              <a:latin typeface="Arial" panose="020B0604020202020204" pitchFamily="34" charset="0"/>
              <a:ea typeface="ＭＳ Ｐゴシック" charset="-128"/>
              <a:cs typeface="Arial" panose="020B0604020202020204" pitchFamily="34" charset="0"/>
            </a:endParaRPr>
          </a:p>
          <a:p>
            <a:pPr lvl="1">
              <a:lnSpc>
                <a:spcPct val="80000"/>
              </a:lnSpc>
              <a:defRPr/>
            </a:pPr>
            <a:r>
              <a:rPr lang="en-US" altLang="ja-JP" sz="2000" dirty="0" smtClean="0">
                <a:latin typeface="Arial" panose="020B0604020202020204" pitchFamily="34" charset="0"/>
                <a:ea typeface="ＭＳ Ｐゴシック" charset="-128"/>
                <a:cs typeface="Arial" panose="020B0604020202020204" pitchFamily="34" charset="0"/>
              </a:rPr>
              <a:t>Via local server </a:t>
            </a:r>
          </a:p>
          <a:p>
            <a:pPr lvl="2">
              <a:lnSpc>
                <a:spcPct val="80000"/>
              </a:lnSpc>
              <a:defRPr/>
            </a:pPr>
            <a:r>
              <a:rPr lang="en-US" altLang="ja-JP" sz="1600" dirty="0">
                <a:latin typeface="Arial" panose="020B0604020202020204" pitchFamily="34" charset="0"/>
                <a:ea typeface="ＭＳ Ｐゴシック" charset="-128"/>
                <a:cs typeface="Arial" panose="020B0604020202020204" pitchFamily="34" charset="0"/>
                <a:hlinkClick r:id="rId4"/>
              </a:rPr>
              <a:t>http://ieee802.linespeed.io</a:t>
            </a:r>
            <a:r>
              <a:rPr lang="en-US" altLang="ja-JP" sz="1600" dirty="0" smtClean="0">
                <a:latin typeface="Arial" panose="020B0604020202020204" pitchFamily="34" charset="0"/>
                <a:ea typeface="ＭＳ Ｐゴシック" charset="-128"/>
                <a:cs typeface="Arial" panose="020B0604020202020204" pitchFamily="34" charset="0"/>
                <a:hlinkClick r:id="rId4"/>
              </a:rPr>
              <a:t>/</a:t>
            </a:r>
            <a:r>
              <a:rPr lang="en-US" altLang="ja-JP" sz="1600" dirty="0" smtClean="0">
                <a:latin typeface="Arial" panose="020B0604020202020204" pitchFamily="34" charset="0"/>
                <a:ea typeface="ＭＳ Ｐゴシック" charset="-128"/>
                <a:cs typeface="Arial" panose="020B0604020202020204" pitchFamily="34" charset="0"/>
              </a:rPr>
              <a:t> and click ATTENDANCE </a:t>
            </a:r>
          </a:p>
          <a:p>
            <a:pPr lvl="1">
              <a:lnSpc>
                <a:spcPct val="80000"/>
              </a:lnSpc>
              <a:defRPr/>
            </a:pPr>
            <a:r>
              <a:rPr lang="en-US" sz="2000" dirty="0" smtClean="0">
                <a:latin typeface="Arial" charset="0"/>
              </a:rPr>
              <a:t>Mark attendance during every session </a:t>
            </a:r>
          </a:p>
          <a:p>
            <a:pPr>
              <a:lnSpc>
                <a:spcPct val="80000"/>
              </a:lnSpc>
              <a:defRPr/>
            </a:pPr>
            <a:r>
              <a:rPr lang="en-US" sz="2400" dirty="0" smtClean="0">
                <a:latin typeface="Arial" charset="0"/>
              </a:rPr>
              <a:t>Total number of 802.21 WG sessions: 06</a:t>
            </a:r>
          </a:p>
          <a:p>
            <a:pPr>
              <a:lnSpc>
                <a:spcPct val="80000"/>
              </a:lnSpc>
              <a:defRPr/>
            </a:pPr>
            <a:r>
              <a:rPr lang="en-US" sz="2400" dirty="0" smtClean="0">
                <a:latin typeface="Arial" charset="0"/>
              </a:rPr>
              <a:t>04 sessions for 75% attendance to be counted towards WG voting membership</a:t>
            </a:r>
          </a:p>
          <a:p>
            <a:pPr>
              <a:lnSpc>
                <a:spcPct val="80000"/>
              </a:lnSpc>
              <a:defRPr/>
            </a:pPr>
            <a:r>
              <a:rPr lang="en-US" sz="2400" dirty="0" smtClean="0">
                <a:latin typeface="Arial" charset="0"/>
              </a:rPr>
              <a:t>All attendance records are reported on the meeting minutes </a:t>
            </a:r>
          </a:p>
          <a:p>
            <a:pPr lvl="1">
              <a:lnSpc>
                <a:spcPct val="80000"/>
              </a:lnSpc>
              <a:defRPr/>
            </a:pPr>
            <a:r>
              <a:rPr lang="en-US" sz="20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304800" y="1106055"/>
            <a:ext cx="8763000" cy="5142346"/>
          </a:xfrm>
        </p:spPr>
        <p:txBody>
          <a:bodyPr/>
          <a:lstStyle/>
          <a:p>
            <a:pPr>
              <a:lnSpc>
                <a:spcPct val="90000"/>
              </a:lnSpc>
            </a:pPr>
            <a:r>
              <a:rPr lang="en-US" sz="2000" dirty="0" smtClean="0">
                <a:latin typeface="Arial" charset="0"/>
              </a:rPr>
              <a:t>Schedule </a:t>
            </a:r>
            <a:r>
              <a:rPr lang="en-US" sz="2000" dirty="0">
                <a:latin typeface="Arial" charset="0"/>
              </a:rPr>
              <a:t>website: http://schedule.802world.com</a:t>
            </a:r>
            <a:r>
              <a:rPr lang="en-US" sz="2000" dirty="0" smtClean="0">
                <a:latin typeface="Arial" charset="0"/>
              </a:rPr>
              <a:t>/</a:t>
            </a:r>
          </a:p>
          <a:p>
            <a:pPr>
              <a:lnSpc>
                <a:spcPct val="90000"/>
              </a:lnSpc>
            </a:pPr>
            <a:r>
              <a:rPr lang="en-US" sz="2000" dirty="0" smtClean="0">
                <a:latin typeface="Arial" charset="0"/>
              </a:rPr>
              <a:t>WG Documents</a:t>
            </a:r>
            <a:r>
              <a:rPr lang="en-US" sz="2000" dirty="0">
                <a:latin typeface="Arial" charset="0"/>
              </a:rPr>
              <a:t>: http://ieee802.linespeed.io/  </a:t>
            </a:r>
            <a:endParaRPr lang="en-US" sz="2000" dirty="0" smtClean="0">
              <a:latin typeface="Arial" charset="0"/>
            </a:endParaRPr>
          </a:p>
          <a:p>
            <a:pPr>
              <a:lnSpc>
                <a:spcPct val="90000"/>
              </a:lnSpc>
            </a:pPr>
            <a:r>
              <a:rPr lang="en-US" sz="2000" dirty="0" smtClean="0">
                <a:latin typeface="Arial" charset="0"/>
              </a:rPr>
              <a:t>Meeting Map: </a:t>
            </a:r>
            <a:r>
              <a:rPr lang="en-US" sz="2000" dirty="0">
                <a:latin typeface="Arial" charset="0"/>
              </a:rPr>
              <a:t>http://802world.org/wireless/meeting-map</a:t>
            </a:r>
            <a:r>
              <a:rPr lang="en-US" sz="2000" dirty="0" smtClean="0">
                <a:latin typeface="Arial" charset="0"/>
              </a:rPr>
              <a:t>/</a:t>
            </a:r>
          </a:p>
          <a:p>
            <a:pPr>
              <a:lnSpc>
                <a:spcPct val="90000"/>
              </a:lnSpc>
            </a:pPr>
            <a:r>
              <a:rPr lang="en-US" sz="2000" dirty="0" smtClean="0">
                <a:latin typeface="Arial" pitchFamily="34" charset="0"/>
                <a:cs typeface="Arial" pitchFamily="34" charset="0"/>
              </a:rPr>
              <a:t>Guest Room Internet is complimentary</a:t>
            </a:r>
            <a:r>
              <a:rPr lang="en-US" sz="2400" dirty="0">
                <a:latin typeface="Arial" pitchFamily="34" charset="0"/>
                <a:cs typeface="Arial" pitchFamily="34" charset="0"/>
              </a:rPr>
              <a:t> </a:t>
            </a:r>
            <a:r>
              <a:rPr lang="en-US" sz="2000" dirty="0" smtClean="0">
                <a:latin typeface="Arial" pitchFamily="34" charset="0"/>
                <a:cs typeface="Arial" pitchFamily="34" charset="0"/>
              </a:rPr>
              <a:t>and</a:t>
            </a:r>
            <a:r>
              <a:rPr lang="en-US" sz="2400" dirty="0" smtClean="0">
                <a:latin typeface="Arial" pitchFamily="34" charset="0"/>
                <a:cs typeface="Arial" pitchFamily="34" charset="0"/>
              </a:rPr>
              <a:t> </a:t>
            </a:r>
            <a:r>
              <a:rPr lang="en-US" sz="2000" dirty="0" smtClean="0">
                <a:latin typeface="Arial" pitchFamily="34" charset="0"/>
                <a:cs typeface="Arial" pitchFamily="34" charset="0"/>
              </a:rPr>
              <a:t>available upon check in</a:t>
            </a:r>
          </a:p>
          <a:p>
            <a:pPr>
              <a:lnSpc>
                <a:spcPct val="90000"/>
              </a:lnSpc>
            </a:pPr>
            <a:r>
              <a:rPr lang="en-US" sz="2000" dirty="0" smtClean="0">
                <a:latin typeface="Arial" pitchFamily="34" charset="0"/>
                <a:cs typeface="Arial" pitchFamily="34" charset="0"/>
              </a:rPr>
              <a:t>Meeting Place Network: IEEE802 ;  Access code: ieeeieee</a:t>
            </a:r>
          </a:p>
          <a:p>
            <a:pPr>
              <a:lnSpc>
                <a:spcPct val="90000"/>
              </a:lnSpc>
            </a:pPr>
            <a:r>
              <a:rPr lang="en-US" sz="2000" dirty="0" smtClean="0">
                <a:latin typeface="Arial" pitchFamily="34" charset="0"/>
                <a:cs typeface="Arial" pitchFamily="34" charset="0"/>
              </a:rPr>
              <a:t>Network help desk: Lower Lobby at the Meeting Registration Desk</a:t>
            </a:r>
          </a:p>
          <a:p>
            <a:pPr>
              <a:lnSpc>
                <a:spcPct val="90000"/>
              </a:lnSpc>
            </a:pPr>
            <a:r>
              <a:rPr lang="en-US" sz="2000" dirty="0" smtClean="0">
                <a:latin typeface="Arial" charset="0"/>
              </a:rPr>
              <a:t>Food and Beverages </a:t>
            </a:r>
            <a:r>
              <a:rPr lang="en-US" sz="2000" dirty="0">
                <a:latin typeface="Arial" charset="0"/>
              </a:rPr>
              <a:t>Service</a:t>
            </a:r>
            <a:r>
              <a:rPr lang="en-US" sz="2000" dirty="0" smtClean="0">
                <a:latin typeface="Arial" charset="0"/>
              </a:rPr>
              <a:t>: </a:t>
            </a:r>
          </a:p>
          <a:p>
            <a:pPr lvl="1"/>
            <a:r>
              <a:rPr lang="en-US" sz="1600" dirty="0" smtClean="0">
                <a:latin typeface="Arial" charset="0"/>
              </a:rPr>
              <a:t>Breakfast: 7:30-8:30 AM</a:t>
            </a:r>
            <a:r>
              <a:rPr lang="en-US" sz="1600" dirty="0">
                <a:latin typeface="Arial" charset="0"/>
              </a:rPr>
              <a:t> </a:t>
            </a:r>
            <a:r>
              <a:rPr lang="en-US" sz="1600" dirty="0" smtClean="0">
                <a:latin typeface="Arial" charset="0"/>
              </a:rPr>
              <a:t>Grand Ballroom Pre-Function Area </a:t>
            </a:r>
            <a:r>
              <a:rPr lang="en-CA" sz="1400" dirty="0" smtClean="0"/>
              <a:t> </a:t>
            </a:r>
            <a:endParaRPr lang="en-US" sz="1400" dirty="0" smtClean="0">
              <a:latin typeface="Arial" charset="0"/>
            </a:endParaRPr>
          </a:p>
          <a:p>
            <a:pPr lvl="1"/>
            <a:r>
              <a:rPr lang="en-US" sz="1800" dirty="0" smtClean="0">
                <a:latin typeface="Arial" charset="0"/>
              </a:rPr>
              <a:t>Morning  and afternoon Coffee/Tea/snacks  </a:t>
            </a:r>
          </a:p>
          <a:p>
            <a:pPr lvl="2"/>
            <a:r>
              <a:rPr lang="en-US" sz="1400" dirty="0" smtClean="0">
                <a:latin typeface="Arial" charset="0"/>
              </a:rPr>
              <a:t>10:00AM –11:00 AM, and 3:00-4:00 PM</a:t>
            </a:r>
          </a:p>
          <a:p>
            <a:pPr lvl="1"/>
            <a:r>
              <a:rPr lang="en-US" sz="1800" dirty="0" smtClean="0">
                <a:latin typeface="Arial" charset="0"/>
              </a:rPr>
              <a:t>Lunch (M-Th): 12:00-1:30p; </a:t>
            </a:r>
            <a:r>
              <a:rPr lang="en-US" sz="1400" dirty="0" smtClean="0">
                <a:latin typeface="Arial" charset="0"/>
              </a:rPr>
              <a:t>Grand Ballroom III</a:t>
            </a:r>
            <a:endParaRPr lang="en-US" sz="1800" dirty="0" smtClean="0">
              <a:latin typeface="Arial" charset="0"/>
            </a:endParaRPr>
          </a:p>
          <a:p>
            <a:pPr>
              <a:lnSpc>
                <a:spcPct val="90000"/>
              </a:lnSpc>
            </a:pPr>
            <a:r>
              <a:rPr lang="en-US" sz="2000" dirty="0" smtClean="0">
                <a:latin typeface="Arial" charset="0"/>
              </a:rPr>
              <a:t>Social Event: </a:t>
            </a:r>
          </a:p>
          <a:p>
            <a:pPr lvl="1">
              <a:lnSpc>
                <a:spcPct val="90000"/>
              </a:lnSpc>
            </a:pPr>
            <a:r>
              <a:rPr lang="en-US" sz="1600" dirty="0" smtClean="0">
                <a:latin typeface="Arial" charset="0"/>
              </a:rPr>
              <a:t>Wednesday May 15, 6:30 PM – 8:30 PM</a:t>
            </a:r>
          </a:p>
          <a:p>
            <a:pPr lvl="1">
              <a:lnSpc>
                <a:spcPct val="90000"/>
              </a:lnSpc>
            </a:pPr>
            <a:r>
              <a:rPr lang="pt-BR" sz="1600" dirty="0" smtClean="0">
                <a:latin typeface="Arial" charset="0"/>
              </a:rPr>
              <a:t>Fogo </a:t>
            </a:r>
            <a:r>
              <a:rPr lang="pt-BR" sz="1600" dirty="0">
                <a:latin typeface="Arial" charset="0"/>
              </a:rPr>
              <a:t>de Chão Brazilian Steakhouse</a:t>
            </a:r>
            <a:r>
              <a:rPr lang="en-US" sz="1600" dirty="0">
                <a:latin typeface="Arial" charset="0"/>
              </a:rPr>
              <a:t> </a:t>
            </a:r>
            <a:endParaRPr lang="en-US" sz="1600" dirty="0" smtClean="0">
              <a:latin typeface="Arial" charset="0"/>
            </a:endParaRPr>
          </a:p>
          <a:p>
            <a:pPr lvl="1">
              <a:lnSpc>
                <a:spcPct val="90000"/>
              </a:lnSpc>
            </a:pPr>
            <a:r>
              <a:rPr lang="en-US" sz="1600" dirty="0" smtClean="0">
                <a:latin typeface="Arial" charset="0"/>
              </a:rPr>
              <a:t>Eight (8) minutes Walk from the </a:t>
            </a:r>
            <a:r>
              <a:rPr lang="en-US" sz="1600" smtClean="0">
                <a:latin typeface="Arial" charset="0"/>
              </a:rPr>
              <a:t>Grand Hyatt (Map </a:t>
            </a:r>
            <a:r>
              <a:rPr lang="en-US" sz="1600" dirty="0" smtClean="0">
                <a:latin typeface="Arial" charset="0"/>
              </a:rPr>
              <a:t>available at registration desk)</a:t>
            </a:r>
          </a:p>
          <a:p>
            <a:pPr marL="457200" lvl="1" indent="0">
              <a:lnSpc>
                <a:spcPct val="90000"/>
              </a:lnSpc>
              <a:buNone/>
            </a:pPr>
            <a:endParaRPr lang="en-US" sz="16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544034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95286</TotalTime>
  <Words>1579</Words>
  <Application>Microsoft Office PowerPoint</Application>
  <PresentationFormat>On-screen Show (4:3)</PresentationFormat>
  <Paragraphs>282</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MS Gothic</vt:lpstr>
      <vt:lpstr>ＭＳ Ｐゴシック</vt:lpstr>
      <vt:lpstr>Arial</vt:lpstr>
      <vt:lpstr>Helvetica</vt:lpstr>
      <vt:lpstr>Times New Roman</vt:lpstr>
      <vt:lpstr>802.11PowerPointTemplate-Landscape</vt:lpstr>
      <vt:lpstr>IEEE 802.21 Session #91   WG Opening Plenary</vt:lpstr>
      <vt:lpstr>Session Time and Location   </vt:lpstr>
      <vt:lpstr>IEEE 802.21 Meeting Server Details</vt:lpstr>
      <vt:lpstr>Attendance</vt:lpstr>
      <vt:lpstr>Voting Membership</vt:lpstr>
      <vt:lpstr>Miscellaneous Meeting Logistics</vt:lpstr>
      <vt:lpstr>Registration and Media Recording</vt:lpstr>
      <vt:lpstr> Membership &amp; Anti-Trust</vt:lpstr>
      <vt:lpstr>PowerPoint Presentation</vt:lpstr>
      <vt:lpstr>Participants, Patents, and Duty to Inform</vt:lpstr>
      <vt:lpstr>Call for Potentially Essential Patents</vt:lpstr>
      <vt:lpstr>Participation in IEEE 802 Meetings</vt:lpstr>
      <vt:lpstr>Other Guidelines for IEEE WG Meetings</vt:lpstr>
      <vt:lpstr>2.7 LMSC Chair’s Guidelines on Commercialism at meetings</vt:lpstr>
      <vt:lpstr>Copyright</vt:lpstr>
      <vt:lpstr>WG Status </vt:lpstr>
      <vt:lpstr>Future Sessions – 2019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Das, Subir</cp:lastModifiedBy>
  <cp:revision>951</cp:revision>
  <cp:lastPrinted>1998-02-10T13:28:06Z</cp:lastPrinted>
  <dcterms:created xsi:type="dcterms:W3CDTF">2002-07-08T22:03:28Z</dcterms:created>
  <dcterms:modified xsi:type="dcterms:W3CDTF">2019-05-13T02:11:58Z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