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69" r:id="rId3"/>
    <p:sldId id="257" r:id="rId4"/>
    <p:sldId id="271" r:id="rId5"/>
    <p:sldId id="272" r:id="rId6"/>
    <p:sldId id="275" r:id="rId7"/>
    <p:sldId id="284" r:id="rId8"/>
    <p:sldId id="285" r:id="rId9"/>
    <p:sldId id="286" r:id="rId10"/>
    <p:sldId id="290" r:id="rId11"/>
    <p:sldId id="287" r:id="rId12"/>
    <p:sldId id="288" r:id="rId13"/>
    <p:sldId id="289" r:id="rId14"/>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ziz" initials="a" lastIdx="3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75" d="100"/>
          <a:sy n="75" d="100"/>
        </p:scale>
        <p:origin x="-7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3294" y="-102"/>
      </p:cViewPr>
      <p:guideLst>
        <p:guide orient="horz" pos="284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smtClean="0"/>
              <a:t>doc.: IEEE 802.22-11/xxxxr0</a:t>
            </a:r>
            <a:endParaRPr lang="en-US"/>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smtClean="0"/>
              <a:t>Chunyi SONG, NICT</a:t>
            </a:r>
            <a:endParaRPr lang="en-US"/>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01F4E574-E259-47BF-80CB-8A9D08A09975}"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smtClean="0"/>
              <a:t>doc.: IEEE 802.22-11/xxxxr0</a:t>
            </a:r>
            <a:endParaRPr lang="en-US"/>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6388"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smtClean="0"/>
              <a:t>Chunyi SONG, NICT</a:t>
            </a:r>
            <a:endParaRPr lang="en-US"/>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3BA75F2-22C6-4CA0-AEE1-0CB171DBADED}"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smtClean="0"/>
              <a:t>doc.: IEEE 802.22-11/xxxxr0</a:t>
            </a:r>
            <a:endParaRPr lang="en-US" altLang="ja-JP"/>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Chunyi SONG, NICT</a:t>
            </a:r>
          </a:p>
        </p:txBody>
      </p:sp>
      <p:sp>
        <p:nvSpPr>
          <p:cNvPr id="14341" name="Rectangle 7"/>
          <p:cNvSpPr>
            <a:spLocks noGrp="1" noChangeArrowheads="1"/>
          </p:cNvSpPr>
          <p:nvPr>
            <p:ph type="sldNum" sz="quarter" idx="5"/>
          </p:nvPr>
        </p:nvSpPr>
        <p:spPr/>
        <p:txBody>
          <a:bodyPr/>
          <a:lstStyle/>
          <a:p>
            <a:pPr>
              <a:defRPr/>
            </a:pPr>
            <a:r>
              <a:rPr lang="en-US" altLang="ja-JP" smtClean="0"/>
              <a:t>Page </a:t>
            </a:r>
            <a:fld id="{5727FA90-0BA8-43EA-B0BA-47B841224BD7}" type="slidenum">
              <a:rPr lang="en-US" altLang="ja-JP" smtClean="0"/>
              <a:pPr>
                <a:defRPr/>
              </a:pPr>
              <a:t>1</a:t>
            </a:fld>
            <a:endParaRPr lang="en-US" altLang="ja-JP"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smtClean="0"/>
              <a:t>doc.: IEEE 802.22-11/xxxxr0</a:t>
            </a:r>
            <a:endParaRPr lang="en-US" altLang="ja-JP"/>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Chunyi SONG, NICT</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158370E0-F92A-4E12-8689-40419E5DD02A}" type="slidenum">
              <a:rPr lang="en-US" altLang="ja-JP" smtClean="0"/>
              <a:pPr>
                <a:defRPr/>
              </a:pPr>
              <a:t>2</a:t>
            </a:fld>
            <a:endParaRPr lang="en-US" altLang="ja-JP" smtClean="0"/>
          </a:p>
        </p:txBody>
      </p:sp>
      <p:sp>
        <p:nvSpPr>
          <p:cNvPr id="18438" name="Rectangle 2"/>
          <p:cNvSpPr>
            <a:spLocks noGrp="1" noRot="1" noChangeAspect="1" noChangeArrowheads="1" noTextEdit="1"/>
          </p:cNvSpPr>
          <p:nvPr>
            <p:ph type="sldImg"/>
          </p:nvPr>
        </p:nvSpPr>
        <p:spPr>
          <a:ln cap="flat"/>
        </p:spPr>
      </p:sp>
      <p:sp>
        <p:nvSpPr>
          <p:cNvPr id="18439"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A399FB3-9D8F-4694-9578-76E872011841}"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101BE24-9D36-46E0-8E33-7204BC144DD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9AEC83A-4D0F-4006-8F2A-F27CB7DB500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819D011E-5608-4D42-A2B5-E7459AAD0410}"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46A529B1-A16A-43D0-9DFF-ABF03A78058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01658F97-635F-4398-8526-4BB9E8E0AE89}"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C0B3AD59-3C41-42EE-8229-11C5A235978D}"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8"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9" name="Slide Number Placeholder 5"/>
          <p:cNvSpPr>
            <a:spLocks noGrp="1"/>
          </p:cNvSpPr>
          <p:nvPr>
            <p:ph type="sldNum" sz="quarter" idx="12"/>
          </p:nvPr>
        </p:nvSpPr>
        <p:spPr/>
        <p:txBody>
          <a:bodyPr/>
          <a:lstStyle>
            <a:lvl1pPr>
              <a:defRPr/>
            </a:lvl1pPr>
          </a:lstStyle>
          <a:p>
            <a:pPr>
              <a:defRPr/>
            </a:pPr>
            <a:fld id="{F6A312A9-9AB9-46F8-9E7F-677F79AB8CBA}"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4"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5" name="Slide Number Placeholder 5"/>
          <p:cNvSpPr>
            <a:spLocks noGrp="1"/>
          </p:cNvSpPr>
          <p:nvPr>
            <p:ph type="sldNum" sz="quarter" idx="12"/>
          </p:nvPr>
        </p:nvSpPr>
        <p:spPr/>
        <p:txBody>
          <a:bodyPr/>
          <a:lstStyle>
            <a:lvl1pPr>
              <a:defRPr/>
            </a:lvl1pPr>
          </a:lstStyle>
          <a:p>
            <a:pPr>
              <a:defRPr/>
            </a:pPr>
            <a:fld id="{FA36EABD-28D5-4B2F-97F4-C3542C863C47}"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3"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4" name="Slide Number Placeholder 5"/>
          <p:cNvSpPr>
            <a:spLocks noGrp="1"/>
          </p:cNvSpPr>
          <p:nvPr>
            <p:ph type="sldNum" sz="quarter" idx="12"/>
          </p:nvPr>
        </p:nvSpPr>
        <p:spPr/>
        <p:txBody>
          <a:bodyPr/>
          <a:lstStyle>
            <a:lvl1pPr>
              <a:defRPr/>
            </a:lvl1pPr>
          </a:lstStyle>
          <a:p>
            <a:pPr>
              <a:defRPr/>
            </a:pPr>
            <a:fld id="{69934626-D886-4BEE-896A-E4494F94AF30}"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B22A9703-A0F7-4F5A-B77E-AFFD679D6778}"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5569F0-4EC1-4126-ABDE-FCA0B5D36537}"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25DEBE89-9D6D-45DF-94FE-9C64A82A9E31}"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C08E5B21-CCDD-414B-84E7-86C5690E7BC4}"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F057AF16-2C92-4078-9142-B90F11DDB9EB}"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524E1F6-01C2-44EB-9FCA-B89D48DB3F4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6BD2E30-75C0-4709-9C7A-74A40ECFE621}"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EDD62157-18D2-4CC2-94F8-CAF618048460}"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1C784E6B-5B89-4CA4-A1A0-D9112C4ABCF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0AA50B4-4CAA-458B-BB0D-66B8C6EE58E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BCAC57E-4BA4-4B1F-B939-5C6DB471BBEC}"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B60C4164-3E60-49E6-98DD-6E00B6766B65}"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3375"/>
            <a:ext cx="103822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altLang="ja-JP" smtClean="0"/>
              <a:t>June 2011</a:t>
            </a:r>
            <a:endParaRPr lang="en-US"/>
          </a:p>
        </p:txBody>
      </p:sp>
      <p:sp>
        <p:nvSpPr>
          <p:cNvPr id="1029" name="Rectangle 5"/>
          <p:cNvSpPr>
            <a:spLocks noGrp="1" noChangeArrowheads="1"/>
          </p:cNvSpPr>
          <p:nvPr>
            <p:ph type="ftr" sz="quarter" idx="3"/>
          </p:nvPr>
        </p:nvSpPr>
        <p:spPr bwMode="auto">
          <a:xfrm>
            <a:off x="7051675" y="6475413"/>
            <a:ext cx="1492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smtClean="0"/>
              <a:t>Chunyi Song, NICT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C8E627DA-A4A0-45D4-BA51-81006AE9BACC}" type="slidenum">
              <a:rPr lang="en-US" altLang="ja-JP"/>
              <a:pPr>
                <a:defRPr/>
              </a:pPr>
              <a:t>‹#›</a:t>
            </a:fld>
            <a:endParaRPr lang="en-US" altLang="ja-JP"/>
          </a:p>
        </p:txBody>
      </p:sp>
      <p:sp>
        <p:nvSpPr>
          <p:cNvPr id="1031" name="Rectangle 7"/>
          <p:cNvSpPr>
            <a:spLocks noChangeArrowheads="1"/>
          </p:cNvSpPr>
          <p:nvPr/>
        </p:nvSpPr>
        <p:spPr bwMode="auto">
          <a:xfrm>
            <a:off x="5393318" y="332601"/>
            <a:ext cx="305218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IEEE </a:t>
            </a:r>
            <a:r>
              <a:rPr lang="en-US" sz="1800" dirty="0" smtClean="0">
                <a:solidFill>
                  <a:schemeClr val="tx1"/>
                </a:solidFill>
                <a:cs typeface="+mn-cs"/>
              </a:rPr>
              <a:t>802.22-11/70r0</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ltLang="ja-JP" smtClean="0"/>
              <a:t>June 2011</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smtClean="0"/>
              <a:t>Chunyi Song, NICT</a:t>
            </a: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7125932-4CAC-4121-AF8A-23FB0C805449}"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whu@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1028" name="Footer Placeholder 4"/>
          <p:cNvSpPr>
            <a:spLocks noGrp="1"/>
          </p:cNvSpPr>
          <p:nvPr>
            <p:ph type="ftr" sz="quarter" idx="11"/>
          </p:nvPr>
        </p:nvSpPr>
        <p:spPr>
          <a:xfrm>
            <a:off x="7089775" y="6475413"/>
            <a:ext cx="1454150" cy="184150"/>
          </a:xfrm>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1029" name="Slide Number Placeholder 5"/>
          <p:cNvSpPr>
            <a:spLocks noGrp="1"/>
          </p:cNvSpPr>
          <p:nvPr>
            <p:ph type="sldNum" sz="quarter" idx="12"/>
          </p:nvPr>
        </p:nvSpPr>
        <p:spPr/>
        <p:txBody>
          <a:bodyPr/>
          <a:lstStyle/>
          <a:p>
            <a:pPr>
              <a:defRPr/>
            </a:pPr>
            <a:r>
              <a:rPr lang="en-US" altLang="ja-JP" smtClean="0">
                <a:ea typeface="ＭＳ Ｐゴシック" pitchFamily="34" charset="-128"/>
              </a:rPr>
              <a:t>Slide </a:t>
            </a:r>
            <a:fld id="{6ABC4E05-86A4-482E-9D28-F95EBA6B82B3}" type="slidenum">
              <a:rPr lang="en-US" altLang="ja-JP" smtClean="0">
                <a:ea typeface="ＭＳ Ｐゴシック" pitchFamily="34" charset="-128"/>
              </a:rPr>
              <a:pPr>
                <a:defRPr/>
              </a:pPr>
              <a:t>1</a:t>
            </a:fld>
            <a:endParaRPr lang="en-US" altLang="ja-JP" smtClean="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400" dirty="0" smtClean="0">
                <a:ea typeface="ＭＳ Ｐゴシック" charset="-128"/>
              </a:rPr>
              <a:t>Review of </a:t>
            </a:r>
            <a:r>
              <a:rPr lang="en-US" altLang="ja-JP" sz="2400" dirty="0" smtClean="0">
                <a:solidFill>
                  <a:schemeClr val="tx1"/>
                </a:solidFill>
                <a:ea typeface="ＭＳ Ｐゴシック" charset="-128"/>
              </a:rPr>
              <a:t>802.11</a:t>
            </a:r>
            <a:r>
              <a:rPr lang="en-US" altLang="ja-JP" sz="2400" dirty="0" smtClean="0">
                <a:solidFill>
                  <a:srgbClr val="0070C0"/>
                </a:solidFill>
                <a:ea typeface="ＭＳ Ｐゴシック" charset="-128"/>
              </a:rPr>
              <a:t> </a:t>
            </a:r>
            <a:r>
              <a:rPr lang="en-US" altLang="ja-JP" sz="2400" dirty="0" smtClean="0">
                <a:ea typeface="ＭＳ Ｐゴシック" charset="-128"/>
              </a:rPr>
              <a:t>&amp; Comparison with 802.22 RA Smart Grid and Critical Infrastructure Monitoring</a:t>
            </a: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charset="-128"/>
              </a:rPr>
              <a:t>IEEE P802.22 Wireless RANs          Date:</a:t>
            </a:r>
            <a:r>
              <a:rPr lang="en-US" altLang="ja-JP" sz="2000" b="0" dirty="0" smtClean="0">
                <a:ea typeface="ＭＳ Ｐゴシック" charset="-128"/>
              </a:rPr>
              <a:t> 2011-06-20</a:t>
            </a:r>
          </a:p>
        </p:txBody>
      </p:sp>
      <p:graphicFrame>
        <p:nvGraphicFramePr>
          <p:cNvPr id="1026" name="Object 11"/>
          <p:cNvGraphicFramePr>
            <a:graphicFrameLocks noChangeAspect="1"/>
          </p:cNvGraphicFramePr>
          <p:nvPr/>
        </p:nvGraphicFramePr>
        <p:xfrm>
          <a:off x="604838" y="2363788"/>
          <a:ext cx="7891462" cy="2827337"/>
        </p:xfrm>
        <a:graphic>
          <a:graphicData uri="http://schemas.openxmlformats.org/presentationml/2006/ole">
            <p:oleObj spid="_x0000_s1026" name="Document" r:id="rId4" imgW="8291521" imgH="2947788"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ea typeface="ＭＳ Ｐゴシック" charset="-128"/>
              </a:rPr>
              <a:t>Authors:</a:t>
            </a:r>
            <a:endParaRPr lang="en-US" altLang="ja-JP" sz="2000" b="0">
              <a:solidFill>
                <a:schemeClr val="tx1"/>
              </a:solidFill>
              <a:ea typeface="ＭＳ Ｐゴシック" charset="-128"/>
            </a:endParaRPr>
          </a:p>
        </p:txBody>
      </p:sp>
      <p:sp>
        <p:nvSpPr>
          <p:cNvPr id="1033" name="Text Box 13"/>
          <p:cNvSpPr txBox="1">
            <a:spLocks noChangeArrowheads="1"/>
          </p:cNvSpPr>
          <p:nvPr/>
        </p:nvSpPr>
        <p:spPr bwMode="auto">
          <a:xfrm>
            <a:off x="609600" y="4495800"/>
            <a:ext cx="8001000" cy="1981200"/>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ea typeface="ＭＳ Ｐゴシック" charset="-128"/>
              </a:rPr>
              <a:t>Notice:</a:t>
            </a:r>
            <a:r>
              <a:rPr lang="en-US" altLang="ja-JP" sz="900" b="0" dirty="0">
                <a:solidFill>
                  <a:schemeClr val="tx1"/>
                </a:solidFill>
                <a:ea typeface="ＭＳ Ｐゴシック" charset="-128"/>
              </a:rPr>
              <a:t> </a:t>
            </a:r>
            <a:r>
              <a:rPr lang="en-US" altLang="ja-JP" sz="800" b="0" dirty="0">
                <a:solidFill>
                  <a:schemeClr val="tx1"/>
                </a:solidFill>
                <a:ea typeface="ＭＳ Ｐゴシック"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a typeface="ＭＳ Ｐゴシック" charset="-128"/>
            </a:endParaRPr>
          </a:p>
          <a:p>
            <a:pPr eaLnBrk="0" hangingPunct="0"/>
            <a:r>
              <a:rPr lang="en-US" altLang="ja-JP" sz="900" dirty="0">
                <a:solidFill>
                  <a:schemeClr val="tx1"/>
                </a:solidFill>
                <a:ea typeface="ＭＳ Ｐゴシック" charset="-128"/>
              </a:rPr>
              <a:t>Release:</a:t>
            </a:r>
            <a:r>
              <a:rPr lang="en-US" altLang="ja-JP" sz="900" b="0" dirty="0">
                <a:solidFill>
                  <a:schemeClr val="tx1"/>
                </a:solidFill>
                <a:ea typeface="ＭＳ Ｐゴシック" charset="-128"/>
              </a:rPr>
              <a:t> </a:t>
            </a:r>
            <a:r>
              <a:rPr lang="en-US" altLang="ja-JP" sz="800" b="0" dirty="0">
                <a:solidFill>
                  <a:schemeClr val="tx1"/>
                </a:solidFill>
                <a:ea typeface="ＭＳ Ｐゴシック"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a typeface="ＭＳ Ｐゴシック" charset="-128"/>
            </a:endParaRPr>
          </a:p>
          <a:p>
            <a:pPr eaLnBrk="0" hangingPunct="0"/>
            <a:r>
              <a:rPr lang="en-US" altLang="ja-JP" sz="900" dirty="0">
                <a:solidFill>
                  <a:schemeClr val="tx1"/>
                </a:solidFill>
                <a:ea typeface="ＭＳ Ｐゴシック" charset="-128"/>
              </a:rPr>
              <a:t>Patent Policy and Procedures:</a:t>
            </a:r>
            <a:r>
              <a:rPr lang="en-US" altLang="ja-JP" sz="900" b="0" dirty="0">
                <a:solidFill>
                  <a:schemeClr val="tx1"/>
                </a:solidFill>
                <a:ea typeface="ＭＳ Ｐゴシック" charset="-128"/>
              </a:rPr>
              <a:t> </a:t>
            </a:r>
            <a:r>
              <a:rPr lang="en-US" altLang="ja-JP" sz="800" b="0" dirty="0">
                <a:solidFill>
                  <a:schemeClr val="tx1"/>
                </a:solidFill>
                <a:ea typeface="ＭＳ Ｐゴシック" charset="-128"/>
              </a:rPr>
              <a:t>The contributor is familiar with the IEEE 802 Patent Policy and Procedures </a:t>
            </a:r>
            <a:r>
              <a:rPr lang="en-US" altLang="ja-JP" sz="800" dirty="0">
                <a:solidFill>
                  <a:schemeClr val="tx1"/>
                </a:solidFill>
                <a:ea typeface="ＭＳ Ｐゴシック" charset="-128"/>
                <a:hlinkClick r:id="rId5"/>
              </a:rPr>
              <a:t>http://standards.ieee.org/guides/bylaws/sb-bylaws.pdf</a:t>
            </a:r>
            <a:r>
              <a:rPr lang="en-US" altLang="ja-JP" sz="800" b="0" dirty="0">
                <a:solidFill>
                  <a:schemeClr val="tx1"/>
                </a:solidFill>
                <a:ea typeface="ＭＳ Ｐゴシック"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a:solidFill>
                  <a:schemeClr val="tx1"/>
                </a:solidFill>
                <a:ea typeface="ＭＳ Ｐゴシック" charset="-128"/>
                <a:hlinkClick r:id="rId6"/>
              </a:rPr>
              <a:t>Wendong Hu</a:t>
            </a:r>
            <a:r>
              <a:rPr lang="en-US" altLang="ja-JP" sz="800" b="0" dirty="0">
                <a:solidFill>
                  <a:schemeClr val="tx1"/>
                </a:solidFill>
                <a:ea typeface="ＭＳ Ｐゴシック" charset="-128"/>
              </a:rPr>
              <a:t> 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ea typeface="ＭＳ Ｐゴシック" charset="-128"/>
              </a:rPr>
              <a:t>If you have questions, contact the IEEE Patent Committee Administrator at </a:t>
            </a:r>
            <a:r>
              <a:rPr lang="en-US" altLang="ja-JP" sz="800" dirty="0">
                <a:solidFill>
                  <a:srgbClr val="003399"/>
                </a:solidFill>
                <a:ea typeface="ＭＳ Ｐゴシック" charset="-128"/>
                <a:hlinkClick r:id="rId7"/>
              </a:rPr>
              <a:t>patcom@iee.org</a:t>
            </a:r>
            <a:r>
              <a:rPr lang="en-US" altLang="ja-JP" sz="800" dirty="0">
                <a:solidFill>
                  <a:srgbClr val="003399"/>
                </a:solidFill>
                <a:ea typeface="ＭＳ Ｐゴシック" charset="-128"/>
              </a:rPr>
              <a:t>.</a:t>
            </a:r>
            <a:endParaRPr lang="en-US" altLang="ja-JP" sz="800" dirty="0">
              <a:solidFill>
                <a:schemeClr val="tx1"/>
              </a:solidFill>
              <a:ea typeface="ＭＳ Ｐゴシック" charset="-128"/>
            </a:endParaRPr>
          </a:p>
          <a:p>
            <a:pPr eaLnBrk="0" hangingPunct="0">
              <a:spcBef>
                <a:spcPct val="50000"/>
              </a:spcBef>
            </a:pPr>
            <a:endParaRPr lang="en-US" altLang="ja-JP" sz="1000" dirty="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685800" y="685800"/>
            <a:ext cx="7772400" cy="655638"/>
          </a:xfrm>
        </p:spPr>
        <p:txBody>
          <a:bodyPr/>
          <a:lstStyle/>
          <a:p>
            <a:pPr eaLnBrk="1" hangingPunct="1"/>
            <a:r>
              <a:rPr lang="en-US" altLang="ja-JP" smtClean="0">
                <a:ea typeface="ＭＳ Ｐゴシック" charset="-128"/>
              </a:rPr>
              <a:t>Conclusion</a:t>
            </a:r>
            <a:endParaRPr lang="ja-JP" altLang="en-US" smtClean="0">
              <a:ea typeface="ＭＳ Ｐゴシック" charset="-128"/>
            </a:endParaRPr>
          </a:p>
        </p:txBody>
      </p:sp>
      <p:sp>
        <p:nvSpPr>
          <p:cNvPr id="11267" name="コンテンツ プレースホルダ 2"/>
          <p:cNvSpPr>
            <a:spLocks noGrp="1"/>
          </p:cNvSpPr>
          <p:nvPr>
            <p:ph idx="1"/>
          </p:nvPr>
        </p:nvSpPr>
        <p:spPr>
          <a:xfrm>
            <a:off x="611188" y="1341438"/>
            <a:ext cx="7772400" cy="5040312"/>
          </a:xfrm>
        </p:spPr>
        <p:txBody>
          <a:bodyPr/>
          <a:lstStyle/>
          <a:p>
            <a:pPr lvl="1" eaLnBrk="1" hangingPunct="1">
              <a:buFontTx/>
              <a:buNone/>
            </a:pPr>
            <a:endParaRPr lang="en-US" altLang="ja-JP" sz="1600" dirty="0" smtClean="0">
              <a:ea typeface="ＭＳ Ｐゴシック" charset="-128"/>
            </a:endParaRPr>
          </a:p>
          <a:p>
            <a:pPr eaLnBrk="1" hangingPunct="1"/>
            <a:r>
              <a:rPr lang="en-US" altLang="ja-JP" sz="1800" dirty="0" smtClean="0">
                <a:ea typeface="ＭＳ Ｐゴシック" charset="-128"/>
              </a:rPr>
              <a:t>Comparing to 802.11, uniqueness of 802.22 New SG </a:t>
            </a:r>
          </a:p>
          <a:p>
            <a:pPr lvl="1" eaLnBrk="1" hangingPunct="1"/>
            <a:r>
              <a:rPr lang="en-US" altLang="ja-JP" sz="1600" dirty="0" smtClean="0">
                <a:ea typeface="ＭＳ Ｐゴシック" charset="-128"/>
              </a:rPr>
              <a:t>is able to provide services related to </a:t>
            </a:r>
            <a:r>
              <a:rPr lang="en-US" altLang="ja-JP" sz="1600" dirty="0" smtClean="0"/>
              <a:t>smart grid and critical </a:t>
            </a:r>
            <a:r>
              <a:rPr lang="en-US" altLang="ja-JP" sz="1600" dirty="0" smtClean="0">
                <a:ea typeface="ＭＳ Ｐゴシック" charset="-128"/>
              </a:rPr>
              <a:t>Infrastructure Monitoring </a:t>
            </a:r>
            <a:r>
              <a:rPr lang="en-US" altLang="ja-JP" sz="1600" dirty="0" smtClean="0"/>
              <a:t>applications</a:t>
            </a:r>
            <a:r>
              <a:rPr lang="en-US" altLang="ja-JP" sz="1600" dirty="0" smtClean="0">
                <a:ea typeface="ＭＳ Ｐゴシック" charset="-128"/>
              </a:rPr>
              <a:t> </a:t>
            </a:r>
            <a:r>
              <a:rPr lang="en-US" altLang="ja-JP" sz="1600" u="sng" dirty="0" smtClean="0">
                <a:ea typeface="ＭＳ Ｐゴシック" charset="-128"/>
              </a:rPr>
              <a:t>for a larger coverage area.</a:t>
            </a:r>
            <a:endParaRPr lang="en-US" altLang="ja-JP" sz="1600" dirty="0" smtClean="0">
              <a:ea typeface="ＭＳ Ｐゴシック" charset="-128"/>
            </a:endParaRPr>
          </a:p>
          <a:p>
            <a:pPr lvl="1" eaLnBrk="1" hangingPunct="1"/>
            <a:r>
              <a:rPr lang="en-US" altLang="ja-JP" sz="1600" dirty="0" smtClean="0">
                <a:ea typeface="ＭＳ Ｐゴシック" charset="-128"/>
              </a:rPr>
              <a:t>is able to support </a:t>
            </a:r>
            <a:r>
              <a:rPr lang="en-US" altLang="ja-JP" sz="1600" u="sng" dirty="0" smtClean="0"/>
              <a:t>a huge number of devices </a:t>
            </a:r>
            <a:r>
              <a:rPr lang="en-US" altLang="ja-JP" sz="1600" u="sng" dirty="0" smtClean="0">
                <a:ea typeface="ＭＳ Ｐゴシック" charset="-128"/>
              </a:rPr>
              <a:t>in TV whitespace </a:t>
            </a:r>
            <a:r>
              <a:rPr lang="en-US" altLang="ja-JP" sz="1600" dirty="0" smtClean="0">
                <a:ea typeface="ＭＳ Ｐゴシック" charset="-128"/>
              </a:rPr>
              <a:t>for </a:t>
            </a:r>
            <a:r>
              <a:rPr lang="en-US" altLang="ja-JP" sz="1600" dirty="0" smtClean="0"/>
              <a:t>smart grid and critical </a:t>
            </a:r>
            <a:r>
              <a:rPr lang="en-US" altLang="ja-JP" sz="1600" dirty="0" smtClean="0">
                <a:ea typeface="ＭＳ Ｐゴシック" charset="-128"/>
              </a:rPr>
              <a:t>Infrastructure Monitoring.</a:t>
            </a:r>
            <a:endParaRPr lang="en-US" altLang="ja-JP" sz="1600" u="sng" dirty="0" smtClean="0">
              <a:ea typeface="ＭＳ Ｐゴシック" charset="-128"/>
            </a:endParaRPr>
          </a:p>
          <a:p>
            <a:pPr lvl="1" eaLnBrk="1" hangingPunct="1"/>
            <a:r>
              <a:rPr lang="en-US" altLang="ja-JP" sz="1600" dirty="0" smtClean="0">
                <a:ea typeface="ＭＳ Ｐゴシック" charset="-128"/>
              </a:rPr>
              <a:t>is able to provide </a:t>
            </a:r>
            <a:r>
              <a:rPr lang="en-US" altLang="ja-JP" sz="1600" u="sng" dirty="0" smtClean="0">
                <a:ea typeface="ＭＳ Ｐゴシック" charset="-128"/>
              </a:rPr>
              <a:t>enhanced robustness in dealing with delay spread</a:t>
            </a:r>
            <a:r>
              <a:rPr lang="en-US" altLang="ja-JP" sz="1600" dirty="0" smtClean="0">
                <a:ea typeface="ＭＳ Ｐゴシック" charset="-128"/>
              </a:rPr>
              <a:t> </a:t>
            </a:r>
            <a:r>
              <a:rPr lang="en-US" altLang="ja-JP" sz="1600" u="sng" dirty="0" smtClean="0">
                <a:ea typeface="ＭＳ Ｐゴシック" charset="-128"/>
              </a:rPr>
              <a:t>as well as frequency selective fading</a:t>
            </a:r>
            <a:r>
              <a:rPr lang="en-US" altLang="ja-JP" sz="1600" dirty="0" smtClean="0">
                <a:ea typeface="ＭＳ Ｐゴシック" charset="-128"/>
              </a:rPr>
              <a:t>.</a:t>
            </a:r>
          </a:p>
          <a:p>
            <a:pPr lvl="1" eaLnBrk="1" hangingPunct="1"/>
            <a:r>
              <a:rPr lang="en-US" altLang="ja-JP" sz="1600" dirty="0" smtClean="0">
                <a:ea typeface="ＭＳ Ｐゴシック" charset="-128"/>
              </a:rPr>
              <a:t>is able to provide </a:t>
            </a:r>
            <a:r>
              <a:rPr lang="en-US" altLang="ja-JP" sz="1600" u="sng" dirty="0" smtClean="0">
                <a:ea typeface="ＭＳ Ｐゴシック" charset="-128"/>
              </a:rPr>
              <a:t>enhanced coexistence</a:t>
            </a:r>
            <a:r>
              <a:rPr lang="en-US" altLang="ja-JP" sz="1600" dirty="0" smtClean="0">
                <a:ea typeface="ＭＳ Ｐゴシック" charset="-128"/>
              </a:rPr>
              <a:t>.</a:t>
            </a:r>
          </a:p>
        </p:txBody>
      </p:sp>
      <p:sp>
        <p:nvSpPr>
          <p:cNvPr id="11268" name="日付プレースホルダ 3"/>
          <p:cNvSpPr>
            <a:spLocks noGrp="1"/>
          </p:cNvSpPr>
          <p:nvPr>
            <p:ph type="dt" sz="quarter" idx="10"/>
          </p:nvPr>
        </p:nvSpPr>
        <p:spPr/>
        <p:txBody>
          <a:bodyPr/>
          <a:lstStyle/>
          <a:p>
            <a:pPr>
              <a:defRPr/>
            </a:pPr>
            <a:r>
              <a:rPr lang="en-US" altLang="ja-JP" smtClean="0"/>
              <a:t>June 2011</a:t>
            </a:r>
            <a:endParaRPr lang="en-US" dirty="0"/>
          </a:p>
        </p:txBody>
      </p:sp>
      <p:sp>
        <p:nvSpPr>
          <p:cNvPr id="11269" name="フッター プレースホルダ 4"/>
          <p:cNvSpPr>
            <a:spLocks noGrp="1"/>
          </p:cNvSpPr>
          <p:nvPr>
            <p:ph type="ftr" sz="quarter" idx="11"/>
          </p:nvPr>
        </p:nvSpPr>
        <p:spPr>
          <a:xfrm>
            <a:off x="7199005" y="6475413"/>
            <a:ext cx="1344920" cy="184666"/>
          </a:xfrm>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11270"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844C6391-D98B-4FAF-B71A-D6D9AE21A567}" type="slidenum">
              <a:rPr lang="en-US" altLang="ja-JP" smtClean="0">
                <a:ea typeface="ＭＳ Ｐゴシック" pitchFamily="34" charset="-128"/>
              </a:rPr>
              <a:pPr>
                <a:defRPr/>
              </a:pPr>
              <a:t>10</a:t>
            </a:fld>
            <a:endParaRPr lang="en-US" altLang="ja-JP"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pPr eaLnBrk="1" hangingPunct="1"/>
            <a:r>
              <a:rPr lang="en-US" altLang="ja-JP" dirty="0" smtClean="0">
                <a:ea typeface="ＭＳ Ｐゴシック" charset="-128"/>
              </a:rPr>
              <a:t>References</a:t>
            </a:r>
            <a:endParaRPr lang="ja-JP" altLang="en-US" smtClean="0">
              <a:ea typeface="ＭＳ Ｐゴシック" charset="-128"/>
            </a:endParaRPr>
          </a:p>
        </p:txBody>
      </p:sp>
      <p:sp>
        <p:nvSpPr>
          <p:cNvPr id="12291" name="コンテンツ プレースホルダ 2"/>
          <p:cNvSpPr>
            <a:spLocks noGrp="1"/>
          </p:cNvSpPr>
          <p:nvPr>
            <p:ph idx="1"/>
          </p:nvPr>
        </p:nvSpPr>
        <p:spPr/>
        <p:txBody>
          <a:bodyPr/>
          <a:lstStyle/>
          <a:p>
            <a:pPr eaLnBrk="1" hangingPunct="1"/>
            <a:r>
              <a:rPr lang="en-US" altLang="ja-JP" dirty="0" smtClean="0">
                <a:ea typeface="ＭＳ Ｐゴシック" charset="-128"/>
              </a:rPr>
              <a:t>802.11ah PAR and 5C</a:t>
            </a:r>
          </a:p>
          <a:p>
            <a:pPr eaLnBrk="1" hangingPunct="1"/>
            <a:r>
              <a:rPr lang="en-US" altLang="ja-JP" dirty="0" smtClean="0">
                <a:ea typeface="ＭＳ Ｐゴシック" charset="-128"/>
              </a:rPr>
              <a:t>802.11af PAR  and 5C</a:t>
            </a:r>
          </a:p>
          <a:p>
            <a:pPr eaLnBrk="1" hangingPunct="1"/>
            <a:r>
              <a:rPr lang="en-US" altLang="ja-JP" dirty="0" smtClean="0">
                <a:ea typeface="ＭＳ Ｐゴシック" charset="-128"/>
              </a:rPr>
              <a:t>802.11-2007 </a:t>
            </a:r>
            <a:endParaRPr lang="en-US" altLang="ja-JP" dirty="0" smtClean="0">
              <a:ea typeface="ＭＳ Ｐゴシック" charset="-128"/>
            </a:endParaRPr>
          </a:p>
          <a:p>
            <a:pPr eaLnBrk="1" hangingPunct="1"/>
            <a:r>
              <a:rPr lang="en-US" altLang="ja-JP" dirty="0" smtClean="0">
                <a:ea typeface="ＭＳ Ｐゴシック" charset="-128"/>
              </a:rPr>
              <a:t>802.22-2011</a:t>
            </a:r>
            <a:endParaRPr lang="ja-JP" altLang="en-US" dirty="0" smtClean="0">
              <a:ea typeface="ＭＳ Ｐゴシック" charset="-128"/>
            </a:endParaRPr>
          </a:p>
        </p:txBody>
      </p:sp>
      <p:sp>
        <p:nvSpPr>
          <p:cNvPr id="12292"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12293"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12294"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0A4C4C44-5127-4E2D-A0F8-3B04EC91E799}" type="slidenum">
              <a:rPr lang="en-US" altLang="ja-JP" smtClean="0">
                <a:ea typeface="ＭＳ Ｐゴシック" pitchFamily="34" charset="-128"/>
              </a:rPr>
              <a:pPr>
                <a:defRPr/>
              </a:pPr>
              <a:t>11</a:t>
            </a:fld>
            <a:endParaRPr lang="en-US" altLang="ja-JP" smtClean="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Appendix</a:t>
            </a:r>
            <a:endParaRPr lang="en-SG" dirty="0" smtClean="0"/>
          </a:p>
        </p:txBody>
      </p:sp>
      <p:sp>
        <p:nvSpPr>
          <p:cNvPr id="3" name="Content Placeholder 2"/>
          <p:cNvSpPr>
            <a:spLocks noGrp="1"/>
          </p:cNvSpPr>
          <p:nvPr>
            <p:ph idx="1"/>
          </p:nvPr>
        </p:nvSpPr>
        <p:spPr>
          <a:xfrm>
            <a:off x="685800" y="1981200"/>
            <a:ext cx="7772400" cy="3392016"/>
          </a:xfrm>
        </p:spPr>
        <p:txBody>
          <a:bodyPr/>
          <a:lstStyle/>
          <a:p>
            <a:pPr eaLnBrk="1" hangingPunct="1">
              <a:defRPr/>
            </a:pPr>
            <a:r>
              <a:rPr lang="en-US" altLang="ja-JP" sz="1800" dirty="0" smtClean="0"/>
              <a:t>As amendment for 802.22, 802.22 New SG</a:t>
            </a:r>
          </a:p>
          <a:p>
            <a:pPr lvl="1" eaLnBrk="1" hangingPunct="1">
              <a:defRPr/>
            </a:pPr>
            <a:r>
              <a:rPr lang="en-US" altLang="ja-JP" sz="1600" dirty="0" smtClean="0"/>
              <a:t>consider to support </a:t>
            </a:r>
            <a:r>
              <a:rPr lang="en-US" altLang="ja-JP" sz="1600" u="sng" dirty="0" smtClean="0"/>
              <a:t>low energy consumption and complexity CPEs</a:t>
            </a:r>
            <a:endParaRPr lang="en-US" altLang="ja-JP" sz="1600" dirty="0" smtClean="0">
              <a:solidFill>
                <a:srgbClr val="FF0000"/>
              </a:solidFill>
            </a:endParaRPr>
          </a:p>
          <a:p>
            <a:pPr lvl="1" eaLnBrk="1" hangingPunct="1">
              <a:defRPr/>
            </a:pPr>
            <a:r>
              <a:rPr lang="en-US" altLang="ja-JP" sz="1600" dirty="0" smtClean="0"/>
              <a:t>considers to support </a:t>
            </a:r>
            <a:r>
              <a:rPr lang="en-US" altLang="ja-JP" sz="1600" u="sng" dirty="0" smtClean="0"/>
              <a:t>ad hoc connection (such as peer-to-peer connection, multi-hop connection) among portable CPEs</a:t>
            </a:r>
            <a:r>
              <a:rPr lang="en-US" altLang="ja-JP" sz="1600" dirty="0" smtClean="0"/>
              <a:t> for emergency broadband infrastructure</a:t>
            </a:r>
          </a:p>
          <a:p>
            <a:pPr lvl="1" eaLnBrk="1" hangingPunct="1">
              <a:defRPr/>
            </a:pPr>
            <a:r>
              <a:rPr lang="en-US" altLang="ja-JP" sz="1600" dirty="0" smtClean="0"/>
              <a:t>considers to support </a:t>
            </a:r>
            <a:r>
              <a:rPr lang="en-US" altLang="ja-JP" sz="1600" u="sng" dirty="0" smtClean="0"/>
              <a:t>very large number of CPEs </a:t>
            </a:r>
            <a:r>
              <a:rPr lang="en-US" altLang="ja-JP" sz="1600" dirty="0" smtClean="0"/>
              <a:t>with low energy and complexity</a:t>
            </a:r>
            <a:r>
              <a:rPr lang="en-US" altLang="ja-JP" sz="1600" strike="sngStrike" dirty="0" smtClean="0"/>
              <a:t> </a:t>
            </a:r>
            <a:r>
              <a:rPr lang="en-US" altLang="ja-JP" sz="1600" dirty="0" smtClean="0"/>
              <a:t>for monitoring a regional area</a:t>
            </a:r>
          </a:p>
          <a:p>
            <a:pPr lvl="1" eaLnBrk="1" hangingPunct="1">
              <a:defRPr/>
            </a:pPr>
            <a:r>
              <a:rPr lang="en-US" altLang="ja-JP" sz="1600" dirty="0" smtClean="0"/>
              <a:t>considers to support </a:t>
            </a:r>
            <a:r>
              <a:rPr lang="en-US" altLang="ja-JP" sz="1600" u="sng" dirty="0" smtClean="0"/>
              <a:t>high reliability and </a:t>
            </a:r>
            <a:r>
              <a:rPr lang="en-US" altLang="ja-JP" sz="1600" u="sng" dirty="0" err="1" smtClean="0"/>
              <a:t>QoS</a:t>
            </a:r>
            <a:r>
              <a:rPr lang="en-US" altLang="ja-JP" sz="1600" u="sng" dirty="0" smtClean="0"/>
              <a:t> </a:t>
            </a:r>
            <a:r>
              <a:rPr lang="en-US" altLang="ja-JP" sz="1600" dirty="0" smtClean="0"/>
              <a:t>for critical applications such as medical service, hazard monitoring, etc</a:t>
            </a:r>
          </a:p>
          <a:p>
            <a:pPr lvl="1" eaLnBrk="1" hangingPunct="1">
              <a:defRPr/>
            </a:pPr>
            <a:r>
              <a:rPr lang="en-US" altLang="ja-JP" sz="1600" dirty="0" smtClean="0"/>
              <a:t>considers to support </a:t>
            </a:r>
            <a:r>
              <a:rPr lang="en-US" altLang="ja-JP" sz="1600" u="sng" dirty="0" smtClean="0"/>
              <a:t>real time </a:t>
            </a:r>
            <a:r>
              <a:rPr lang="en-US" altLang="ja-JP" sz="1600" dirty="0" smtClean="0"/>
              <a:t>monitoring</a:t>
            </a:r>
            <a:r>
              <a:rPr lang="en-US" altLang="ja-JP" sz="1600" u="sng" dirty="0" smtClean="0"/>
              <a:t> </a:t>
            </a:r>
            <a:r>
              <a:rPr lang="en-US" altLang="ja-JP" sz="1600" dirty="0" smtClean="0"/>
              <a:t>system with </a:t>
            </a:r>
            <a:r>
              <a:rPr lang="en-US" altLang="ja-JP" sz="1600" u="sng" dirty="0" smtClean="0"/>
              <a:t>low latency</a:t>
            </a:r>
            <a:r>
              <a:rPr lang="en-US" altLang="ja-JP" sz="1600" dirty="0" smtClean="0"/>
              <a:t>.</a:t>
            </a:r>
          </a:p>
          <a:p>
            <a:pPr lvl="1" eaLnBrk="1" hangingPunct="1">
              <a:defRPr/>
            </a:pPr>
            <a:r>
              <a:rPr lang="en-US" altLang="ja-JP" sz="1600" dirty="0" smtClean="0">
                <a:solidFill>
                  <a:srgbClr val="0070C0"/>
                </a:solidFill>
              </a:rPr>
              <a:t>considers CPEs with </a:t>
            </a:r>
            <a:r>
              <a:rPr lang="en-US" altLang="ja-JP" sz="1600" u="sng" dirty="0" smtClean="0">
                <a:solidFill>
                  <a:srgbClr val="0070C0"/>
                </a:solidFill>
              </a:rPr>
              <a:t>multiple operation modes [</a:t>
            </a:r>
            <a:r>
              <a:rPr lang="en-US" altLang="ja-JP" sz="1600" u="sng" dirty="0" err="1" smtClean="0">
                <a:solidFill>
                  <a:srgbClr val="0070C0"/>
                </a:solidFill>
              </a:rPr>
              <a:t>eg</a:t>
            </a:r>
            <a:r>
              <a:rPr lang="en-US" altLang="ja-JP" sz="1600" u="sng" dirty="0" smtClean="0">
                <a:solidFill>
                  <a:srgbClr val="0070C0"/>
                </a:solidFill>
              </a:rPr>
              <a:t>. low and high capabilities]</a:t>
            </a:r>
          </a:p>
          <a:p>
            <a:pPr lvl="1" eaLnBrk="1" hangingPunct="1">
              <a:defRPr/>
            </a:pPr>
            <a:r>
              <a:rPr lang="en-US" altLang="ja-JP" sz="1600" dirty="0" smtClean="0">
                <a:solidFill>
                  <a:srgbClr val="0070C0"/>
                </a:solidFill>
              </a:rPr>
              <a:t>considers supporting </a:t>
            </a:r>
            <a:r>
              <a:rPr lang="en-US" altLang="ja-JP" sz="1600" u="sng" dirty="0" smtClean="0">
                <a:solidFill>
                  <a:srgbClr val="0070C0"/>
                </a:solidFill>
              </a:rPr>
              <a:t>interface with various sensors</a:t>
            </a:r>
          </a:p>
        </p:txBody>
      </p:sp>
      <p:sp>
        <p:nvSpPr>
          <p:cNvPr id="4" name="Date Placeholder 3"/>
          <p:cNvSpPr>
            <a:spLocks noGrp="1"/>
          </p:cNvSpPr>
          <p:nvPr>
            <p:ph type="dt" sz="quarter" idx="10"/>
          </p:nvPr>
        </p:nvSpPr>
        <p:spPr/>
        <p:txBody>
          <a:bodyPr/>
          <a:lstStyle/>
          <a:p>
            <a:pPr>
              <a:defRPr/>
            </a:pPr>
            <a:r>
              <a:rPr lang="en-US" smtClean="0"/>
              <a:t>June 2011</a:t>
            </a:r>
            <a:endParaRPr lang="en-US"/>
          </a:p>
        </p:txBody>
      </p:sp>
      <p:sp>
        <p:nvSpPr>
          <p:cNvPr id="5" name="Footer Placeholder 4"/>
          <p:cNvSpPr>
            <a:spLocks noGrp="1"/>
          </p:cNvSpPr>
          <p:nvPr>
            <p:ph type="ftr" sz="quarter" idx="11"/>
          </p:nvPr>
        </p:nvSpPr>
        <p:spPr/>
        <p:txBody>
          <a:bodyPr/>
          <a:lstStyle/>
          <a:p>
            <a:pPr>
              <a:defRPr/>
            </a:pPr>
            <a:r>
              <a:rPr lang="en-US" smtClean="0"/>
              <a:t>Xin Zhang, NICT</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348EB252-F867-4B98-AA02-B1934754CF8A}" type="slidenum">
              <a:rPr lang="en-US" altLang="ja-JP" smtClean="0"/>
              <a:pPr>
                <a:defRPr/>
              </a:pPr>
              <a:t>12</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3075" name="Footer Placeholder 4"/>
          <p:cNvSpPr>
            <a:spLocks noGrp="1"/>
          </p:cNvSpPr>
          <p:nvPr>
            <p:ph type="ftr" sz="quarter" idx="11"/>
          </p:nvPr>
        </p:nvSpPr>
        <p:spPr>
          <a:xfrm>
            <a:off x="7089775" y="6475413"/>
            <a:ext cx="1454150" cy="184150"/>
          </a:xfrm>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3076" name="Slide Number Placeholder 5"/>
          <p:cNvSpPr>
            <a:spLocks noGrp="1"/>
          </p:cNvSpPr>
          <p:nvPr>
            <p:ph type="sldNum" sz="quarter" idx="12"/>
          </p:nvPr>
        </p:nvSpPr>
        <p:spPr/>
        <p:txBody>
          <a:bodyPr/>
          <a:lstStyle/>
          <a:p>
            <a:pPr>
              <a:defRPr/>
            </a:pPr>
            <a:r>
              <a:rPr lang="en-US" altLang="ja-JP" smtClean="0">
                <a:ea typeface="ＭＳ Ｐゴシック" pitchFamily="34" charset="-128"/>
              </a:rPr>
              <a:t>Slide </a:t>
            </a:r>
            <a:fld id="{B66F39BC-7189-452E-831A-21BCF2C5ECE8}" type="slidenum">
              <a:rPr lang="en-US" altLang="ja-JP" smtClean="0">
                <a:ea typeface="ＭＳ Ｐゴシック" pitchFamily="34" charset="-128"/>
              </a:rPr>
              <a:pPr>
                <a:defRPr/>
              </a:pPr>
              <a:t>2</a:t>
            </a:fld>
            <a:endParaRPr lang="en-US" altLang="ja-JP" smtClean="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dirty="0" smtClean="0">
                <a:ea typeface="ＭＳ Ｐゴシック" charset="-128"/>
              </a:rPr>
              <a:t>Abstract</a:t>
            </a:r>
          </a:p>
        </p:txBody>
      </p:sp>
      <p:sp>
        <p:nvSpPr>
          <p:cNvPr id="4102" name="Rectangle 3"/>
          <p:cNvSpPr>
            <a:spLocks noGrp="1" noChangeArrowheads="1"/>
          </p:cNvSpPr>
          <p:nvPr>
            <p:ph type="body" idx="1"/>
          </p:nvPr>
        </p:nvSpPr>
        <p:spPr>
          <a:xfrm>
            <a:off x="685800" y="1981200"/>
            <a:ext cx="7772400" cy="4400550"/>
          </a:xfrm>
        </p:spPr>
        <p:txBody>
          <a:bodyPr/>
          <a:lstStyle/>
          <a:p>
            <a:pPr algn="just" eaLnBrk="1" hangingPunct="1"/>
            <a:r>
              <a:rPr lang="en-US" altLang="ja-JP" dirty="0" smtClean="0">
                <a:ea typeface="ＭＳ Ｐゴシック" charset="-128"/>
              </a:rPr>
              <a:t>This document provides an overview of P802.11ah and P802.11af standards on PAR, 5C, usage models and technical aspects, which may have some relevance with 802.22 Regional Area Smart Grid and Critical Infrastructure Monitoring.</a:t>
            </a:r>
          </a:p>
          <a:p>
            <a:pPr algn="just" eaLnBrk="1" hangingPunct="1"/>
            <a:endParaRPr lang="en-US" altLang="ja-JP" dirty="0" smtClean="0">
              <a:ea typeface="ＭＳ Ｐゴシック" charset="-128"/>
            </a:endParaRPr>
          </a:p>
          <a:p>
            <a:pPr algn="just" eaLnBrk="1" hangingPunct="1"/>
            <a:r>
              <a:rPr lang="en-US" altLang="ja-JP" dirty="0" smtClean="0">
                <a:ea typeface="ＭＳ Ｐゴシック" charset="-128"/>
              </a:rPr>
              <a:t>Also, this document provides comparison between P802.11ah, P802.11af and 802.22 RA smart grid and critical infrastructure monitoring.</a:t>
            </a:r>
            <a:endParaRPr lang="ja-JP" altLang="en-US"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en-US" altLang="ja-JP" smtClean="0">
                <a:ea typeface="ＭＳ Ｐゴシック" charset="-128"/>
              </a:rPr>
              <a:t>Title</a:t>
            </a:r>
            <a:endParaRPr lang="ja-JP" altLang="en-US" smtClean="0">
              <a:ea typeface="ＭＳ Ｐゴシック" charset="-128"/>
            </a:endParaRPr>
          </a:p>
        </p:txBody>
      </p:sp>
      <p:graphicFrame>
        <p:nvGraphicFramePr>
          <p:cNvPr id="8" name="コンテンツ プレースホルダ 7"/>
          <p:cNvGraphicFramePr>
            <a:graphicFrameLocks noGrp="1"/>
          </p:cNvGraphicFramePr>
          <p:nvPr>
            <p:ph idx="1"/>
          </p:nvPr>
        </p:nvGraphicFramePr>
        <p:xfrm>
          <a:off x="395288" y="1916113"/>
          <a:ext cx="8496944" cy="2865120"/>
        </p:xfrm>
        <a:graphic>
          <a:graphicData uri="http://schemas.openxmlformats.org/drawingml/2006/table">
            <a:tbl>
              <a:tblPr/>
              <a:tblGrid>
                <a:gridCol w="1832674"/>
                <a:gridCol w="6664270"/>
              </a:tblGrid>
              <a:tr h="93610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j-lt"/>
                          <a:ea typeface="Arial Unicode MS" pitchFamily="50" charset="-128"/>
                          <a:cs typeface="Arial Unicode MS" pitchFamily="50" charset="-128"/>
                        </a:rPr>
                        <a:t>P802.11ah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j-lt"/>
                          <a:ea typeface="Arial Unicode MS" pitchFamily="50" charset="-128"/>
                          <a:cs typeface="Arial Unicode MS" pitchFamily="50" charset="-128"/>
                        </a:rPr>
                        <a:t>(Task Group)</a:t>
                      </a:r>
                      <a:endParaRPr kumimoji="1" lang="ja-JP" altLang="en-US" sz="1600" b="0" i="0" u="none" strike="noStrike" cap="none" normalizeH="0" baseline="0" dirty="0" smtClean="0">
                        <a:ln>
                          <a:noFill/>
                        </a:ln>
                        <a:solidFill>
                          <a:schemeClr val="tx1"/>
                        </a:solidFill>
                        <a:effectLst/>
                        <a:latin typeface="+mj-lt"/>
                        <a:ea typeface="Arial Unicode MS" pitchFamily="50" charset="-128"/>
                        <a:cs typeface="Arial Unicode MS"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noFill/>
                  </a:tcPr>
                </a:tc>
                <a:tc>
                  <a:txBody>
                    <a:bodyPr/>
                    <a:lstStyle/>
                    <a:p>
                      <a:pPr marL="0" lvl="1" algn="just"/>
                      <a:r>
                        <a:rPr lang="en-US" altLang="ja-JP" sz="1600" dirty="0" smtClean="0"/>
                        <a:t>Standard for Information Technology - Telecommunications and Information Exchange Between Systems - Local and Metropolitan Area Networks - Specific Requirements - Part 11: Wireless LAN Medium Access Control (MAC) and Physical Layer (PHY) Specifications: Amendment- </a:t>
                      </a:r>
                      <a:r>
                        <a:rPr lang="en-US" altLang="ja-JP" sz="1600" i="1" u="sng" dirty="0" smtClean="0">
                          <a:solidFill>
                            <a:srgbClr val="0000CC"/>
                          </a:solidFill>
                        </a:rPr>
                        <a:t>Sub 1 GHz License-Exempt Operation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noFill/>
                  </a:tcPr>
                </a:tc>
              </a:tr>
              <a:tr h="10081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kern="1200" cap="none" normalizeH="0" baseline="0" dirty="0" smtClean="0">
                          <a:ln>
                            <a:noFill/>
                          </a:ln>
                          <a:solidFill>
                            <a:schemeClr val="tx1"/>
                          </a:solidFill>
                          <a:effectLst/>
                          <a:latin typeface="+mn-lt"/>
                          <a:ea typeface="Arial Unicode MS" pitchFamily="50" charset="-128"/>
                          <a:cs typeface="Arial Unicode MS" pitchFamily="50" charset="-128"/>
                        </a:rPr>
                        <a:t>P802.11af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kern="1200" cap="none" normalizeH="0" baseline="0" dirty="0" smtClean="0">
                          <a:ln>
                            <a:noFill/>
                          </a:ln>
                          <a:solidFill>
                            <a:schemeClr val="tx1"/>
                          </a:solidFill>
                          <a:effectLst/>
                          <a:latin typeface="+mn-lt"/>
                          <a:ea typeface="Arial Unicode MS" pitchFamily="50" charset="-128"/>
                          <a:cs typeface="Arial Unicode MS" pitchFamily="50" charset="-128"/>
                        </a:rPr>
                        <a:t>(Task Group)</a:t>
                      </a:r>
                      <a:endParaRPr kumimoji="1" lang="ja-JP" altLang="en-US" sz="1600" b="0" i="0" u="none" strike="noStrike" kern="1200" cap="none" normalizeH="0" baseline="0" dirty="0" smtClean="0">
                        <a:ln>
                          <a:noFill/>
                        </a:ln>
                        <a:solidFill>
                          <a:schemeClr val="tx1"/>
                        </a:solidFill>
                        <a:effectLst/>
                        <a:latin typeface="+mn-lt"/>
                        <a:ea typeface="Arial Unicode MS" pitchFamily="50" charset="-128"/>
                        <a:cs typeface="Arial Unicode MS"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bg1">
                        <a:alpha val="2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GB" altLang="ja-JP" sz="1600" kern="1200" dirty="0" smtClean="0">
                          <a:solidFill>
                            <a:schemeClr val="tx1"/>
                          </a:solidFill>
                          <a:latin typeface="+mn-lt"/>
                          <a:ea typeface="+mn-ea"/>
                          <a:cs typeface="+mn-cs"/>
                        </a:rPr>
                        <a:t>IEEE Standard for Information Technology - Telecommunications and Information Exchange Between Systems - Local and Metropolitan Area Networks - Specific Requirements - Part 11: Wireless LAN Medium Access Control (MAC) and Physical Layer (PHY) Specifications - Amendment: </a:t>
                      </a:r>
                      <a:r>
                        <a:rPr kumimoji="1" lang="en-GB" altLang="ja-JP" sz="1600" b="0" i="1" u="sng" dirty="0" smtClean="0">
                          <a:solidFill>
                            <a:srgbClr val="0000CC"/>
                          </a:solidFill>
                        </a:rPr>
                        <a:t>TV White Spaces Operation</a:t>
                      </a:r>
                      <a:endParaRPr lang="ja-JP" altLang="en-US" sz="1600" b="0" i="1" u="sng" dirty="0" smtClean="0">
                        <a:solidFill>
                          <a:srgbClr val="0000CC"/>
                        </a:solidFill>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altLang="ja-JP" sz="1600" b="0" i="0" u="none" strike="noStrike" cap="none" normalizeH="0" baseline="0" dirty="0" smtClean="0">
                        <a:ln>
                          <a:noFill/>
                        </a:ln>
                        <a:solidFill>
                          <a:srgbClr val="0000CC"/>
                        </a:solidFill>
                        <a:effectLst/>
                        <a:latin typeface="+mj-lt"/>
                        <a:ea typeface="Arial Unicode MS" pitchFamily="50" charset="-128"/>
                        <a:cs typeface="Arial Unicode MS"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bg1">
                        <a:alpha val="20000"/>
                      </a:schemeClr>
                    </a:solidFill>
                  </a:tcPr>
                </a:tc>
              </a:tr>
            </a:tbl>
          </a:graphicData>
        </a:graphic>
      </p:graphicFrame>
      <p:sp>
        <p:nvSpPr>
          <p:cNvPr id="4113"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4114"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4115"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E35E2252-4D2F-4FE0-B75A-E021407221AB}" type="slidenum">
              <a:rPr lang="en-US" altLang="ja-JP" smtClean="0">
                <a:ea typeface="ＭＳ Ｐゴシック" pitchFamily="34" charset="-128"/>
              </a:rPr>
              <a:pPr>
                <a:defRPr/>
              </a:pPr>
              <a:t>3</a:t>
            </a:fld>
            <a:endParaRPr lang="en-US" altLang="ja-JP" smtClean="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685800" y="685800"/>
            <a:ext cx="7772400" cy="510952"/>
          </a:xfrm>
        </p:spPr>
        <p:txBody>
          <a:bodyPr/>
          <a:lstStyle/>
          <a:p>
            <a:pPr eaLnBrk="1" hangingPunct="1"/>
            <a:r>
              <a:rPr lang="en-US" altLang="ja-JP" dirty="0" smtClean="0">
                <a:ea typeface="ＭＳ Ｐゴシック" charset="-128"/>
              </a:rPr>
              <a:t>PAR Scope </a:t>
            </a:r>
            <a:endParaRPr lang="ja-JP" altLang="en-US" dirty="0" smtClean="0">
              <a:ea typeface="ＭＳ Ｐゴシック" charset="-128"/>
            </a:endParaRPr>
          </a:p>
        </p:txBody>
      </p:sp>
      <p:sp>
        <p:nvSpPr>
          <p:cNvPr id="5123"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5124"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5125"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17F14140-CA5D-49AF-A076-7D71C26EAD78}" type="slidenum">
              <a:rPr lang="en-US" altLang="ja-JP" smtClean="0">
                <a:ea typeface="ＭＳ Ｐゴシック" pitchFamily="34" charset="-128"/>
              </a:rPr>
              <a:pPr>
                <a:defRPr/>
              </a:pPr>
              <a:t>4</a:t>
            </a:fld>
            <a:endParaRPr lang="en-US" altLang="ja-JP" smtClean="0">
              <a:ea typeface="ＭＳ Ｐゴシック" pitchFamily="34" charset="-128"/>
            </a:endParaRPr>
          </a:p>
        </p:txBody>
      </p:sp>
      <p:graphicFrame>
        <p:nvGraphicFramePr>
          <p:cNvPr id="10" name="コンテンツ プレースホルダ 9"/>
          <p:cNvGraphicFramePr>
            <a:graphicFrameLocks noGrp="1"/>
          </p:cNvGraphicFramePr>
          <p:nvPr>
            <p:ph idx="1"/>
          </p:nvPr>
        </p:nvGraphicFramePr>
        <p:xfrm>
          <a:off x="755576" y="1340768"/>
          <a:ext cx="7772400" cy="4749181"/>
        </p:xfrm>
        <a:graphic>
          <a:graphicData uri="http://schemas.openxmlformats.org/drawingml/2006/table">
            <a:tbl>
              <a:tblPr/>
              <a:tblGrid>
                <a:gridCol w="1219200"/>
                <a:gridCol w="6553200"/>
              </a:tblGrid>
              <a:tr h="27606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lt"/>
                          <a:ea typeface="ＭＳ Ｐゴシック" pitchFamily="50" charset="-128"/>
                        </a:rPr>
                        <a:t>P802.11ah</a:t>
                      </a:r>
                      <a:endParaRPr kumimoji="1" lang="ja-JP" altLang="en-US" sz="1400" b="0" i="0" u="none" strike="noStrike" cap="none" normalizeH="0" baseline="0" dirty="0" smtClean="0">
                        <a:ln>
                          <a:noFill/>
                        </a:ln>
                        <a:solidFill>
                          <a:schemeClr val="tx1"/>
                        </a:solidFill>
                        <a:effectLst/>
                        <a:latin typeface="+mj-lt"/>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lvl="1" algn="just"/>
                      <a:r>
                        <a:rPr lang="en-US" altLang="ja-JP" sz="1600" dirty="0" smtClean="0"/>
                        <a:t>This amendment defines an</a:t>
                      </a:r>
                      <a:r>
                        <a:rPr lang="en-US" altLang="ja-JP" sz="1600" i="1" u="sng" dirty="0" smtClean="0">
                          <a:solidFill>
                            <a:srgbClr val="0000CC"/>
                          </a:solidFill>
                        </a:rPr>
                        <a:t> Orthogonal Frequency Division Multiplexing (OFDM) Physical layer (PHY) </a:t>
                      </a:r>
                      <a:r>
                        <a:rPr lang="en-US" altLang="ja-JP" sz="1600" dirty="0" smtClean="0"/>
                        <a:t>operating in the license-exempt bands below 1 GHz, e.g., 868-868.6 MHz (Europe), 950 MHz - 958 MHz (Japan), 314-316 MHz, 430-434 MHz, 470-510 MHz, and 779-787 MHz (China), 917 - 923.5 MHz (Korea) and 902-928 MHz (USA), and </a:t>
                      </a:r>
                      <a:r>
                        <a:rPr lang="en-US" altLang="ja-JP" sz="1600" i="1" u="sng" dirty="0" smtClean="0">
                          <a:solidFill>
                            <a:srgbClr val="0000CC"/>
                          </a:solidFill>
                        </a:rPr>
                        <a:t>enhancements to the IEEE 802.11Medium Access Control (MAC) to support this PHY</a:t>
                      </a:r>
                      <a:r>
                        <a:rPr lang="en-US" altLang="ja-JP" sz="1600" dirty="0" smtClean="0"/>
                        <a:t>, and provides mechanisms that enable </a:t>
                      </a:r>
                      <a:r>
                        <a:rPr lang="en-US" altLang="ja-JP" sz="1600" i="1" u="sng" dirty="0" smtClean="0">
                          <a:solidFill>
                            <a:srgbClr val="0000CC"/>
                          </a:solidFill>
                        </a:rPr>
                        <a:t>coexistence with other systems in the bands including IEEE 802.15.4 and IEEE P802.15.4g</a:t>
                      </a:r>
                      <a:r>
                        <a:rPr lang="en-US" altLang="ja-JP" sz="1600" dirty="0" smtClean="0"/>
                        <a:t>. The data rates defined in this amendment optimize the rate </a:t>
                      </a:r>
                      <a:r>
                        <a:rPr lang="en-US" altLang="ja-JP" sz="1600" dirty="0" err="1" smtClean="0"/>
                        <a:t>vs</a:t>
                      </a:r>
                      <a:r>
                        <a:rPr lang="en-US" altLang="ja-JP" sz="1600" dirty="0" smtClean="0"/>
                        <a:t> range performance of the specific channelization in a given band. This amendment also adds support for:</a:t>
                      </a:r>
                    </a:p>
                    <a:p>
                      <a:pPr marL="180000" lvl="2" algn="just"/>
                      <a:r>
                        <a:rPr lang="en-US" altLang="ja-JP" sz="1600" i="1" u="sng" dirty="0" smtClean="0">
                          <a:solidFill>
                            <a:srgbClr val="0000CC"/>
                          </a:solidFill>
                        </a:rPr>
                        <a:t>transmission range up to 1 km</a:t>
                      </a:r>
                    </a:p>
                    <a:p>
                      <a:pPr marL="180000" lvl="2" algn="just"/>
                      <a:r>
                        <a:rPr lang="en-US" altLang="ja-JP" sz="1600" i="1" u="sng" dirty="0" smtClean="0">
                          <a:solidFill>
                            <a:srgbClr val="0000CC"/>
                          </a:solidFill>
                        </a:rPr>
                        <a:t>data rates &gt; 100 </a:t>
                      </a:r>
                      <a:r>
                        <a:rPr lang="en-US" altLang="ja-JP" sz="1600" i="1" u="sng" dirty="0" err="1" smtClean="0">
                          <a:solidFill>
                            <a:srgbClr val="0000CC"/>
                          </a:solidFill>
                        </a:rPr>
                        <a:t>kbit</a:t>
                      </a:r>
                      <a:r>
                        <a:rPr lang="en-US" altLang="ja-JP" sz="1600" i="1" u="sng" dirty="0" smtClean="0">
                          <a:solidFill>
                            <a:srgbClr val="0000CC"/>
                          </a:solidFill>
                        </a:rPr>
                        <a:t>/s</a:t>
                      </a:r>
                      <a:r>
                        <a:rPr lang="ja-JP" altLang="en-US" sz="1600" i="1" u="sng" dirty="0" smtClean="0">
                          <a:solidFill>
                            <a:srgbClr val="0000CC"/>
                          </a:solidFill>
                        </a:rPr>
                        <a:t>　</a:t>
                      </a:r>
                      <a:r>
                        <a:rPr lang="en-US" altLang="ja-JP" sz="1600" i="1" u="sng" dirty="0" smtClean="0">
                          <a:solidFill>
                            <a:srgbClr val="0000CC"/>
                          </a:solidFill>
                        </a:rPr>
                        <a:t>while maintaining the IEEE 802.11 WLAN user experience for fixed, outdoor, point to multi point applications</a:t>
                      </a:r>
                      <a:r>
                        <a:rPr lang="en-US" altLang="ja-JP" sz="1600" dirty="0" smtClean="0"/>
                        <a:t>.</a:t>
                      </a:r>
                      <a:endParaRPr lang="ja-JP" altLang="en-US" sz="1400" dirty="0" smtClean="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878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lt"/>
                          <a:ea typeface="ＭＳ Ｐゴシック" pitchFamily="50" charset="-128"/>
                        </a:rPr>
                        <a:t>P802.11af</a:t>
                      </a:r>
                      <a:endParaRPr kumimoji="1" lang="ja-JP" altLang="en-US" sz="1400" b="0" i="0" u="none" strike="noStrike" cap="none" normalizeH="0" baseline="0" dirty="0" smtClean="0">
                        <a:ln>
                          <a:noFill/>
                        </a:ln>
                        <a:solidFill>
                          <a:schemeClr val="tx1"/>
                        </a:solidFill>
                        <a:effectLst/>
                        <a:latin typeface="+mj-lt"/>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en-GB" altLang="ja-JP" sz="1600" kern="1200" dirty="0" smtClean="0">
                          <a:solidFill>
                            <a:schemeClr val="tx1"/>
                          </a:solidFill>
                          <a:latin typeface="+mn-lt"/>
                          <a:ea typeface="+mn-ea"/>
                          <a:cs typeface="+mn-cs"/>
                        </a:rPr>
                        <a:t>An amendment that defines standardized modifications to both the </a:t>
                      </a:r>
                      <a:r>
                        <a:rPr kumimoji="1" lang="en-GB" altLang="ja-JP" sz="1600" i="1" kern="1200" dirty="0" smtClean="0">
                          <a:solidFill>
                            <a:srgbClr val="0000CC"/>
                          </a:solidFill>
                          <a:latin typeface="+mn-lt"/>
                          <a:ea typeface="+mn-ea"/>
                          <a:cs typeface="+mn-cs"/>
                        </a:rPr>
                        <a:t>802.11 physical layers (PHY) and the 802.11 Medium Access Control Layer (MAC</a:t>
                      </a:r>
                      <a:r>
                        <a:rPr kumimoji="1" lang="en-GB" altLang="ja-JP" sz="1600" kern="1200" dirty="0" smtClean="0">
                          <a:solidFill>
                            <a:srgbClr val="0000CC"/>
                          </a:solidFill>
                          <a:latin typeface="+mn-lt"/>
                          <a:ea typeface="+mn-ea"/>
                          <a:cs typeface="+mn-cs"/>
                        </a:rPr>
                        <a:t>), </a:t>
                      </a:r>
                      <a:r>
                        <a:rPr kumimoji="1" lang="en-GB" altLang="ja-JP" sz="1600" kern="1200" dirty="0" smtClean="0">
                          <a:solidFill>
                            <a:schemeClr val="tx1"/>
                          </a:solidFill>
                          <a:latin typeface="+mn-lt"/>
                          <a:ea typeface="+mn-ea"/>
                          <a:cs typeface="+mn-cs"/>
                        </a:rPr>
                        <a:t>to enable operation in </a:t>
                      </a:r>
                      <a:r>
                        <a:rPr kumimoji="1" lang="en-GB" altLang="ja-JP" sz="1600" i="1" kern="1200" dirty="0" smtClean="0">
                          <a:solidFill>
                            <a:srgbClr val="0000CC"/>
                          </a:solidFill>
                          <a:latin typeface="+mn-lt"/>
                          <a:ea typeface="+mn-ea"/>
                          <a:cs typeface="+mn-cs"/>
                        </a:rPr>
                        <a:t>the TV White Spaces </a:t>
                      </a:r>
                      <a:r>
                        <a:rPr kumimoji="1" lang="en-GB" altLang="ja-JP" sz="1600" kern="1200" dirty="0" smtClean="0">
                          <a:solidFill>
                            <a:schemeClr val="tx1"/>
                          </a:solidFill>
                          <a:latin typeface="+mn-lt"/>
                          <a:ea typeface="+mn-ea"/>
                          <a:cs typeface="+mn-cs"/>
                        </a:rPr>
                        <a:t>(the unused channels in the TV bands).  </a:t>
                      </a:r>
                      <a:endParaRPr kumimoji="1" lang="ja-JP" altLang="ja-JP" sz="1600" kern="120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685800" y="685800"/>
            <a:ext cx="7772400" cy="533400"/>
          </a:xfrm>
        </p:spPr>
        <p:txBody>
          <a:bodyPr/>
          <a:lstStyle/>
          <a:p>
            <a:pPr eaLnBrk="1" hangingPunct="1"/>
            <a:r>
              <a:rPr lang="en-US" altLang="ja-JP" dirty="0" smtClean="0">
                <a:ea typeface="ＭＳ Ｐゴシック" charset="-128"/>
              </a:rPr>
              <a:t>5C and </a:t>
            </a:r>
            <a:r>
              <a:rPr lang="en-US" altLang="ja-JP" dirty="0" smtClean="0">
                <a:solidFill>
                  <a:schemeClr val="tx1">
                    <a:lumMod val="85000"/>
                    <a:lumOff val="15000"/>
                  </a:schemeClr>
                </a:solidFill>
                <a:ea typeface="ＭＳ Ｐゴシック" charset="-128"/>
              </a:rPr>
              <a:t>Functional Requirement</a:t>
            </a:r>
            <a:endParaRPr lang="ja-JP" altLang="en-US" dirty="0" smtClean="0">
              <a:solidFill>
                <a:schemeClr val="tx1">
                  <a:lumMod val="85000"/>
                  <a:lumOff val="15000"/>
                </a:schemeClr>
              </a:solidFill>
              <a:ea typeface="ＭＳ Ｐゴシック" charset="-128"/>
            </a:endParaRPr>
          </a:p>
        </p:txBody>
      </p:sp>
      <p:graphicFrame>
        <p:nvGraphicFramePr>
          <p:cNvPr id="7" name="コンテンツ プレースホルダ 6"/>
          <p:cNvGraphicFramePr>
            <a:graphicFrameLocks noGrp="1"/>
          </p:cNvGraphicFramePr>
          <p:nvPr>
            <p:ph idx="1"/>
          </p:nvPr>
        </p:nvGraphicFramePr>
        <p:xfrm>
          <a:off x="684213" y="1557338"/>
          <a:ext cx="7704856" cy="3619500"/>
        </p:xfrm>
        <a:graphic>
          <a:graphicData uri="http://schemas.openxmlformats.org/drawingml/2006/table">
            <a:tbl>
              <a:tblPr/>
              <a:tblGrid>
                <a:gridCol w="1496043"/>
                <a:gridCol w="3984911"/>
                <a:gridCol w="2223902"/>
              </a:tblGrid>
              <a:tr h="255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lt"/>
                          <a:ea typeface="ＭＳ Ｐゴシック" pitchFamily="34" charset="-128"/>
                          <a:cs typeface="Arial" pitchFamily="34" charset="0"/>
                        </a:rPr>
                        <a:t>P802.11ah</a:t>
                      </a:r>
                      <a:endParaRPr kumimoji="1" lang="ja-JP" altLang="en-US" sz="1400" b="1" i="0" u="none" strike="noStrike" cap="none" normalizeH="0" baseline="0" dirty="0" smtClean="0">
                        <a:ln>
                          <a:noFill/>
                        </a:ln>
                        <a:solidFill>
                          <a:schemeClr val="tx1"/>
                        </a:solidFill>
                        <a:effectLst/>
                        <a:latin typeface="+mj-lt"/>
                        <a:ea typeface="Arial Unicode MS"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lt"/>
                          <a:ea typeface="ＭＳ Ｐゴシック" pitchFamily="34" charset="-128"/>
                          <a:cs typeface="Arial" pitchFamily="34" charset="0"/>
                        </a:rPr>
                        <a:t>P802.11af</a:t>
                      </a:r>
                      <a:endParaRPr kumimoji="1" lang="ja-JP" altLang="en-US" sz="1400" b="1" i="0" u="none" strike="noStrike" cap="none" normalizeH="0" baseline="0" dirty="0" smtClean="0">
                        <a:ln>
                          <a:noFill/>
                        </a:ln>
                        <a:solidFill>
                          <a:schemeClr val="tx1"/>
                        </a:solidFill>
                        <a:effectLst/>
                        <a:latin typeface="+mj-lt"/>
                        <a:ea typeface="Arial Unicode MS"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33147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mj-lt"/>
                          <a:ea typeface="ＭＳ Ｐゴシック" pitchFamily="34" charset="-128"/>
                          <a:cs typeface="Arial" pitchFamily="34" charset="0"/>
                        </a:rPr>
                        <a:t>Distinct Identity</a:t>
                      </a:r>
                      <a:endParaRPr kumimoji="1" lang="ja-JP" altLang="en-US" sz="1400" b="0" i="0" u="none" strike="noStrike" cap="none" normalizeH="0" baseline="0" dirty="0" smtClean="0">
                        <a:ln>
                          <a:noFill/>
                        </a:ln>
                        <a:solidFill>
                          <a:srgbClr val="000000"/>
                        </a:solidFill>
                        <a:effectLst/>
                        <a:latin typeface="+mj-lt"/>
                        <a:ea typeface="Arial Unicode MS"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1" lang="en-US" altLang="ja-JP" sz="1400" kern="1200" dirty="0" smtClean="0">
                          <a:solidFill>
                            <a:schemeClr val="tx1"/>
                          </a:solidFill>
                          <a:latin typeface="+mn-lt"/>
                          <a:ea typeface="+mn-ea"/>
                          <a:cs typeface="+mn-cs"/>
                        </a:rPr>
                        <a:t>operation of license-exempt 802.11 wireless networks in frequency bands below 1 GHz </a:t>
                      </a:r>
                      <a:r>
                        <a:rPr kumimoji="1" lang="en-US" altLang="ja-JP" sz="1400" i="1" u="sng" kern="1200" dirty="0" smtClean="0">
                          <a:solidFill>
                            <a:schemeClr val="tx1"/>
                          </a:solidFill>
                          <a:latin typeface="+mn-lt"/>
                          <a:ea typeface="+mn-ea"/>
                          <a:cs typeface="+mn-cs"/>
                        </a:rPr>
                        <a:t>excluding the TV White Space bands</a:t>
                      </a:r>
                      <a:r>
                        <a:rPr kumimoji="1" lang="en-US" altLang="ja-JP" sz="1400" kern="1200" dirty="0" smtClean="0">
                          <a:solidFill>
                            <a:schemeClr val="tx1"/>
                          </a:solidFill>
                          <a:latin typeface="+mn-lt"/>
                          <a:ea typeface="+mn-ea"/>
                          <a:cs typeface="+mn-cs"/>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kern="1200" cap="none" normalizeH="0" baseline="0" dirty="0" smtClean="0">
                        <a:ln>
                          <a:noFill/>
                        </a:ln>
                        <a:solidFill>
                          <a:srgbClr val="000000"/>
                        </a:solidFill>
                        <a:effectLst/>
                        <a:latin typeface="+mj-lt"/>
                        <a:ea typeface="ＭＳ Ｐゴシック"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1" lang="en-GB" altLang="ja-JP" sz="1400" i="0" u="none" kern="1200" dirty="0" smtClean="0">
                          <a:solidFill>
                            <a:schemeClr val="tx1"/>
                          </a:solidFill>
                          <a:latin typeface="+mn-lt"/>
                          <a:ea typeface="+mn-ea"/>
                          <a:cs typeface="+mn-cs"/>
                        </a:rPr>
                        <a:t>operation in </a:t>
                      </a:r>
                      <a:r>
                        <a:rPr kumimoji="1" lang="en-GB" altLang="ja-JP" sz="1400" i="1" u="sng" kern="1200" dirty="0" smtClean="0">
                          <a:solidFill>
                            <a:schemeClr val="tx1"/>
                          </a:solidFill>
                          <a:latin typeface="+mn-lt"/>
                          <a:ea typeface="+mn-ea"/>
                          <a:cs typeface="+mn-cs"/>
                        </a:rPr>
                        <a:t>the TV White Space bands,</a:t>
                      </a:r>
                      <a:r>
                        <a:rPr kumimoji="1" lang="en-GB" altLang="ja-JP" sz="1400" i="0" u="none" kern="1200" dirty="0" smtClean="0">
                          <a:solidFill>
                            <a:schemeClr val="tx1"/>
                          </a:solidFill>
                          <a:latin typeface="+mn-lt"/>
                          <a:ea typeface="+mn-ea"/>
                          <a:cs typeface="+mn-cs"/>
                        </a:rPr>
                        <a:t> which are below 1 GHz.</a:t>
                      </a:r>
                      <a:r>
                        <a:rPr kumimoji="1" lang="en-US" altLang="ja-JP" sz="1400" b="0" i="0" u="none" strike="noStrike" cap="none" normalizeH="0" baseline="0" dirty="0" smtClean="0">
                          <a:ln>
                            <a:noFill/>
                          </a:ln>
                          <a:solidFill>
                            <a:srgbClr val="000000"/>
                          </a:solidFill>
                          <a:effectLst/>
                          <a:latin typeface="+mj-lt"/>
                          <a:ea typeface="ＭＳ Ｐゴシック" pitchFamily="34" charset="-128"/>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Char char="-"/>
                        <a:tabLst/>
                      </a:pPr>
                      <a:r>
                        <a:rPr kumimoji="1" lang="en-US" altLang="ja-JP" sz="1400" b="0" i="0" u="none" strike="noStrike" cap="none" normalizeH="0" baseline="0" dirty="0" smtClean="0">
                          <a:ln>
                            <a:noFill/>
                          </a:ln>
                          <a:solidFill>
                            <a:srgbClr val="000000"/>
                          </a:solidFill>
                          <a:effectLst/>
                          <a:latin typeface="+mj-lt"/>
                          <a:ea typeface="ＭＳ Ｐゴシック" pitchFamily="34" charset="-128"/>
                          <a:cs typeface="Arial" pitchFamily="34" charset="0"/>
                        </a:rPr>
                        <a:t> </a:t>
                      </a:r>
                      <a:r>
                        <a:rPr kumimoji="1" lang="en-GB" altLang="ja-JP" sz="1400" kern="1200" dirty="0" smtClean="0">
                          <a:solidFill>
                            <a:schemeClr val="tx1"/>
                          </a:solidFill>
                          <a:latin typeface="+mn-lt"/>
                          <a:ea typeface="+mn-ea"/>
                          <a:cs typeface="+mn-cs"/>
                        </a:rPr>
                        <a:t>There are no other IEEE 802 projects specifically addressing personal/ portable operation under FCC Part 15 Subpart H. </a:t>
                      </a:r>
                      <a:endParaRPr kumimoji="1" lang="ja-JP" altLang="en-US" sz="1400" b="0" i="0" u="none" strike="noStrike" cap="none" normalizeH="0" baseline="0" dirty="0" smtClean="0">
                        <a:ln>
                          <a:noFill/>
                        </a:ln>
                        <a:solidFill>
                          <a:srgbClr val="000000"/>
                        </a:solidFill>
                        <a:effectLst/>
                        <a:latin typeface="+mj-lt"/>
                        <a:ea typeface="Arial Unicode MS"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bl>
          </a:graphicData>
        </a:graphic>
      </p:graphicFrame>
      <p:sp>
        <p:nvSpPr>
          <p:cNvPr id="8232"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8233"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8234"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B75D8D69-C24A-4D7B-9D0D-450B172B296E}" type="slidenum">
              <a:rPr lang="en-US" altLang="ja-JP" smtClean="0">
                <a:ea typeface="ＭＳ Ｐゴシック" pitchFamily="34" charset="-128"/>
              </a:rPr>
              <a:pPr>
                <a:defRPr/>
              </a:pPr>
              <a:t>5</a:t>
            </a:fld>
            <a:endParaRPr lang="en-US" altLang="ja-JP"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3568" y="469230"/>
            <a:ext cx="7772400" cy="871538"/>
          </a:xfrm>
        </p:spPr>
        <p:txBody>
          <a:bodyPr/>
          <a:lstStyle/>
          <a:p>
            <a:pPr eaLnBrk="1" hangingPunct="1"/>
            <a:r>
              <a:rPr lang="en-US" altLang="ja-JP" dirty="0" smtClean="0">
                <a:ea typeface="ＭＳ Ｐゴシック" charset="-128"/>
              </a:rPr>
              <a:t>Usage Models</a:t>
            </a:r>
            <a:endParaRPr lang="ja-JP" altLang="en-US" dirty="0" smtClean="0">
              <a:ea typeface="ＭＳ Ｐゴシック" charset="-128"/>
            </a:endParaRPr>
          </a:p>
        </p:txBody>
      </p:sp>
      <p:sp>
        <p:nvSpPr>
          <p:cNvPr id="9219"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9220"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9221"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2C87DA80-F01A-4003-BB18-7E2273061165}" type="slidenum">
              <a:rPr lang="en-US" altLang="ja-JP" smtClean="0">
                <a:ea typeface="ＭＳ Ｐゴシック" pitchFamily="34" charset="-128"/>
              </a:rPr>
              <a:pPr>
                <a:defRPr/>
              </a:pPr>
              <a:t>6</a:t>
            </a:fld>
            <a:endParaRPr lang="en-US" altLang="ja-JP" smtClean="0">
              <a:ea typeface="ＭＳ Ｐゴシック" pitchFamily="34" charset="-128"/>
            </a:endParaRPr>
          </a:p>
        </p:txBody>
      </p:sp>
      <p:graphicFrame>
        <p:nvGraphicFramePr>
          <p:cNvPr id="8" name="コンテンツ プレースホルダ 6"/>
          <p:cNvGraphicFramePr>
            <a:graphicFrameLocks noGrp="1"/>
          </p:cNvGraphicFramePr>
          <p:nvPr>
            <p:ph idx="1"/>
          </p:nvPr>
        </p:nvGraphicFramePr>
        <p:xfrm>
          <a:off x="395536" y="1268760"/>
          <a:ext cx="8352929" cy="5154295"/>
        </p:xfrm>
        <a:graphic>
          <a:graphicData uri="http://schemas.openxmlformats.org/drawingml/2006/table">
            <a:tbl>
              <a:tblPr/>
              <a:tblGrid>
                <a:gridCol w="3171019"/>
                <a:gridCol w="1933549"/>
                <a:gridCol w="3248361"/>
              </a:tblGrid>
              <a:tr h="307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P802.11ah</a:t>
                      </a:r>
                      <a:endParaRPr kumimoji="1" lang="ja-JP" altLang="en-US" sz="14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P802.11af</a:t>
                      </a:r>
                      <a:endParaRPr kumimoji="1" lang="ja-JP" altLang="en-US" sz="14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802.22 New SG</a:t>
                      </a:r>
                      <a:endParaRPr kumimoji="1" lang="ja-JP" altLang="en-US" sz="1400" b="1" i="0" u="none" strike="noStrike" cap="none" normalizeH="0" baseline="0" smtClean="0">
                        <a:ln>
                          <a:noFill/>
                        </a:ln>
                        <a:solidFill>
                          <a:srgbClr val="FFFF00"/>
                        </a:solidFill>
                        <a:effectLst/>
                        <a:latin typeface="Times New Roman" pitchFamily="18"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516438">
                <a:tc>
                  <a:txBody>
                    <a:bodyPr/>
                    <a:lstStyle/>
                    <a:p>
                      <a:pPr marL="0" marR="0" lvl="0" indent="0" algn="l" defTabSz="914400" rtl="0" eaLnBrk="1" fontAlgn="base" latinLnBrk="0" hangingPunct="1">
                        <a:lnSpc>
                          <a:spcPct val="100000"/>
                        </a:lnSpc>
                        <a:spcBef>
                          <a:spcPct val="0"/>
                        </a:spcBef>
                        <a:spcAft>
                          <a:spcPts val="300"/>
                        </a:spcAft>
                        <a:buClrTx/>
                        <a:buSzTx/>
                        <a:buFont typeface="Arial" charset="0"/>
                        <a:buNone/>
                        <a:tabLst/>
                        <a:defRPr/>
                      </a:pPr>
                      <a:r>
                        <a:rPr lang="en-US" altLang="ja-JP" sz="1200" b="1" dirty="0" smtClean="0">
                          <a:latin typeface="+mn-ea"/>
                          <a:ea typeface="+mn-ea"/>
                        </a:rPr>
                        <a:t>Sensors and Meters</a:t>
                      </a:r>
                      <a:endParaRPr lang="en-US" altLang="ja-JP" sz="1200" dirty="0" smtClean="0">
                        <a:latin typeface="+mn-ea"/>
                        <a:ea typeface="+mn-ea"/>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1" i="0" u="none" strike="noStrike" cap="none" normalizeH="0" baseline="0" dirty="0" smtClean="0">
                          <a:ln>
                            <a:noFill/>
                          </a:ln>
                          <a:solidFill>
                            <a:schemeClr val="tx1"/>
                          </a:solidFill>
                          <a:effectLst/>
                          <a:latin typeface="+mn-ea"/>
                          <a:ea typeface="+mn-ea"/>
                          <a:cs typeface="Arial" charset="0"/>
                        </a:rPr>
                        <a:t> </a:t>
                      </a:r>
                      <a:r>
                        <a:rPr lang="en-US" altLang="ja-JP" sz="1200" kern="100" dirty="0" smtClean="0">
                          <a:latin typeface="+mn-ea"/>
                          <a:ea typeface="+mn-ea"/>
                          <a:cs typeface="Tahoma"/>
                        </a:rPr>
                        <a:t>Smart Grid - Meter to Pole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a:t>
                      </a:r>
                      <a:r>
                        <a:rPr lang="en-US" altLang="ja-JP" sz="1200" kern="100" dirty="0" smtClean="0">
                          <a:latin typeface="+mn-ea"/>
                          <a:ea typeface="+mn-ea"/>
                          <a:cs typeface="Tahoma"/>
                        </a:rPr>
                        <a:t>Environmental/Agricultural   Monitoring</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i</a:t>
                      </a:r>
                      <a:r>
                        <a:rPr lang="en-US" altLang="ja-JP" sz="1200" kern="100" dirty="0" smtClean="0">
                          <a:latin typeface="+mn-ea"/>
                          <a:ea typeface="+mn-ea"/>
                          <a:cs typeface="Tahoma"/>
                        </a:rPr>
                        <a:t>ndustrial process sensors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a:t>
                      </a:r>
                      <a:r>
                        <a:rPr lang="en-US" altLang="ja-JP" sz="1200" kern="100" dirty="0" smtClean="0">
                          <a:latin typeface="+mn-ea"/>
                          <a:ea typeface="+mn-ea"/>
                          <a:cs typeface="Tahoma"/>
                        </a:rPr>
                        <a:t>Healthcare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a:t>
                      </a:r>
                      <a:r>
                        <a:rPr lang="en-US" altLang="ja-JP" sz="1200" kern="100" dirty="0" smtClean="0">
                          <a:latin typeface="+mn-ea"/>
                          <a:ea typeface="+mn-ea"/>
                          <a:cs typeface="Tahoma"/>
                        </a:rPr>
                        <a:t>Home/Building Automation</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a:t>
                      </a:r>
                      <a:r>
                        <a:rPr lang="en-US" altLang="ja-JP" sz="1200" kern="100" dirty="0" smtClean="0">
                          <a:latin typeface="+mn-ea"/>
                          <a:ea typeface="+mn-ea"/>
                          <a:cs typeface="Tahoma"/>
                        </a:rPr>
                        <a:t>Home sensors</a:t>
                      </a:r>
                      <a:endParaRPr lang="en-US" altLang="ja-JP" sz="1200" b="1" dirty="0" smtClean="0">
                        <a:latin typeface="+mn-ea"/>
                        <a:ea typeface="+mn-ea"/>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en-US" altLang="ja-JP" sz="1200" b="1" i="0" u="none" strike="noStrike" cap="none" normalizeH="0" baseline="0" dirty="0" smtClean="0">
                        <a:ln>
                          <a:noFill/>
                        </a:ln>
                        <a:solidFill>
                          <a:srgbClr val="000000"/>
                        </a:solidFill>
                        <a:effectLst/>
                        <a:latin typeface="+mn-ea"/>
                        <a:ea typeface="+mn-ea"/>
                        <a:cs typeface="Arial" charset="0"/>
                      </a:endParaRPr>
                    </a:p>
                    <a:p>
                      <a:pPr marL="0" marR="0" lvl="0" indent="0" algn="l" defTabSz="914400" rtl="0" eaLnBrk="1" fontAlgn="base" latinLnBrk="0" hangingPunct="1">
                        <a:lnSpc>
                          <a:spcPct val="100000"/>
                        </a:lnSpc>
                        <a:spcBef>
                          <a:spcPct val="0"/>
                        </a:spcBef>
                        <a:spcAft>
                          <a:spcPts val="300"/>
                        </a:spcAft>
                        <a:buClrTx/>
                        <a:buSzTx/>
                        <a:buFont typeface="Arial" charset="0"/>
                        <a:buNone/>
                        <a:tabLst/>
                        <a:defRPr/>
                      </a:pPr>
                      <a:r>
                        <a:rPr lang="en-US" altLang="ja-JP" sz="1200" b="1" dirty="0" smtClean="0">
                          <a:latin typeface="+mn-ea"/>
                          <a:ea typeface="+mn-ea"/>
                        </a:rPr>
                        <a:t>Backhaul Sensor/Meter data</a:t>
                      </a:r>
                      <a:endParaRPr kumimoji="1" lang="en-US" altLang="ja-JP" sz="1200" b="0" i="0" u="none" strike="noStrike" cap="none" normalizeH="0" baseline="0" dirty="0" smtClean="0">
                        <a:ln>
                          <a:noFill/>
                        </a:ln>
                        <a:solidFill>
                          <a:srgbClr val="000000"/>
                        </a:solidFill>
                        <a:effectLst/>
                        <a:latin typeface="+mn-ea"/>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defRPr/>
                      </a:pPr>
                      <a:r>
                        <a:rPr kumimoji="1" lang="en-US" altLang="ja-JP" sz="1200" b="0" i="0" u="none" strike="noStrike" cap="none" normalizeH="0" baseline="0" dirty="0" smtClean="0">
                          <a:ln>
                            <a:noFill/>
                          </a:ln>
                          <a:solidFill>
                            <a:srgbClr val="000000"/>
                          </a:solidFill>
                          <a:effectLst/>
                          <a:latin typeface="+mn-ea"/>
                          <a:ea typeface="+mn-ea"/>
                          <a:cs typeface="Arial" charset="0"/>
                        </a:rPr>
                        <a:t> </a:t>
                      </a:r>
                      <a:r>
                        <a:rPr lang="en-US" altLang="ja-JP" sz="1200" kern="100" dirty="0" smtClean="0">
                          <a:latin typeface="+mn-ea"/>
                          <a:ea typeface="+mn-ea"/>
                          <a:cs typeface="Tahoma"/>
                        </a:rPr>
                        <a:t>Backhaul aggregation of sensors</a:t>
                      </a:r>
                    </a:p>
                    <a:p>
                      <a:pPr marL="0" marR="0" lvl="0" indent="0" algn="l" defTabSz="914400" rtl="0" eaLnBrk="1" fontAlgn="base" latinLnBrk="0" hangingPunct="1">
                        <a:lnSpc>
                          <a:spcPct val="100000"/>
                        </a:lnSpc>
                        <a:spcBef>
                          <a:spcPct val="0"/>
                        </a:spcBef>
                        <a:spcAft>
                          <a:spcPct val="0"/>
                        </a:spcAft>
                        <a:buClrTx/>
                        <a:buSzTx/>
                        <a:buFont typeface="Arial" charset="0"/>
                        <a:buChar char="•"/>
                        <a:tabLst/>
                        <a:defRPr/>
                      </a:pPr>
                      <a:r>
                        <a:rPr lang="en-US" altLang="ja-JP" sz="1200" kern="100" dirty="0" smtClean="0">
                          <a:latin typeface="+mn-ea"/>
                          <a:ea typeface="+mn-ea"/>
                          <a:cs typeface="Tahoma"/>
                        </a:rPr>
                        <a:t> Backhaul aggregation of industry sensors</a:t>
                      </a: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lang="ja-JP" altLang="ja-JP" sz="1200" kern="100" dirty="0" smtClean="0">
                        <a:latin typeface="+mn-ea"/>
                        <a:ea typeface="+mn-ea"/>
                        <a:cs typeface="Times New Roman"/>
                      </a:endParaRPr>
                    </a:p>
                    <a:p>
                      <a:r>
                        <a:rPr lang="en-US" altLang="ja-JP" sz="1200" b="1" dirty="0" smtClean="0">
                          <a:latin typeface="+mn-ea"/>
                          <a:ea typeface="+mn-ea"/>
                        </a:rPr>
                        <a:t>Extended range Wi-Fi</a:t>
                      </a:r>
                      <a:endParaRPr lang="ja-JP" altLang="en-US" sz="1200" b="1" dirty="0" smtClean="0">
                        <a:latin typeface="+mn-ea"/>
                        <a:ea typeface="+mn-ea"/>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defRPr/>
                      </a:pPr>
                      <a:r>
                        <a:rPr kumimoji="1" lang="en-US" altLang="ja-JP" sz="1200" b="0" i="0" u="none" strike="noStrike" cap="none" normalizeH="0" baseline="0" dirty="0" smtClean="0">
                          <a:ln>
                            <a:noFill/>
                          </a:ln>
                          <a:solidFill>
                            <a:srgbClr val="000000"/>
                          </a:solidFill>
                          <a:effectLst/>
                          <a:latin typeface="+mn-ea"/>
                          <a:ea typeface="+mn-ea"/>
                          <a:cs typeface="Arial" charset="0"/>
                        </a:rPr>
                        <a:t> </a:t>
                      </a:r>
                      <a:r>
                        <a:rPr lang="en-US" altLang="ja-JP" sz="1200" kern="100" dirty="0" smtClean="0">
                          <a:latin typeface="+mn-ea"/>
                          <a:ea typeface="+mn-ea"/>
                          <a:cs typeface="Tahoma"/>
                        </a:rPr>
                        <a:t>Outdoor extended range hotspot</a:t>
                      </a:r>
                      <a:endParaRPr lang="ja-JP" altLang="ja-JP" sz="1200" kern="100" dirty="0" smtClean="0">
                        <a:latin typeface="+mn-ea"/>
                        <a:ea typeface="+mn-ea"/>
                        <a:cs typeface="Times New Roman"/>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defRPr/>
                      </a:pPr>
                      <a:r>
                        <a:rPr lang="en-US" altLang="ja-JP" sz="1200" kern="100" dirty="0" smtClean="0">
                          <a:latin typeface="+mn-ea"/>
                          <a:ea typeface="+mn-ea"/>
                          <a:cs typeface="Tahoma"/>
                        </a:rPr>
                        <a:t>Wi-Fi for cellular traffic offloading</a:t>
                      </a:r>
                      <a:endParaRPr kumimoji="1" lang="en-US" altLang="ja-JP" sz="1200" b="1" i="0" u="none" strike="noStrike" cap="none" normalizeH="0" baseline="0" dirty="0" smtClean="0">
                        <a:ln>
                          <a:noFill/>
                        </a:ln>
                        <a:solidFill>
                          <a:schemeClr val="tx1"/>
                        </a:solidFill>
                        <a:effectLst/>
                        <a:latin typeface="+mn-ea"/>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Arial"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34" charset="-128"/>
                          <a:cs typeface="Arial" charset="0"/>
                        </a:rPr>
                        <a:t>WLAN use cases extended to TV White Space</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1009650" lvl="1" indent="-609600"/>
                      <a:r>
                        <a:rPr lang="en-US" altLang="ko-KR" sz="1600" dirty="0" smtClean="0"/>
                        <a:t>	</a:t>
                      </a:r>
                      <a:endParaRPr kumimoji="1" lang="en-US" altLang="ja-JP" sz="1200" b="0" i="0" u="none" strike="noStrike" cap="none" normalizeH="0" baseline="0" dirty="0" smtClean="0">
                        <a:ln>
                          <a:noFill/>
                        </a:ln>
                        <a:solidFill>
                          <a:schemeClr val="tx1"/>
                        </a:solidFill>
                        <a:effectLst/>
                        <a:latin typeface="Arial"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(a) Regional Area Smart Grid/Metering:</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support Low Complexity CPEs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(b) Critical Infrastructure/Hazard Monitoring</a:t>
                      </a: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Support  very large number of monitoring CPEs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(c) Smart Traffic Management and Communication</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Real time monitoring,  low latency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rgbClr val="0070C0"/>
                          </a:solidFill>
                          <a:effectLst/>
                          <a:latin typeface="Times New Roman" pitchFamily="18" charset="0"/>
                          <a:ea typeface="ＭＳ Ｐゴシック" pitchFamily="34" charset="-128"/>
                          <a:cs typeface="Arial" charset="0"/>
                        </a:rPr>
                        <a:t>(d) </a:t>
                      </a:r>
                      <a:r>
                        <a:rPr kumimoji="1" lang="en-US" altLang="ja-JP" sz="1200" b="1" i="0" u="sng" strike="noStrike" cap="none" normalizeH="0" baseline="0" dirty="0" smtClean="0">
                          <a:ln>
                            <a:noFill/>
                          </a:ln>
                          <a:solidFill>
                            <a:srgbClr val="0070C0"/>
                          </a:solidFill>
                          <a:effectLst/>
                          <a:latin typeface="Times New Roman" pitchFamily="18" charset="0"/>
                          <a:ea typeface="ＭＳ Ｐゴシック" pitchFamily="34" charset="-128"/>
                          <a:cs typeface="Arial" charset="0"/>
                        </a:rPr>
                        <a:t>R</a:t>
                      </a:r>
                      <a:r>
                        <a:rPr kumimoji="0" lang="en-US" altLang="ja-JP" sz="1200" b="1" i="0" u="sng" strike="noStrike" cap="none" normalizeH="0" baseline="0" dirty="0" smtClean="0">
                          <a:ln>
                            <a:noFill/>
                          </a:ln>
                          <a:solidFill>
                            <a:srgbClr val="0070C0"/>
                          </a:solidFill>
                          <a:effectLst/>
                          <a:latin typeface="Times New Roman" pitchFamily="18" charset="0"/>
                        </a:rPr>
                        <a:t>ural farm house and agricultural monitoring</a:t>
                      </a:r>
                      <a:endParaRPr kumimoji="1" lang="en-US" altLang="ja-JP" sz="1200" b="1" i="0" u="sng" strike="noStrike" cap="none" normalizeH="0" baseline="0" dirty="0" smtClean="0">
                        <a:ln>
                          <a:noFill/>
                        </a:ln>
                        <a:solidFill>
                          <a:srgbClr val="0070C0"/>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70C0"/>
                          </a:solidFill>
                          <a:effectLst/>
                          <a:latin typeface="Times New Roman" pitchFamily="18" charset="0"/>
                          <a:ea typeface="ＭＳ Ｐゴシック" pitchFamily="34" charset="-128"/>
                          <a:cs typeface="Arial" charset="0"/>
                        </a:rPr>
                        <a:t>Support remote monitoring with relaxed latency requirement, </a:t>
                      </a:r>
                      <a:r>
                        <a:rPr lang="en-US" altLang="ja-JP" sz="1200" dirty="0" smtClean="0">
                          <a:solidFill>
                            <a:srgbClr val="0070C0"/>
                          </a:solidFill>
                        </a:rPr>
                        <a:t>supports interface with sensors monitoring environmental factors, live stock behavior etc,</a:t>
                      </a:r>
                      <a:endPar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(e) Emergency Temporary Broadband                   Infrastructure </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Ad hoc connecting among portable CPEs</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(f) Remote Medical Service</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Support remote medical service with high </a:t>
                      </a:r>
                      <a:r>
                        <a:rPr kumimoji="1" lang="en-US" altLang="ja-JP" sz="1200" b="0" i="0" u="none" strike="noStrike" cap="none" normalizeH="0" baseline="0" dirty="0" err="1" smtClean="0">
                          <a:ln>
                            <a:noFill/>
                          </a:ln>
                          <a:solidFill>
                            <a:srgbClr val="000000"/>
                          </a:solidFill>
                          <a:effectLst/>
                          <a:latin typeface="Times New Roman" pitchFamily="18" charset="0"/>
                          <a:ea typeface="ＭＳ Ｐゴシック" pitchFamily="34" charset="-128"/>
                          <a:cs typeface="Arial" charset="0"/>
                        </a:rPr>
                        <a:t>QoS</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 in a rural residence area</a:t>
                      </a: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rgbClr val="0070C0"/>
                          </a:solidFill>
                          <a:effectLst/>
                          <a:latin typeface="Times New Roman" pitchFamily="18" charset="0"/>
                          <a:ea typeface="ＭＳ Ｐゴシック" pitchFamily="34" charset="-128"/>
                          <a:cs typeface="Arial" charset="0"/>
                        </a:rPr>
                        <a:t>(g) Combined </a:t>
                      </a:r>
                      <a:r>
                        <a:rPr kumimoji="1" lang="en-US" altLang="ja-JP" sz="1200" b="1" i="0" u="none" strike="noStrike" cap="none" normalizeH="0" baseline="0" dirty="0" smtClean="0">
                          <a:ln>
                            <a:noFill/>
                          </a:ln>
                          <a:solidFill>
                            <a:srgbClr val="0070C0"/>
                          </a:solidFill>
                          <a:effectLst/>
                          <a:latin typeface="+mn-lt"/>
                          <a:ea typeface="+mn-ea"/>
                          <a:cs typeface="+mn-cs"/>
                        </a:rPr>
                        <a:t>S</a:t>
                      </a:r>
                      <a:r>
                        <a:rPr lang="en-US" altLang="ja-JP" sz="1200" b="1" u="none" dirty="0" smtClean="0">
                          <a:solidFill>
                            <a:srgbClr val="0070C0"/>
                          </a:solidFill>
                        </a:rPr>
                        <a:t>mart Grid and Broadband Service </a:t>
                      </a:r>
                      <a:endParaRPr kumimoji="1" lang="en-US" altLang="ja-JP" sz="1200" b="1" i="0" u="none" strike="noStrike" cap="none" normalizeH="0" baseline="0" dirty="0" smtClean="0">
                        <a:ln>
                          <a:noFill/>
                        </a:ln>
                        <a:solidFill>
                          <a:srgbClr val="0070C0"/>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rgbClr val="0070C0"/>
                          </a:solidFill>
                          <a:effectLst/>
                          <a:latin typeface="Times New Roman" pitchFamily="18" charset="0"/>
                          <a:ea typeface="ＭＳ Ｐゴシック" pitchFamily="34" charset="-128"/>
                          <a:cs typeface="Arial" charset="0"/>
                        </a:rPr>
                        <a:t>Support CPEs with multiple operation modes </a:t>
                      </a:r>
                      <a:r>
                        <a:rPr lang="en-US" altLang="ja-JP" sz="1200" u="sng" dirty="0" smtClean="0">
                          <a:solidFill>
                            <a:srgbClr val="0070C0"/>
                          </a:solidFill>
                        </a:rPr>
                        <a:t>[</a:t>
                      </a:r>
                      <a:r>
                        <a:rPr lang="en-US" altLang="ja-JP" sz="1200" u="sng" dirty="0" err="1" smtClean="0">
                          <a:solidFill>
                            <a:srgbClr val="0070C0"/>
                          </a:solidFill>
                        </a:rPr>
                        <a:t>eg</a:t>
                      </a:r>
                      <a:r>
                        <a:rPr lang="en-US" altLang="ja-JP" sz="1200" u="sng" dirty="0" smtClean="0">
                          <a:solidFill>
                            <a:srgbClr val="0070C0"/>
                          </a:solidFill>
                        </a:rPr>
                        <a:t>. low and high </a:t>
                      </a:r>
                      <a:r>
                        <a:rPr lang="en-US" altLang="ja-JP" sz="1200" u="sng" smtClean="0">
                          <a:solidFill>
                            <a:srgbClr val="0070C0"/>
                          </a:solidFill>
                        </a:rPr>
                        <a:t>capabilities]</a:t>
                      </a:r>
                      <a:r>
                        <a:rPr kumimoji="1" lang="en-US" altLang="ja-JP" sz="1200" b="0" i="0" u="none" strike="noStrike" cap="none" normalizeH="0" baseline="0" smtClean="0">
                          <a:ln>
                            <a:noFill/>
                          </a:ln>
                          <a:solidFill>
                            <a:srgbClr val="0070C0"/>
                          </a:solidFill>
                          <a:effectLst/>
                          <a:latin typeface="Times New Roman" pitchFamily="18" charset="0"/>
                          <a:ea typeface="ＭＳ Ｐゴシック" pitchFamily="34" charset="-128"/>
                          <a:cs typeface="Arial" charset="0"/>
                        </a:rPr>
                        <a:t> </a:t>
                      </a:r>
                      <a:endParaRPr kumimoji="1" lang="en-US" altLang="ja-JP" sz="1200" b="0" i="0" u="none" strike="noStrike" cap="none" normalizeH="0" baseline="0" dirty="0" smtClean="0">
                        <a:ln>
                          <a:noFill/>
                        </a:ln>
                        <a:solidFill>
                          <a:srgbClr val="0070C0"/>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107950" y="685800"/>
            <a:ext cx="8856663" cy="511175"/>
          </a:xfrm>
        </p:spPr>
        <p:txBody>
          <a:bodyPr/>
          <a:lstStyle/>
          <a:p>
            <a:pPr eaLnBrk="1" hangingPunct="1"/>
            <a:r>
              <a:rPr lang="en-US" altLang="ja-JP" sz="2800" smtClean="0">
                <a:ea typeface="ＭＳ Ｐゴシック" charset="-128"/>
              </a:rPr>
              <a:t>Summary – Review, Differences and Similarities</a:t>
            </a:r>
            <a:endParaRPr lang="ja-JP" altLang="en-US" sz="2800" smtClean="0">
              <a:ea typeface="ＭＳ Ｐゴシック" charset="-128"/>
            </a:endParaRPr>
          </a:p>
        </p:txBody>
      </p:sp>
      <p:sp>
        <p:nvSpPr>
          <p:cNvPr id="10243"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10244"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10245"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40E2F9CF-F20E-4D15-BDDB-0D6A3C8A099E}" type="slidenum">
              <a:rPr lang="en-US" altLang="ja-JP" smtClean="0">
                <a:ea typeface="ＭＳ Ｐゴシック" pitchFamily="34" charset="-128"/>
              </a:rPr>
              <a:pPr>
                <a:defRPr/>
              </a:pPr>
              <a:t>7</a:t>
            </a:fld>
            <a:endParaRPr lang="en-US" altLang="ja-JP" smtClean="0">
              <a:ea typeface="ＭＳ Ｐゴシック" pitchFamily="34" charset="-128"/>
            </a:endParaRPr>
          </a:p>
        </p:txBody>
      </p:sp>
      <p:graphicFrame>
        <p:nvGraphicFramePr>
          <p:cNvPr id="7" name="コンテンツ プレースホルダ 6"/>
          <p:cNvGraphicFramePr>
            <a:graphicFrameLocks noGrp="1"/>
          </p:cNvGraphicFramePr>
          <p:nvPr>
            <p:ph idx="1"/>
          </p:nvPr>
        </p:nvGraphicFramePr>
        <p:xfrm>
          <a:off x="611560" y="1268760"/>
          <a:ext cx="8299648" cy="5133658"/>
        </p:xfrm>
        <a:graphic>
          <a:graphicData uri="http://schemas.openxmlformats.org/drawingml/2006/table">
            <a:tbl>
              <a:tblPr/>
              <a:tblGrid>
                <a:gridCol w="450776"/>
                <a:gridCol w="1152128"/>
                <a:gridCol w="1925488"/>
                <a:gridCol w="2250976"/>
                <a:gridCol w="2520280"/>
              </a:tblGrid>
              <a:tr h="257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P802.11ah</a:t>
                      </a:r>
                      <a:endParaRPr kumimoji="1" lang="ja-JP" altLang="en-US" sz="1200" b="1" i="0" u="none" strike="noStrike" cap="none" normalizeH="0" baseline="0" dirty="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P802.11af</a:t>
                      </a:r>
                      <a:endParaRPr kumimoji="1" lang="ja-JP" altLang="en-US" sz="1200" b="1" i="0" u="none" strike="noStrike" cap="none" normalizeH="0" baseline="0" dirty="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P802.22  New SG</a:t>
                      </a:r>
                      <a:endParaRPr kumimoji="1" lang="ja-JP" altLang="en-US" sz="1200" b="1" i="0" u="none" strike="noStrike" cap="none" normalizeH="0" baseline="0" dirty="0" smtClean="0">
                        <a:ln>
                          <a:noFill/>
                        </a:ln>
                        <a:solidFill>
                          <a:srgbClr val="FFFF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2476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1</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Amendment </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rPr>
                        <a:t>OFDM PHY and enhanced MAC</a:t>
                      </a:r>
                      <a:endParaRPr kumimoji="1" lang="ja-JP" altLang="en-US"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kern="1200" cap="none" normalizeH="0" baseline="0" dirty="0" smtClean="0">
                          <a:ln>
                            <a:noFill/>
                          </a:ln>
                          <a:solidFill>
                            <a:srgbClr val="000000"/>
                          </a:solidFill>
                          <a:effectLst/>
                          <a:latin typeface="+mn-lt"/>
                          <a:ea typeface="ＭＳ Ｐゴシック" pitchFamily="34" charset="-128"/>
                          <a:cs typeface="Arial" charset="0"/>
                        </a:rPr>
                        <a:t>PHY and MAC Amendment</a:t>
                      </a: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lang="en-GB" altLang="ja-JP" sz="1200" dirty="0" smtClean="0">
                          <a:solidFill>
                            <a:schemeClr val="tx1"/>
                          </a:solidFill>
                          <a:ea typeface="ＭＳ Ｐゴシック" pitchFamily="50" charset="-128"/>
                        </a:rPr>
                        <a:t>( …use of </a:t>
                      </a:r>
                      <a:r>
                        <a:rPr lang="en-GB" altLang="ja-JP" sz="1200" i="1" dirty="0" err="1" smtClean="0">
                          <a:solidFill>
                            <a:schemeClr val="tx1"/>
                          </a:solidFill>
                          <a:ea typeface="ＭＳ Ｐゴシック" pitchFamily="50" charset="-128"/>
                        </a:rPr>
                        <a:t>TGac</a:t>
                      </a:r>
                      <a:r>
                        <a:rPr lang="en-GB" altLang="ja-JP" sz="1200" i="1" dirty="0" smtClean="0">
                          <a:solidFill>
                            <a:schemeClr val="tx1"/>
                          </a:solidFill>
                          <a:ea typeface="ＭＳ Ｐゴシック" pitchFamily="50" charset="-128"/>
                        </a:rPr>
                        <a:t> with changes for </a:t>
                      </a:r>
                      <a:r>
                        <a:rPr lang="en-GB" altLang="ja-JP" sz="1200" i="1" dirty="0" err="1" smtClean="0">
                          <a:solidFill>
                            <a:schemeClr val="tx1"/>
                          </a:solidFill>
                          <a:ea typeface="ＭＳ Ｐゴシック" pitchFamily="50" charset="-128"/>
                        </a:rPr>
                        <a:t>TGaf</a:t>
                      </a:r>
                      <a:r>
                        <a:rPr lang="en-GB" altLang="ja-JP" sz="1200" i="1" dirty="0" smtClean="0">
                          <a:solidFill>
                            <a:schemeClr val="tx1"/>
                          </a:solidFill>
                          <a:ea typeface="ＭＳ Ｐゴシック" pitchFamily="50" charset="-128"/>
                        </a:rPr>
                        <a:t> </a:t>
                      </a:r>
                      <a:r>
                        <a:rPr lang="en-GB" altLang="ja-JP" sz="1200" dirty="0" smtClean="0">
                          <a:solidFill>
                            <a:schemeClr val="tx1"/>
                          </a:solidFill>
                          <a:ea typeface="ＭＳ Ｐゴシック" pitchFamily="50" charset="-128"/>
                        </a:rPr>
                        <a:t>is their focus.)  </a:t>
                      </a:r>
                      <a:endParaRPr kumimoji="1" lang="ja-JP" altLang="en-US"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PHY and MAC Amendment</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2</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Operating Frequency</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lang="en-US" altLang="ja-JP" sz="1200" dirty="0" smtClean="0"/>
                        <a:t>the license-exempt bands below 1 GHz</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kern="1200" cap="none" normalizeH="0" baseline="0" dirty="0" smtClean="0">
                          <a:ln>
                            <a:noFill/>
                          </a:ln>
                          <a:solidFill>
                            <a:srgbClr val="000000"/>
                          </a:solidFill>
                          <a:effectLst/>
                          <a:latin typeface="+mn-lt"/>
                          <a:ea typeface="ＭＳ Ｐゴシック" pitchFamily="34" charset="-128"/>
                          <a:cs typeface="Arial" charset="0"/>
                        </a:rPr>
                        <a:t>TVWS frequency</a:t>
                      </a:r>
                      <a:endParaRPr kumimoji="1" lang="ja-JP" altLang="en-US" sz="1200" b="0" i="0" u="none" strike="noStrike" kern="1200" cap="none" normalizeH="0" baseline="0" dirty="0" smtClean="0">
                        <a:ln>
                          <a:noFill/>
                        </a:ln>
                        <a:solidFill>
                          <a:srgbClr val="0000CC"/>
                        </a:solidFill>
                        <a:effectLst/>
                        <a:latin typeface="+mn-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TVWS frequency</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3</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Operating bandwidth</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 under discussion (2.5, 5, 10, 20 </a:t>
                      </a:r>
                      <a:r>
                        <a:rPr kumimoji="1" lang="en-SG" altLang="ja-JP" sz="1200" b="0" i="0" u="none" strike="noStrike" kern="1200" cap="none" normalizeH="0" baseline="0" dirty="0" smtClean="0">
                          <a:ln>
                            <a:noFill/>
                          </a:ln>
                          <a:solidFill>
                            <a:schemeClr val="tx1">
                              <a:lumMod val="85000"/>
                              <a:lumOff val="15000"/>
                            </a:schemeClr>
                          </a:solidFill>
                          <a:effectLst/>
                          <a:latin typeface="+mn-lt"/>
                          <a:ea typeface="ＭＳ Ｐゴシック" pitchFamily="34" charset="-128"/>
                          <a:cs typeface="Arial" charset="0"/>
                        </a:rPr>
                        <a:t>MHz</a:t>
                      </a: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SG" altLang="ja-JP" sz="1200" b="0" i="0" u="none" strike="noStrike" cap="none" normalizeH="0" baseline="0" dirty="0" smtClean="0">
                          <a:ln>
                            <a:noFill/>
                          </a:ln>
                          <a:solidFill>
                            <a:srgbClr val="000000"/>
                          </a:solidFill>
                          <a:effectLst/>
                          <a:latin typeface="+mj-lt"/>
                          <a:ea typeface="ＭＳ Ｐゴシック" pitchFamily="34" charset="-128"/>
                          <a:cs typeface="Arial" charset="0"/>
                        </a:rPr>
                        <a:t>  </a:t>
                      </a:r>
                      <a:r>
                        <a:rPr kumimoji="1" lang="en-SG" altLang="ja-JP" sz="1200" b="0" i="0" u="none" strike="noStrike" cap="none" normalizeH="0" baseline="0" dirty="0" smtClean="0">
                          <a:ln>
                            <a:noFill/>
                          </a:ln>
                          <a:solidFill>
                            <a:schemeClr val="tx1">
                              <a:lumMod val="85000"/>
                              <a:lumOff val="15000"/>
                            </a:schemeClr>
                          </a:solidFill>
                          <a:effectLst/>
                          <a:latin typeface="+mj-lt"/>
                          <a:ea typeface="ＭＳ Ｐゴシック" pitchFamily="34" charset="-128"/>
                          <a:cs typeface="Arial" charset="0"/>
                        </a:rPr>
                        <a:t>under discussion (2,4,8, 16 MHz or 5,10,20, 40MHz)</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j-lt"/>
                          <a:ea typeface="Arial Unicode MS" pitchFamily="34" charset="-128"/>
                          <a:cs typeface="Arial Unicode MS" pitchFamily="34" charset="-128"/>
                        </a:rPr>
                        <a:t>6,7 or 8 MHz </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4</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Coverage</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lang="en-US" altLang="ja-JP" sz="1200" i="0" u="none" dirty="0" smtClean="0">
                          <a:solidFill>
                            <a:schemeClr val="tx1"/>
                          </a:solidFill>
                        </a:rPr>
                        <a:t>up to 1 km</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several hundreds of meters</a:t>
                      </a:r>
                      <a:endParaRPr kumimoji="1" lang="ja-JP" altLang="en-US" sz="1200" b="0" i="0" u="sng" strike="noStrike" cap="none" normalizeH="0" baseline="0" dirty="0" smtClean="0">
                        <a:ln>
                          <a:noFill/>
                        </a:ln>
                        <a:solidFill>
                          <a:srgbClr val="FF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WRAN (Several tens of Km, 20~30Km)</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598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5</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Transmission Power</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Under discussion (100mW)</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kern="1200" cap="none" normalizeH="0" baseline="0" dirty="0" smtClean="0">
                          <a:ln>
                            <a:noFill/>
                          </a:ln>
                          <a:solidFill>
                            <a:schemeClr val="tx1"/>
                          </a:solidFill>
                          <a:effectLst/>
                          <a:latin typeface="+mn-lt"/>
                          <a:ea typeface="ＭＳ Ｐゴシック" pitchFamily="34" charset="-128"/>
                          <a:cs typeface="Arial" charset="0"/>
                        </a:rPr>
                        <a:t> Fixed high power (4W) in US,  Portable/Mobile Power (100mW, 40mW) in US.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chemeClr val="tx1"/>
                          </a:solidFill>
                          <a:effectLst/>
                          <a:latin typeface="+mj-lt"/>
                          <a:ea typeface="ＭＳ Ｐゴシック" pitchFamily="34" charset="-128"/>
                          <a:cs typeface="Arial" charset="0"/>
                        </a:rPr>
                        <a:t> Fixed high power (4W) in US, Portable/Mobile Power (100mW, 40mW) in US.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chemeClr val="tx1"/>
                          </a:solidFill>
                          <a:effectLst/>
                          <a:latin typeface="+mj-lt"/>
                          <a:ea typeface="ＭＳ Ｐゴシック" pitchFamily="34" charset="-128"/>
                          <a:cs typeface="Arial" charset="0"/>
                        </a:rPr>
                        <a:t> Base station (500W) in Canada, user terminal (4W) in Canada.</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6</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Transmission Rate (bit/s)</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lang="en-US" altLang="ja-JP" sz="1200" i="1" u="none" dirty="0" smtClean="0">
                          <a:solidFill>
                            <a:schemeClr val="tx1"/>
                          </a:solidFill>
                        </a:rPr>
                        <a:t>&gt;</a:t>
                      </a:r>
                      <a:r>
                        <a:rPr lang="en-US" altLang="ja-JP" sz="1200" i="0" u="none" dirty="0" smtClean="0">
                          <a:solidFill>
                            <a:schemeClr val="tx1"/>
                          </a:solidFill>
                        </a:rPr>
                        <a:t> 100 </a:t>
                      </a:r>
                      <a:r>
                        <a:rPr lang="en-US" altLang="ja-JP" sz="1200" i="1" u="none" dirty="0" smtClean="0">
                          <a:solidFill>
                            <a:schemeClr val="tx1"/>
                          </a:solidFill>
                        </a:rPr>
                        <a:t>k</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1M~54 M  (below 1M is also under discussion)</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From several kbps (one stream) to several Mbps (multi-streams)</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7</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Network topology</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kern="1200" cap="none" normalizeH="0" baseline="0" dirty="0" smtClean="0">
                          <a:ln>
                            <a:noFill/>
                          </a:ln>
                          <a:solidFill>
                            <a:srgbClr val="000000"/>
                          </a:solidFill>
                          <a:effectLst/>
                          <a:latin typeface="+mn-lt"/>
                          <a:ea typeface="ＭＳ Ｐゴシック" pitchFamily="34" charset="-128"/>
                          <a:cs typeface="Arial" charset="0"/>
                        </a:rPr>
                        <a:t> Infrastructure Mode,</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n-lt"/>
                          <a:ea typeface="+mn-ea"/>
                          <a:cs typeface="+mn-cs"/>
                        </a:rPr>
                        <a:t> Ad hoc mode</a:t>
                      </a:r>
                      <a:endParaRPr kumimoji="1" lang="en-US" altLang="ja-JP"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kern="1200" cap="none" normalizeH="0" baseline="0" dirty="0" smtClean="0">
                          <a:ln>
                            <a:noFill/>
                          </a:ln>
                          <a:solidFill>
                            <a:srgbClr val="000000"/>
                          </a:solidFill>
                          <a:effectLst/>
                          <a:latin typeface="+mn-lt"/>
                          <a:ea typeface="ＭＳ Ｐゴシック" pitchFamily="34" charset="-128"/>
                          <a:cs typeface="Arial" charset="0"/>
                        </a:rPr>
                        <a:t>Infrastructure Mode,</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n-lt"/>
                          <a:ea typeface="+mn-ea"/>
                          <a:cs typeface="+mn-cs"/>
                        </a:rPr>
                        <a:t>Ad hoc mode</a:t>
                      </a:r>
                      <a:endParaRPr kumimoji="1" lang="en-US" altLang="ja-JP"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 Infrastructure Mode,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 Point-to-</a:t>
                      </a:r>
                      <a:r>
                        <a:rPr kumimoji="1" lang="en-US" altLang="ja-JP" sz="1200" b="0" i="0" u="none" strike="noStrike" cap="none" normalizeH="0" baseline="0" dirty="0" err="1" smtClean="0">
                          <a:ln>
                            <a:noFill/>
                          </a:ln>
                          <a:solidFill>
                            <a:srgbClr val="000000"/>
                          </a:solidFill>
                          <a:effectLst/>
                          <a:latin typeface="+mj-lt"/>
                          <a:ea typeface="ＭＳ Ｐゴシック" pitchFamily="34" charset="-128"/>
                          <a:cs typeface="Arial" charset="0"/>
                        </a:rPr>
                        <a:t>Multipoints</a:t>
                      </a: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 Support peer-to-peer connection</a:t>
                      </a:r>
                      <a:endParaRPr kumimoji="1" lang="en-US" altLang="ja-JP"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8</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Available Devices</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  up to 6000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(for smart grid use case)</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Up to 2007</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More than 512</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9</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Coexistence</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lang="en-US" altLang="ja-JP" sz="1200" i="0" u="none" dirty="0" smtClean="0">
                          <a:solidFill>
                            <a:schemeClr val="tx1"/>
                          </a:solidFill>
                        </a:rPr>
                        <a:t>802.15.4 and</a:t>
                      </a:r>
                      <a:r>
                        <a:rPr lang="en-US" altLang="ja-JP" sz="1200" i="0" u="none" baseline="0" dirty="0" smtClean="0">
                          <a:solidFill>
                            <a:schemeClr val="tx1"/>
                          </a:solidFill>
                        </a:rPr>
                        <a:t> </a:t>
                      </a:r>
                      <a:r>
                        <a:rPr lang="en-US" altLang="ja-JP" sz="1200" i="0" u="none" dirty="0" smtClean="0">
                          <a:solidFill>
                            <a:schemeClr val="tx1"/>
                          </a:solidFill>
                        </a:rPr>
                        <a:t>P802.15.4g</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r>
                        <a:rPr kumimoji="1" lang="en-US" altLang="ja-JP" sz="1200" kern="1200" dirty="0" smtClean="0">
                          <a:solidFill>
                            <a:schemeClr val="tx1"/>
                          </a:solidFill>
                          <a:latin typeface="+mn-lt"/>
                          <a:ea typeface="+mn-ea"/>
                          <a:cs typeface="+mn-cs"/>
                        </a:rPr>
                        <a:t>.22 </a:t>
                      </a:r>
                      <a:endParaRPr kumimoji="1" lang="ja-JP" altLang="ja-JP" sz="1200" kern="1200" dirty="0">
                        <a:solidFill>
                          <a:schemeClr val="tx1"/>
                        </a:solidFill>
                        <a:latin typeface="+mn-lt"/>
                        <a:ea typeface="+mn-ea"/>
                        <a:cs typeface="+mn-cs"/>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11af, .15 4TV coexistence</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4213" y="333375"/>
            <a:ext cx="7772400" cy="1066800"/>
          </a:xfrm>
        </p:spPr>
        <p:txBody>
          <a:bodyPr/>
          <a:lstStyle/>
          <a:p>
            <a:r>
              <a:rPr lang="en-US" altLang="ja-JP" smtClean="0">
                <a:ea typeface="ＭＳ Ｐゴシック" charset="-128"/>
              </a:rPr>
              <a:t>Summary - Technical Comparison</a:t>
            </a:r>
            <a:endParaRPr lang="en-SG" smtClean="0"/>
          </a:p>
        </p:txBody>
      </p:sp>
      <p:graphicFrame>
        <p:nvGraphicFramePr>
          <p:cNvPr id="7" name="Content Placeholder 6"/>
          <p:cNvGraphicFramePr>
            <a:graphicFrameLocks noGrp="1"/>
          </p:cNvGraphicFramePr>
          <p:nvPr>
            <p:ph idx="1"/>
          </p:nvPr>
        </p:nvGraphicFramePr>
        <p:xfrm>
          <a:off x="179512" y="1124744"/>
          <a:ext cx="8784976" cy="5325820"/>
        </p:xfrm>
        <a:graphic>
          <a:graphicData uri="http://schemas.openxmlformats.org/drawingml/2006/table">
            <a:tbl>
              <a:tblPr/>
              <a:tblGrid>
                <a:gridCol w="1512168"/>
                <a:gridCol w="648072"/>
                <a:gridCol w="648072"/>
                <a:gridCol w="648072"/>
                <a:gridCol w="936104"/>
                <a:gridCol w="864096"/>
                <a:gridCol w="713240"/>
                <a:gridCol w="2815152"/>
              </a:tblGrid>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1"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      802.11-2007</a:t>
                      </a:r>
                      <a:endParaRPr kumimoji="1" lang="en-SG" sz="1200" b="1"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802.22 (802.22D3-redline)</a:t>
                      </a:r>
                      <a:endParaRPr kumimoji="1" lang="en-SG" sz="1200" b="1"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Comment on the comparison from the perspective of 802.22 New SG</a:t>
                      </a:r>
                      <a:endParaRPr kumimoji="1" lang="en-SG" sz="1200" b="1"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6151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Times New Roman" pitchFamily="18" charset="0"/>
                          <a:ea typeface="ＭＳ Ｐゴシック" charset="-128"/>
                          <a:cs typeface="Arial" charset="0"/>
                        </a:rPr>
                        <a:t>Frequency range</a:t>
                      </a:r>
                      <a:endParaRPr kumimoji="1" lang="en-SG" sz="1200" b="0" i="0" u="none" strike="noStrike" cap="none" normalizeH="0" baseline="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1200" i="0" u="none" dirty="0" smtClean="0">
                          <a:solidFill>
                            <a:schemeClr val="tx1"/>
                          </a:solidFill>
                        </a:rPr>
                        <a:t>2.4 GHz, 5 GHz, </a:t>
                      </a:r>
                      <a:r>
                        <a:rPr kumimoji="1" lang="en-GB" altLang="ja-JP" sz="1200" kern="1200" baseline="0" dirty="0" smtClean="0">
                          <a:solidFill>
                            <a:schemeClr val="tx1"/>
                          </a:solidFill>
                          <a:latin typeface="+mn-lt"/>
                          <a:ea typeface="+mn-ea"/>
                          <a:cs typeface="+mn-cs"/>
                        </a:rPr>
                        <a:t>infrared</a:t>
                      </a:r>
                    </a:p>
                    <a:p>
                      <a:pPr marL="0" marR="0" lvl="0" indent="0" algn="l" defTabSz="914400" rtl="0" eaLnBrk="1" fontAlgn="base" latinLnBrk="0" hangingPunct="1">
                        <a:lnSpc>
                          <a:spcPct val="100000"/>
                        </a:lnSpc>
                        <a:spcBef>
                          <a:spcPct val="0"/>
                        </a:spcBef>
                        <a:spcAft>
                          <a:spcPct val="0"/>
                        </a:spcAft>
                        <a:buClrTx/>
                        <a:buSzTx/>
                        <a:buFontTx/>
                        <a:buNone/>
                        <a:tabLst/>
                      </a:pPr>
                      <a:r>
                        <a:rPr kumimoji="1" lang="en-GB" altLang="ja-JP" sz="1200" b="0" i="0" u="none" strike="noStrike" kern="1200" cap="none" normalizeH="0" baseline="0" dirty="0" smtClean="0">
                          <a:ln>
                            <a:noFill/>
                          </a:ln>
                          <a:solidFill>
                            <a:schemeClr val="tx1"/>
                          </a:solidFill>
                          <a:effectLst/>
                          <a:latin typeface="+mn-lt"/>
                          <a:ea typeface="+mn-ea"/>
                          <a:cs typeface="+mn-cs"/>
                        </a:rPr>
                        <a:t>(ongoing sub GHz and TV channel)</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54-862 MHz  for unused TV channel</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Times New Roman" pitchFamily="18" charset="0"/>
                          <a:ea typeface="ＭＳ Ｐゴシック" charset="-128"/>
                          <a:cs typeface="Arial" charset="0"/>
                        </a:rPr>
                        <a:t>TVWS band and</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Times New Roman" pitchFamily="18" charset="0"/>
                          <a:ea typeface="ＭＳ Ｐゴシック" charset="-128"/>
                          <a:cs typeface="Arial" charset="0"/>
                        </a:rPr>
                        <a:t>compliances to regulation for its usage are the key differences</a:t>
                      </a:r>
                      <a:endParaRPr kumimoji="1" lang="en-SG" sz="1200" b="0" i="0" u="none" strike="noStrike" cap="none" normalizeH="0" baseline="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r>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Multiple Access</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200" i="0" u="none" dirty="0" smtClean="0">
                          <a:solidFill>
                            <a:schemeClr val="tx1"/>
                          </a:solidFill>
                        </a:rPr>
                        <a:t>CSMA </a:t>
                      </a:r>
                      <a:r>
                        <a:rPr lang="en-US" altLang="ja-JP" sz="1200" i="0" u="none" baseline="0" dirty="0" smtClean="0">
                          <a:solidFill>
                            <a:schemeClr val="tx1"/>
                          </a:solidFill>
                        </a:rPr>
                        <a:t> </a:t>
                      </a:r>
                      <a:r>
                        <a:rPr lang="en-US" altLang="ja-JP" sz="1200" i="0" u="none" dirty="0" smtClean="0">
                          <a:solidFill>
                            <a:schemeClr val="tx1"/>
                          </a:solidFill>
                        </a:rPr>
                        <a:t>(channel access: DSSS and O</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FDM)</a:t>
                      </a:r>
                      <a:r>
                        <a:rPr lang="en-US" altLang="ja-JP" sz="1200" i="0" u="none" dirty="0" smtClean="0">
                          <a:solidFill>
                            <a:schemeClr val="tx1"/>
                          </a:solidFill>
                        </a:rPr>
                        <a:t> </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OFDMA</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i="0" u="none" strike="noStrike" cap="none" normalizeH="0" baseline="0" dirty="0" smtClean="0">
                          <a:ln>
                            <a:noFill/>
                          </a:ln>
                          <a:solidFill>
                            <a:schemeClr val="tx1"/>
                          </a:solidFill>
                          <a:effectLst/>
                          <a:latin typeface="Times New Roman" pitchFamily="18" charset="0"/>
                        </a:rPr>
                        <a:t>OFDMA guarantees efficient management of large number</a:t>
                      </a:r>
                      <a:r>
                        <a:rPr kumimoji="0" lang="en-US" altLang="ja-JP" sz="1200" i="0" u="none" strike="noStrike" cap="none" normalizeH="0" dirty="0" smtClean="0">
                          <a:ln>
                            <a:noFill/>
                          </a:ln>
                          <a:solidFill>
                            <a:schemeClr val="tx1"/>
                          </a:solidFill>
                          <a:effectLst/>
                          <a:latin typeface="Times New Roman" pitchFamily="18" charset="0"/>
                        </a:rPr>
                        <a:t> of device </a:t>
                      </a:r>
                      <a:r>
                        <a:rPr lang="en-US" altLang="ja-JP" sz="1200" dirty="0" smtClean="0">
                          <a:solidFill>
                            <a:schemeClr val="tx1"/>
                          </a:solidFill>
                        </a:rPr>
                        <a:t>than CSMA</a:t>
                      </a:r>
                      <a:endParaRPr kumimoji="1" lang="en-US" altLang="ja-JP" sz="12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2636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FFT Size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64</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2048</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802.22 has higher data throughput for comparable bandwidth</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r>
              <a:tr h="388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Bandwidth(MHz)</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5</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10</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20</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Times New Roman" pitchFamily="18" charset="0"/>
                          <a:ea typeface="ＭＳ Ｐゴシック" charset="-128"/>
                          <a:cs typeface="Arial" charset="0"/>
                        </a:rPr>
                        <a:t>6</a:t>
                      </a:r>
                      <a:endParaRPr kumimoji="1" lang="en-SG" sz="1200" b="0" i="0" u="none" strike="noStrike" cap="none" normalizeH="0" baseline="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7</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8</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r>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Maximum Data Throughput (</a:t>
                      </a:r>
                      <a:r>
                        <a:rPr kumimoji="1" lang="en-US" altLang="ja-JP" sz="1200" b="0" i="0" u="none" strike="noStrike" cap="none" normalizeH="0" baseline="0" dirty="0" err="1" smtClean="0">
                          <a:ln>
                            <a:noFill/>
                          </a:ln>
                          <a:solidFill>
                            <a:srgbClr val="000000"/>
                          </a:solidFill>
                          <a:effectLst/>
                          <a:latin typeface="Times New Roman" pitchFamily="18" charset="0"/>
                          <a:ea typeface="ＭＳ Ｐゴシック" charset="-128"/>
                          <a:cs typeface="Arial" charset="0"/>
                        </a:rPr>
                        <a:t>Mbit</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/s)</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13.5</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27</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54</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22.69</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r>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Times New Roman" pitchFamily="18" charset="0"/>
                          <a:ea typeface="ＭＳ Ｐゴシック" charset="-128"/>
                          <a:cs typeface="Arial" charset="0"/>
                        </a:rPr>
                        <a:t>Subcarrier frequency spacing (KHz)</a:t>
                      </a:r>
                      <a:endParaRPr kumimoji="1" lang="en-SG" sz="1200" b="0" i="0" u="none" strike="noStrike" cap="none" normalizeH="0" baseline="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r>
                        <a:rPr kumimoji="1" lang="en-GB" altLang="ja-JP" sz="1200" kern="1200" baseline="0" dirty="0" smtClean="0">
                          <a:solidFill>
                            <a:schemeClr val="tx1"/>
                          </a:solidFill>
                          <a:latin typeface="+mn-lt"/>
                          <a:ea typeface="+mn-ea"/>
                          <a:cs typeface="+mn-cs"/>
                        </a:rPr>
                        <a:t>78.125</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r>
                        <a:rPr kumimoji="1" lang="en-GB" altLang="ja-JP" sz="1200" kern="1200" baseline="0" dirty="0" smtClean="0">
                          <a:solidFill>
                            <a:schemeClr val="tx1"/>
                          </a:solidFill>
                          <a:latin typeface="+mn-lt"/>
                          <a:ea typeface="+mn-ea"/>
                          <a:cs typeface="+mn-cs"/>
                        </a:rPr>
                        <a:t>156.25</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200" kern="1200" baseline="0" dirty="0" smtClean="0">
                          <a:solidFill>
                            <a:schemeClr val="tx1"/>
                          </a:solidFill>
                          <a:latin typeface="+mn-lt"/>
                          <a:ea typeface="+mn-ea"/>
                          <a:cs typeface="+mn-cs"/>
                        </a:rPr>
                        <a:t>312.5</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p>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3.3 </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3.9</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4.5</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802.22 is more robust to frequency selective  fading</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Cyclic Prefix Duration </a:t>
                      </a:r>
                      <a:r>
                        <a:rPr kumimoji="1" lang="en-US" altLang="ja-JP" sz="1200" b="0" i="0" u="none" strike="noStrike" cap="none" normalizeH="0" baseline="0" dirty="0" smtClean="0">
                          <a:ln>
                            <a:noFill/>
                          </a:ln>
                          <a:solidFill>
                            <a:srgbClr val="000000"/>
                          </a:solidFill>
                          <a:effectLst/>
                          <a:latin typeface="SimHei" pitchFamily="49" charset="-122"/>
                          <a:ea typeface="SimHei" pitchFamily="49" charset="-122"/>
                          <a:cs typeface="Arial" charset="0"/>
                        </a:rPr>
                        <a:t>(</a:t>
                      </a:r>
                      <a:r>
                        <a:rPr kumimoji="1" lang="el-GR" altLang="ja-JP" sz="1200" b="0" i="0" u="none" strike="noStrike" cap="none" normalizeH="0" baseline="0" dirty="0" smtClean="0">
                          <a:ln>
                            <a:noFill/>
                          </a:ln>
                          <a:solidFill>
                            <a:srgbClr val="000000"/>
                          </a:solidFill>
                          <a:effectLst/>
                          <a:latin typeface="SimHei" pitchFamily="49" charset="-122"/>
                          <a:ea typeface="SimHei" pitchFamily="49" charset="-122"/>
                          <a:cs typeface="Arial" charset="0"/>
                        </a:rPr>
                        <a:t>μ</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sec</a:t>
                      </a:r>
                      <a:r>
                        <a:rPr kumimoji="1" lang="en-US" altLang="ja-JP" sz="1200" b="0" i="0" u="none" strike="noStrike" cap="none" normalizeH="0" baseline="0" dirty="0" smtClean="0">
                          <a:ln>
                            <a:noFill/>
                          </a:ln>
                          <a:solidFill>
                            <a:srgbClr val="000000"/>
                          </a:solidFill>
                          <a:effectLst/>
                          <a:latin typeface="SimHei" pitchFamily="49" charset="-122"/>
                          <a:ea typeface="SimHei" pitchFamily="49" charset="-122"/>
                          <a:cs typeface="Arial" charset="0"/>
                        </a:rPr>
                        <a:t>)</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altLang="ja-JP" sz="1200" b="0" i="0" u="none" strike="noStrike" cap="none" normalizeH="0" baseline="0" dirty="0" smtClean="0">
                          <a:ln>
                            <a:noFill/>
                          </a:ln>
                          <a:solidFill>
                            <a:srgbClr val="000000"/>
                          </a:solidFill>
                          <a:effectLst/>
                          <a:latin typeface="Times New Roman" pitchFamily="18" charset="0"/>
                          <a:cs typeface="Arial" charset="0"/>
                        </a:rPr>
                        <a:t>3.2</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1.6</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0.8</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Up to 75</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-802.22 is more robust to spread delay.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charset="-128"/>
                          <a:cs typeface="Arial" charset="0"/>
                        </a:rPr>
                        <a:t>- It is optimized to support long range</a:t>
                      </a:r>
                      <a:endParaRPr kumimoji="1" lang="en-SG" sz="1200" b="0" i="0" u="none" strike="noStrike" cap="none" normalizeH="0" baseline="0" dirty="0" smtClean="0">
                        <a:ln>
                          <a:noFill/>
                        </a:ln>
                        <a:solidFill>
                          <a:schemeClr val="tx1"/>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r>
              <a:tr h="15051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Coexistence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-CSMA-based </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-Database access (RLQP)</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-MAC messages for measurement </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-Spectrum sensing, database access and </a:t>
                      </a:r>
                      <a:r>
                        <a:rPr kumimoji="1" lang="en-SG" sz="1200" b="0" i="0" u="none" strike="noStrike" cap="none" normalizeH="0" baseline="0" dirty="0" err="1" smtClean="0">
                          <a:ln>
                            <a:noFill/>
                          </a:ln>
                          <a:solidFill>
                            <a:srgbClr val="000000"/>
                          </a:solidFill>
                          <a:effectLst/>
                          <a:latin typeface="Times New Roman" pitchFamily="18" charset="0"/>
                          <a:cs typeface="Arial" charset="0"/>
                        </a:rPr>
                        <a:t>geolocation</a:t>
                      </a:r>
                      <a:r>
                        <a:rPr kumimoji="1" lang="en-SG" sz="1200" b="0" i="0" u="none" strike="noStrike" cap="none" normalizeH="0" baseline="0" dirty="0" smtClean="0">
                          <a:ln>
                            <a:noFill/>
                          </a:ln>
                          <a:solidFill>
                            <a:srgbClr val="000000"/>
                          </a:solidFill>
                          <a:effectLst/>
                          <a:latin typeface="Times New Roman" pitchFamily="18" charset="0"/>
                          <a:cs typeface="Arial" charset="0"/>
                        </a:rPr>
                        <a:t> (Interface)</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-Self-coexistence window</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-Quiet period</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-Coexistence beacon protocol</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-On-demand frame contention</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-MAC messages for measurement and channel measurement</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-Embedded channel management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SG" sz="1200" b="0" i="0" u="none" strike="noStrike" cap="none" normalizeH="0" baseline="0" dirty="0" smtClean="0">
                          <a:ln>
                            <a:noFill/>
                          </a:ln>
                          <a:solidFill>
                            <a:schemeClr val="tx1"/>
                          </a:solidFill>
                          <a:effectLst/>
                          <a:latin typeface="Times New Roman" pitchFamily="18" charset="0"/>
                          <a:cs typeface="Arial" charset="0"/>
                        </a:rPr>
                        <a:t>802.22 has enhanced coexistence techniques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r>
            </a:tbl>
          </a:graphicData>
        </a:graphic>
      </p:graphicFrame>
      <p:sp>
        <p:nvSpPr>
          <p:cNvPr id="4" name="Date Placeholder 3"/>
          <p:cNvSpPr>
            <a:spLocks noGrp="1"/>
          </p:cNvSpPr>
          <p:nvPr>
            <p:ph type="dt" sz="quarter" idx="10"/>
          </p:nvPr>
        </p:nvSpPr>
        <p:spPr/>
        <p:txBody>
          <a:bodyPr/>
          <a:lstStyle/>
          <a:p>
            <a:pPr>
              <a:defRPr/>
            </a:pPr>
            <a:r>
              <a:rPr lang="en-US" altLang="ja-JP" smtClean="0"/>
              <a:t>June 2011</a:t>
            </a:r>
            <a:endParaRPr lang="en-US"/>
          </a:p>
        </p:txBody>
      </p:sp>
      <p:sp>
        <p:nvSpPr>
          <p:cNvPr id="5" name="Footer Placeholder 4"/>
          <p:cNvSpPr>
            <a:spLocks noGrp="1"/>
          </p:cNvSpPr>
          <p:nvPr>
            <p:ph type="ftr" sz="quarter" idx="11"/>
          </p:nvPr>
        </p:nvSpPr>
        <p:spPr/>
        <p:txBody>
          <a:bodyPr/>
          <a:lstStyle/>
          <a:p>
            <a:pPr>
              <a:defRPr/>
            </a:pPr>
            <a:r>
              <a:rPr lang="en-US" smtClean="0"/>
              <a:t>Chunyi Song, NICT</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ADB3A81F-6F78-4632-88AC-8D703072F66A}" type="slidenum">
              <a:rPr lang="en-US" altLang="ja-JP" smtClean="0"/>
              <a:pPr>
                <a:defRPr/>
              </a:pPr>
              <a:t>8</a:t>
            </a:fld>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510952"/>
          </a:xfrm>
        </p:spPr>
        <p:txBody>
          <a:bodyPr/>
          <a:lstStyle/>
          <a:p>
            <a:r>
              <a:rPr lang="en-US" dirty="0" smtClean="0"/>
              <a:t>Example Application Scenario</a:t>
            </a:r>
            <a:endParaRPr lang="en-US" dirty="0"/>
          </a:p>
        </p:txBody>
      </p:sp>
      <p:sp>
        <p:nvSpPr>
          <p:cNvPr id="3" name="Content Placeholder 2"/>
          <p:cNvSpPr>
            <a:spLocks noGrp="1"/>
          </p:cNvSpPr>
          <p:nvPr>
            <p:ph idx="1"/>
          </p:nvPr>
        </p:nvSpPr>
        <p:spPr>
          <a:xfrm>
            <a:off x="6156176" y="1340768"/>
            <a:ext cx="2736304" cy="4608512"/>
          </a:xfrm>
        </p:spPr>
        <p:txBody>
          <a:bodyPr/>
          <a:lstStyle/>
          <a:p>
            <a:r>
              <a:rPr lang="en-US" sz="1800" dirty="0" smtClean="0"/>
              <a:t>802.22 RA smart grid and critical infrastructure monitoring application will be complimentary to other short range applications at the users’ end</a:t>
            </a:r>
          </a:p>
          <a:p>
            <a:r>
              <a:rPr lang="en-US" sz="1800" dirty="0" smtClean="0"/>
              <a:t>We may have different types of CPEs in 802.22 new SG</a:t>
            </a:r>
          </a:p>
          <a:p>
            <a:r>
              <a:rPr lang="en-US" sz="1800" dirty="0" smtClean="0"/>
              <a:t>Currently CPEs can not communicate to each other </a:t>
            </a:r>
            <a:endParaRPr lang="en-US" sz="1800" dirty="0"/>
          </a:p>
        </p:txBody>
      </p:sp>
      <p:sp>
        <p:nvSpPr>
          <p:cNvPr id="4" name="Date Placeholder 3"/>
          <p:cNvSpPr>
            <a:spLocks noGrp="1"/>
          </p:cNvSpPr>
          <p:nvPr>
            <p:ph type="dt" sz="half" idx="10"/>
          </p:nvPr>
        </p:nvSpPr>
        <p:spPr/>
        <p:txBody>
          <a:bodyPr/>
          <a:lstStyle/>
          <a:p>
            <a:pPr>
              <a:defRPr/>
            </a:pPr>
            <a:r>
              <a:rPr lang="en-US" altLang="ja-JP" smtClean="0"/>
              <a:t>June 2011</a:t>
            </a:r>
            <a:endParaRPr lang="en-US"/>
          </a:p>
        </p:txBody>
      </p:sp>
      <p:sp>
        <p:nvSpPr>
          <p:cNvPr id="5" name="Footer Placeholder 4"/>
          <p:cNvSpPr>
            <a:spLocks noGrp="1"/>
          </p:cNvSpPr>
          <p:nvPr>
            <p:ph type="ftr" sz="quarter" idx="11"/>
          </p:nvPr>
        </p:nvSpPr>
        <p:spPr/>
        <p:txBody>
          <a:bodyPr/>
          <a:lstStyle/>
          <a:p>
            <a:pPr>
              <a:defRPr/>
            </a:pPr>
            <a:r>
              <a:rPr lang="en-US" smtClean="0"/>
              <a:t>Chunyi Song, NICT</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E65569F0-4EC1-4126-ABDE-FCA0B5D36537}" type="slidenum">
              <a:rPr lang="en-US" altLang="ja-JP" smtClean="0"/>
              <a:pPr>
                <a:defRPr/>
              </a:pPr>
              <a:t>9</a:t>
            </a:fld>
            <a:endParaRPr lang="en-US" altLang="ja-JP"/>
          </a:p>
        </p:txBody>
      </p:sp>
      <p:pic>
        <p:nvPicPr>
          <p:cNvPr id="27652" name="Picture 4"/>
          <p:cNvPicPr>
            <a:picLocks noChangeAspect="1" noChangeArrowheads="1"/>
          </p:cNvPicPr>
          <p:nvPr/>
        </p:nvPicPr>
        <p:blipFill>
          <a:blip r:embed="rId2" cstate="print"/>
          <a:srcRect/>
          <a:stretch>
            <a:fillRect/>
          </a:stretch>
        </p:blipFill>
        <p:spPr bwMode="auto">
          <a:xfrm>
            <a:off x="35024" y="1196752"/>
            <a:ext cx="6121152" cy="512468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4531</TotalTime>
  <Words>1791</Words>
  <Application>Microsoft Office PowerPoint</Application>
  <PresentationFormat>On-screen Show (4:3)</PresentationFormat>
  <Paragraphs>254</Paragraphs>
  <Slides>12</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5" baseType="lpstr">
      <vt:lpstr>802-22-Submission</vt:lpstr>
      <vt:lpstr>Custom Design</vt:lpstr>
      <vt:lpstr>Document</vt:lpstr>
      <vt:lpstr>Review of 802.11 &amp; Comparison with 802.22 RA Smart Grid and Critical Infrastructure Monitoring</vt:lpstr>
      <vt:lpstr>Abstract</vt:lpstr>
      <vt:lpstr>Title</vt:lpstr>
      <vt:lpstr>PAR Scope </vt:lpstr>
      <vt:lpstr>5C and Functional Requirement</vt:lpstr>
      <vt:lpstr>Usage Models</vt:lpstr>
      <vt:lpstr>Summary – Review, Differences and Similarities</vt:lpstr>
      <vt:lpstr>Summary - Technical Comparison</vt:lpstr>
      <vt:lpstr>Example Application Scenario</vt:lpstr>
      <vt:lpstr>Conclusion</vt:lpstr>
      <vt:lpstr>References</vt:lpstr>
      <vt:lpstr>Appendix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aziz</cp:lastModifiedBy>
  <cp:revision>283</cp:revision>
  <cp:lastPrinted>1998-02-10T13:28:06Z</cp:lastPrinted>
  <dcterms:created xsi:type="dcterms:W3CDTF">2011-06-06T03:09:05Z</dcterms:created>
  <dcterms:modified xsi:type="dcterms:W3CDTF">2011-06-20T12:42:35Z</dcterms:modified>
</cp:coreProperties>
</file>