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541" r:id="rId3"/>
    <p:sldId id="542" r:id="rId4"/>
    <p:sldId id="545" r:id="rId5"/>
    <p:sldId id="546" r:id="rId6"/>
    <p:sldId id="544" r:id="rId7"/>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6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ko-KR" altLang="en-US" sz="1500"/>
              <a:t>March 2007</a:t>
            </a:r>
            <a:endParaRPr lang="en-US" altLang="ko-KR" sz="150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a:t>M. Azizur Rahman (NICT)</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2EE5991C-09DE-2646-8EBE-C4B6DF9CA505}" type="slidenum">
              <a:rPr lang="en-US" altLang="ko-KR"/>
              <a:pPr>
                <a:defRPr/>
              </a:pPr>
              <a:t>‹#›</a:t>
            </a:fld>
            <a:endParaRPr lang="en-US" altLang="ko-KR"/>
          </a:p>
        </p:txBody>
      </p:sp>
    </p:spTree>
    <p:extLst>
      <p:ext uri="{BB962C8B-B14F-4D97-AF65-F5344CB8AC3E}">
        <p14:creationId xmlns:p14="http://schemas.microsoft.com/office/powerpoint/2010/main" val="231610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5E4E66D2-6EAF-DE47-B4F7-984981DF2A00}" type="slidenum">
              <a:rPr lang="en-US" altLang="ko-KR"/>
              <a:pPr>
                <a:defRPr/>
              </a:pPr>
              <a:t>‹#›</a:t>
            </a:fld>
            <a:endParaRPr lang="en-US" altLang="ko-KR"/>
          </a:p>
        </p:txBody>
      </p:sp>
    </p:spTree>
    <p:extLst>
      <p:ext uri="{BB962C8B-B14F-4D97-AF65-F5344CB8AC3E}">
        <p14:creationId xmlns:p14="http://schemas.microsoft.com/office/powerpoint/2010/main" val="311833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1066800"/>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685800" y="1981200"/>
            <a:ext cx="7772400" cy="4114800"/>
          </a:xfrm>
        </p:spPr>
        <p:txBody>
          <a:bodyPr/>
          <a:lstStyle/>
          <a:p>
            <a:pPr lvl="0"/>
            <a:endParaRPr lang="ko-KR" alt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64BFFCF7-09F7-0349-B0E1-E0DEE91E2F32}" type="slidenum">
              <a:rPr lang="en-US" altLang="ko-KR"/>
              <a:pPr>
                <a:defRPr/>
              </a:pPr>
              <a:t>‹#›</a:t>
            </a:fld>
            <a:endParaRPr lang="en-US" altLang="ko-KR"/>
          </a:p>
        </p:txBody>
      </p:sp>
    </p:spTree>
    <p:extLst>
      <p:ext uri="{BB962C8B-B14F-4D97-AF65-F5344CB8AC3E}">
        <p14:creationId xmlns:p14="http://schemas.microsoft.com/office/powerpoint/2010/main" val="583174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F2B3B7C5-EB6B-E340-B434-12E9F929C1E1}" type="slidenum">
              <a:rPr lang="en-US" altLang="ko-KR"/>
              <a:pPr>
                <a:defRPr/>
              </a:pPr>
              <a:t>‹#›</a:t>
            </a:fld>
            <a:endParaRPr lang="en-US" altLang="ko-KR"/>
          </a:p>
        </p:txBody>
      </p:sp>
    </p:spTree>
    <p:extLst>
      <p:ext uri="{BB962C8B-B14F-4D97-AF65-F5344CB8AC3E}">
        <p14:creationId xmlns:p14="http://schemas.microsoft.com/office/powerpoint/2010/main" val="553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0029D94-3A3B-E949-AE96-B324103F9785}" type="slidenum">
              <a:rPr lang="en-US" altLang="ko-KR"/>
              <a:pPr>
                <a:defRPr/>
              </a:pPr>
              <a:t>‹#›</a:t>
            </a:fld>
            <a:endParaRPr lang="en-US" altLang="ko-KR"/>
          </a:p>
        </p:txBody>
      </p:sp>
    </p:spTree>
    <p:extLst>
      <p:ext uri="{BB962C8B-B14F-4D97-AF65-F5344CB8AC3E}">
        <p14:creationId xmlns:p14="http://schemas.microsoft.com/office/powerpoint/2010/main" val="129560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8"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A5598A4D-0EB7-E049-BC96-02E7033DFB0B}" type="slidenum">
              <a:rPr lang="en-US" altLang="ko-KR"/>
              <a:pPr>
                <a:defRPr/>
              </a:pPr>
              <a:t>‹#›</a:t>
            </a:fld>
            <a:endParaRPr lang="en-US" altLang="ko-KR"/>
          </a:p>
        </p:txBody>
      </p:sp>
    </p:spTree>
    <p:extLst>
      <p:ext uri="{BB962C8B-B14F-4D97-AF65-F5344CB8AC3E}">
        <p14:creationId xmlns:p14="http://schemas.microsoft.com/office/powerpoint/2010/main" val="2241147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4"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8B3DF5DA-BDF8-7046-BD6D-D68320FA2516}" type="slidenum">
              <a:rPr lang="en-US" altLang="ko-KR"/>
              <a:pPr>
                <a:defRPr/>
              </a:pPr>
              <a:t>‹#›</a:t>
            </a:fld>
            <a:endParaRPr lang="en-US" altLang="ko-KR"/>
          </a:p>
        </p:txBody>
      </p:sp>
    </p:spTree>
    <p:extLst>
      <p:ext uri="{BB962C8B-B14F-4D97-AF65-F5344CB8AC3E}">
        <p14:creationId xmlns:p14="http://schemas.microsoft.com/office/powerpoint/2010/main" val="2533503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3"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FE7927AC-00D5-C64A-8CDF-362E9646DD33}" type="slidenum">
              <a:rPr lang="en-US" altLang="ko-KR"/>
              <a:pPr>
                <a:defRPr/>
              </a:pPr>
              <a:t>‹#›</a:t>
            </a:fld>
            <a:endParaRPr lang="en-US" altLang="ko-KR"/>
          </a:p>
        </p:txBody>
      </p:sp>
    </p:spTree>
    <p:extLst>
      <p:ext uri="{BB962C8B-B14F-4D97-AF65-F5344CB8AC3E}">
        <p14:creationId xmlns:p14="http://schemas.microsoft.com/office/powerpoint/2010/main" val="1982495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394DA38E-FB49-F044-AF3B-7C962B030323}" type="slidenum">
              <a:rPr lang="en-US" altLang="ko-KR"/>
              <a:pPr>
                <a:defRPr/>
              </a:pPr>
              <a:t>‹#›</a:t>
            </a:fld>
            <a:endParaRPr lang="en-US" altLang="ko-KR"/>
          </a:p>
        </p:txBody>
      </p:sp>
    </p:spTree>
    <p:extLst>
      <p:ext uri="{BB962C8B-B14F-4D97-AF65-F5344CB8AC3E}">
        <p14:creationId xmlns:p14="http://schemas.microsoft.com/office/powerpoint/2010/main" val="2902618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Jan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en-US" altLang="ko-KR" smtClean="0"/>
              <a:t>M. Azizur Rahman (NICT)</a:t>
            </a:r>
            <a:endParaRPr lang="en-US" altLang="ko-K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C2B4AA4-CBF7-744C-AA25-B717368D6A62}" type="slidenum">
              <a:rPr lang="en-US" altLang="ko-KR"/>
              <a:pPr>
                <a:defRPr/>
              </a:pPr>
              <a:t>‹#›</a:t>
            </a:fld>
            <a:endParaRPr lang="en-US" altLang="ko-KR"/>
          </a:p>
        </p:txBody>
      </p:sp>
    </p:spTree>
    <p:extLst>
      <p:ext uri="{BB962C8B-B14F-4D97-AF65-F5344CB8AC3E}">
        <p14:creationId xmlns:p14="http://schemas.microsoft.com/office/powerpoint/2010/main" val="19091248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963"/>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smtClean="0"/>
              <a:t>Jan 2012</a:t>
            </a:r>
            <a:endParaRPr lang="en-US" altLang="ko-KR"/>
          </a:p>
        </p:txBody>
      </p:sp>
      <p:sp>
        <p:nvSpPr>
          <p:cNvPr id="1029" name="Rectangle 5"/>
          <p:cNvSpPr>
            <a:spLocks noGrp="1" noChangeArrowheads="1"/>
          </p:cNvSpPr>
          <p:nvPr>
            <p:ph type="ftr" sz="quarter" idx="3"/>
          </p:nvPr>
        </p:nvSpPr>
        <p:spPr bwMode="auto">
          <a:xfrm>
            <a:off x="6869113" y="6475413"/>
            <a:ext cx="16748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a:t>M. Azizur Rahman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4957316" y="334189"/>
            <a:ext cx="34881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802.22-</a:t>
            </a:r>
            <a:r>
              <a:rPr lang="en-US" altLang="ko-KR" sz="1800" dirty="0" smtClean="0"/>
              <a:t>12</a:t>
            </a:r>
            <a:r>
              <a:rPr lang="en-US" sz="1800" b="1" kern="1200" dirty="0" smtClean="0">
                <a:solidFill>
                  <a:schemeClr val="tx1"/>
                </a:solidFill>
                <a:latin typeface="Times New Roman" charset="0"/>
                <a:ea typeface="굴림" charset="0"/>
                <a:cs typeface="굴림" charset="0"/>
              </a:rPr>
              <a:t>-</a:t>
            </a:r>
            <a:r>
              <a:rPr lang="en-US" sz="1800" b="1" kern="1200" dirty="0" smtClean="0">
                <a:solidFill>
                  <a:schemeClr val="tx1"/>
                </a:solidFill>
                <a:latin typeface="Times New Roman" charset="0"/>
                <a:ea typeface="굴림" charset="0"/>
                <a:cs typeface="굴림" charset="0"/>
              </a:rPr>
              <a:t>0011-</a:t>
            </a:r>
            <a:r>
              <a:rPr lang="en-US" sz="1800" b="1" kern="1200" dirty="0" smtClean="0">
                <a:solidFill>
                  <a:schemeClr val="tx1"/>
                </a:solidFill>
                <a:latin typeface="Times New Roman" charset="0"/>
                <a:ea typeface="굴림" charset="0"/>
                <a:cs typeface="굴림" charset="0"/>
              </a:rPr>
              <a:t>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http://standards.ieee.org/guides/bylaws/sb-bylaws.pdf" TargetMode="External"/><Relationship Id="rId5" Type="http://schemas.openxmlformats.org/officeDocument/2006/relationships/hyperlink" Target="mailto:carl.stevenson@ieee.org" TargetMode="External"/><Relationship Id="rId6" Type="http://schemas.openxmlformats.org/officeDocument/2006/relationships/hyperlink" Target="mailto:patcom@iee.org" TargetMode="External"/><Relationship Id="rId7" Type="http://schemas.openxmlformats.org/officeDocument/2006/relationships/oleObject" Target="../embeddings/Microsoft_Word_97_-_2004_Document1.doc"/><Relationship Id="rId8"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M. Azizur Rahman (NICT)</a:t>
            </a:r>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Jan 2012 </a:t>
            </a:r>
            <a:r>
              <a:rPr lang="en-US" altLang="ko-KR" sz="2800" dirty="0" smtClean="0">
                <a:latin typeface="Times New Roman" charset="0"/>
                <a:ea typeface="굴림" charset="0"/>
                <a:cs typeface="굴림" charset="0"/>
              </a:rPr>
              <a:t>Closing </a:t>
            </a:r>
            <a:r>
              <a:rPr lang="en-US" altLang="ko-KR" sz="2800" dirty="0">
                <a:latin typeface="Times New Roman" charset="0"/>
                <a:ea typeface="굴림" charset="0"/>
                <a:cs typeface="굴림" charset="0"/>
              </a:rPr>
              <a:t>Report</a:t>
            </a: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2012-01-</a:t>
            </a:r>
            <a:r>
              <a:rPr lang="en-US" altLang="ko-KR" sz="2000" b="0" dirty="0" smtClean="0">
                <a:latin typeface="Times New Roman" charset="0"/>
                <a:ea typeface="굴림" charset="0"/>
                <a:cs typeface="굴림" charset="0"/>
              </a:rPr>
              <a:t>19</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609600" y="4581525"/>
            <a:ext cx="8001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atinLnBrk="0"/>
            <a:r>
              <a:rPr lang="en-US" altLang="ko-KR" sz="900"/>
              <a:t>Notice:</a:t>
            </a:r>
            <a:r>
              <a:rPr lang="en-US" altLang="ko-KR" sz="900" b="0"/>
              <a:t> </a:t>
            </a:r>
            <a:r>
              <a:rPr lang="en-US" altLang="ko-KR" sz="800" b="0"/>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endParaRPr lang="en-US" altLang="ko-KR" sz="900"/>
          </a:p>
          <a:p>
            <a:pPr latinLnBrk="0"/>
            <a:r>
              <a:rPr lang="en-US" altLang="ko-KR" sz="900"/>
              <a:t>Release:</a:t>
            </a:r>
            <a:r>
              <a:rPr lang="en-US" altLang="ko-KR" sz="900" b="0"/>
              <a:t> </a:t>
            </a:r>
            <a:r>
              <a:rPr lang="en-US" altLang="ko-KR" sz="800" b="0"/>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latinLnBrk="0"/>
            <a:endParaRPr lang="en-US" altLang="ko-KR" sz="900"/>
          </a:p>
          <a:p>
            <a:pPr latinLnBrk="0"/>
            <a:r>
              <a:rPr lang="en-US" altLang="ko-KR" sz="900"/>
              <a:t>Patent Policy and Procedures:</a:t>
            </a:r>
            <a:r>
              <a:rPr lang="en-US" altLang="ko-KR" sz="900" b="0"/>
              <a:t> </a:t>
            </a:r>
            <a:r>
              <a:rPr lang="en-US" altLang="ko-KR" sz="800" b="0"/>
              <a:t>The contributor is familiar with the IEEE 802 Patent Policy and Procedures </a:t>
            </a:r>
            <a:r>
              <a:rPr lang="en-US" altLang="ko-KR" sz="800">
                <a:hlinkClick r:id="rId4"/>
              </a:rPr>
              <a:t>http://standards.ieee.org/guides/bylaws/sb-bylaws.pdf</a:t>
            </a:r>
            <a:r>
              <a:rPr lang="en-US" altLang="ko-KR" sz="800" b="0"/>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latinLnBrk="0"/>
            <a:r>
              <a:rPr lang="en-US" altLang="ko-KR" sz="800">
                <a:hlinkClick r:id="rId5"/>
              </a:rPr>
              <a:t>Carl R. Stevenson</a:t>
            </a:r>
            <a:r>
              <a:rPr lang="en-US" altLang="ko-KR" sz="800" b="0"/>
              <a:t> as early as possible, in written or electronic form, if patented technology (or technology under patent application) might be incorporated into a draft standard being developed within the IEEE 802.22 Working Group. </a:t>
            </a:r>
            <a:r>
              <a:rPr lang="en-US" altLang="ko-KR" sz="800">
                <a:solidFill>
                  <a:srgbClr val="003399"/>
                </a:solidFill>
              </a:rPr>
              <a:t>If you have questions, contact the IEEE Patent Committee Administrator at </a:t>
            </a:r>
            <a:r>
              <a:rPr lang="en-US" altLang="ko-KR" sz="800">
                <a:solidFill>
                  <a:srgbClr val="003399"/>
                </a:solidFill>
                <a:hlinkClick r:id="rId6"/>
              </a:rPr>
              <a:t>patcom@iee.org</a:t>
            </a:r>
            <a:r>
              <a:rPr lang="en-US" altLang="ko-KR" sz="800">
                <a:solidFill>
                  <a:srgbClr val="003399"/>
                </a:solidFill>
              </a:rPr>
              <a:t>.</a:t>
            </a:r>
            <a:endParaRPr lang="ko-KR" altLang="en-US" sz="1000">
              <a:solidFill>
                <a:schemeClr val="tx2"/>
              </a:solidFill>
            </a:endParaRPr>
          </a:p>
        </p:txBody>
      </p:sp>
      <p:graphicFrame>
        <p:nvGraphicFramePr>
          <p:cNvPr id="16392" name="Object 16"/>
          <p:cNvGraphicFramePr>
            <a:graphicFrameLocks noChangeAspect="1"/>
          </p:cNvGraphicFramePr>
          <p:nvPr/>
        </p:nvGraphicFramePr>
        <p:xfrm>
          <a:off x="582613" y="3151188"/>
          <a:ext cx="7910512" cy="690562"/>
        </p:xfrm>
        <a:graphic>
          <a:graphicData uri="http://schemas.openxmlformats.org/presentationml/2006/ole">
            <mc:AlternateContent xmlns:mc="http://schemas.openxmlformats.org/markup-compatibility/2006">
              <mc:Choice xmlns:v="urn:schemas-microsoft-com:vml" Requires="v">
                <p:oleObj spid="_x0000_s16408" name="Document" r:id="rId7" imgW="9194800" imgH="749300" progId="Word.Document.8">
                  <p:embed/>
                </p:oleObj>
              </mc:Choice>
              <mc:Fallback>
                <p:oleObj name="Document" r:id="rId7" imgW="9194800" imgH="749300" progId="Word.Document.8">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2613" y="3151188"/>
                        <a:ext cx="7910512"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p:txBody>
          <a:bodyPr/>
          <a:lstStyle/>
          <a:p>
            <a:pPr>
              <a:defRPr/>
            </a:pPr>
            <a:r>
              <a:rPr lang="en-US" altLang="ko-KR" smtClean="0"/>
              <a:t>Jan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a:latin typeface="Times New Roman" charset="0"/>
              </a:rPr>
              <a:t>Abstract</a:t>
            </a:r>
          </a:p>
        </p:txBody>
      </p:sp>
      <p:sp>
        <p:nvSpPr>
          <p:cNvPr id="18434" name="Content Placeholder 2"/>
          <p:cNvSpPr>
            <a:spLocks noGrp="1"/>
          </p:cNvSpPr>
          <p:nvPr>
            <p:ph idx="1"/>
          </p:nvPr>
        </p:nvSpPr>
        <p:spPr/>
        <p:txBody>
          <a:bodyPr/>
          <a:lstStyle/>
          <a:p>
            <a:r>
              <a:rPr lang="en-US" dirty="0">
                <a:latin typeface="Times New Roman" charset="0"/>
              </a:rPr>
              <a:t>This document presents the </a:t>
            </a:r>
            <a:r>
              <a:rPr lang="en-US" dirty="0" smtClean="0">
                <a:latin typeface="Times New Roman" charset="0"/>
              </a:rPr>
              <a:t>closing </a:t>
            </a:r>
            <a:r>
              <a:rPr lang="en-US" dirty="0">
                <a:latin typeface="Times New Roman" charset="0"/>
              </a:rPr>
              <a:t>report of IEEE 802.22 </a:t>
            </a:r>
            <a:r>
              <a:rPr lang="en-US" dirty="0" err="1">
                <a:latin typeface="Times New Roman" charset="0"/>
              </a:rPr>
              <a:t>TGb</a:t>
            </a:r>
            <a:r>
              <a:rPr lang="en-US" dirty="0">
                <a:latin typeface="Times New Roman" charset="0"/>
              </a:rPr>
              <a:t> in Jan 2012 meeting.</a:t>
            </a:r>
          </a:p>
        </p:txBody>
      </p:sp>
      <p:sp>
        <p:nvSpPr>
          <p:cNvPr id="18435"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M. Azizur Rahman (NICT)</a:t>
            </a:r>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
        <p:nvSpPr>
          <p:cNvPr id="3" name="Date Placeholder 2"/>
          <p:cNvSpPr>
            <a:spLocks noGrp="1"/>
          </p:cNvSpPr>
          <p:nvPr>
            <p:ph type="dt" sz="half" idx="10"/>
          </p:nvPr>
        </p:nvSpPr>
        <p:spPr/>
        <p:txBody>
          <a:bodyPr/>
          <a:lstStyle/>
          <a:p>
            <a:pPr>
              <a:defRPr/>
            </a:pPr>
            <a:r>
              <a:rPr lang="en-US" altLang="ko-KR" smtClean="0"/>
              <a:t>Jan 2012</a:t>
            </a:r>
            <a:endParaRPr lang="en-US" altLang="ko-K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smtClean="0">
                <a:latin typeface="Times New Roman" charset="0"/>
              </a:rPr>
              <a:t>Closing </a:t>
            </a:r>
            <a:r>
              <a:rPr lang="en-US" dirty="0">
                <a:latin typeface="Times New Roman" charset="0"/>
              </a:rPr>
              <a:t>Report</a:t>
            </a:r>
          </a:p>
        </p:txBody>
      </p:sp>
      <p:sp>
        <p:nvSpPr>
          <p:cNvPr id="19458" name="Content Placeholder 2"/>
          <p:cNvSpPr>
            <a:spLocks noGrp="1"/>
          </p:cNvSpPr>
          <p:nvPr>
            <p:ph idx="1"/>
          </p:nvPr>
        </p:nvSpPr>
        <p:spPr/>
        <p:txBody>
          <a:bodyPr/>
          <a:lstStyle/>
          <a:p>
            <a:r>
              <a:rPr lang="en-US" dirty="0">
                <a:latin typeface="Times New Roman" charset="0"/>
              </a:rPr>
              <a:t>This </a:t>
            </a:r>
            <a:r>
              <a:rPr lang="en-US" dirty="0" smtClean="0">
                <a:latin typeface="Times New Roman" charset="0"/>
              </a:rPr>
              <a:t>was</a:t>
            </a:r>
            <a:r>
              <a:rPr lang="en-US" dirty="0" smtClean="0">
                <a:latin typeface="Times New Roman" charset="0"/>
              </a:rPr>
              <a:t> </a:t>
            </a:r>
            <a:r>
              <a:rPr lang="en-US" dirty="0">
                <a:latin typeface="Times New Roman" charset="0"/>
              </a:rPr>
              <a:t>the kick-off meeting of IEEE 802.22 </a:t>
            </a:r>
            <a:r>
              <a:rPr lang="en-US" dirty="0" err="1">
                <a:latin typeface="Times New Roman" charset="0"/>
              </a:rPr>
              <a:t>TGb</a:t>
            </a:r>
            <a:endParaRPr lang="en-US" dirty="0">
              <a:latin typeface="Times New Roman" charset="0"/>
            </a:endParaRPr>
          </a:p>
          <a:p>
            <a:r>
              <a:rPr lang="en-US" dirty="0" smtClean="0">
                <a:latin typeface="Times New Roman" charset="0"/>
              </a:rPr>
              <a:t>We had 7 sessions and discussed the following :</a:t>
            </a:r>
          </a:p>
          <a:p>
            <a:pPr lvl="1"/>
            <a:r>
              <a:rPr lang="en-US" dirty="0" smtClean="0">
                <a:latin typeface="Times New Roman" charset="0"/>
              </a:rPr>
              <a:t>Secretary of Task group appointed -  Zhang </a:t>
            </a:r>
            <a:r>
              <a:rPr lang="en-US" dirty="0" err="1" smtClean="0">
                <a:latin typeface="Times New Roman" charset="0"/>
              </a:rPr>
              <a:t>Xin</a:t>
            </a:r>
            <a:endParaRPr lang="en-US" dirty="0" smtClean="0">
              <a:latin typeface="Times New Roman" charset="0"/>
            </a:endParaRPr>
          </a:p>
          <a:p>
            <a:pPr lvl="1"/>
            <a:r>
              <a:rPr lang="en-US" dirty="0" smtClean="0">
                <a:latin typeface="Times New Roman" charset="0"/>
              </a:rPr>
              <a:t>Call for participation and contribution issued</a:t>
            </a:r>
          </a:p>
          <a:p>
            <a:pPr lvl="1"/>
            <a:r>
              <a:rPr lang="en-US" dirty="0" smtClean="0">
                <a:latin typeface="Times New Roman" charset="0"/>
              </a:rPr>
              <a:t>Process document presented and discussed</a:t>
            </a:r>
          </a:p>
          <a:p>
            <a:pPr lvl="1"/>
            <a:r>
              <a:rPr lang="en-US" dirty="0" smtClean="0">
                <a:latin typeface="Times New Roman" charset="0"/>
              </a:rPr>
              <a:t>Functional requirements document presented and discussed</a:t>
            </a:r>
          </a:p>
          <a:p>
            <a:pPr lvl="1"/>
            <a:r>
              <a:rPr lang="en-US" dirty="0" smtClean="0">
                <a:latin typeface="Times New Roman" charset="0"/>
              </a:rPr>
              <a:t>Planning for now on and March 2012 meeting done</a:t>
            </a:r>
            <a:endParaRPr lang="en-US" dirty="0">
              <a:latin typeface="Times New Roman" charset="0"/>
            </a:endParaRPr>
          </a:p>
        </p:txBody>
      </p:sp>
      <p:sp>
        <p:nvSpPr>
          <p:cNvPr id="19459"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dirty="0"/>
              <a:t>M. Azizur Rahman (NICT)</a:t>
            </a:r>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3" name="Date Placeholder 2"/>
          <p:cNvSpPr>
            <a:spLocks noGrp="1"/>
          </p:cNvSpPr>
          <p:nvPr>
            <p:ph type="dt" sz="half" idx="10"/>
          </p:nvPr>
        </p:nvSpPr>
        <p:spPr/>
        <p:txBody>
          <a:bodyPr/>
          <a:lstStyle/>
          <a:p>
            <a:pPr>
              <a:defRPr/>
            </a:pPr>
            <a:r>
              <a:rPr lang="en-US" altLang="ko-KR" smtClean="0"/>
              <a:t>Jan 2012</a:t>
            </a:r>
            <a:endParaRPr lang="en-US" altLang="ko-K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p:txBody>
          <a:bodyPr/>
          <a:lstStyle/>
          <a:p>
            <a:r>
              <a:rPr lang="en-US" dirty="0" smtClean="0"/>
              <a:t>6 contributions</a:t>
            </a:r>
          </a:p>
          <a:p>
            <a:pPr lvl="1"/>
            <a:r>
              <a:rPr lang="en-US" dirty="0" smtClean="0"/>
              <a:t>IEEE 802.22b Jan 2012 Opening report/ IEEE 802.22b-5r0</a:t>
            </a:r>
          </a:p>
          <a:p>
            <a:pPr lvl="1"/>
            <a:r>
              <a:rPr lang="en-US" dirty="0" smtClean="0"/>
              <a:t>IEEE 802.22b Jan 2012 Agenda</a:t>
            </a:r>
            <a:r>
              <a:rPr lang="en-US" dirty="0"/>
              <a:t>/ IEEE 802.22b</a:t>
            </a:r>
            <a:r>
              <a:rPr lang="en-US" dirty="0" smtClean="0"/>
              <a:t>-6r1</a:t>
            </a:r>
          </a:p>
          <a:p>
            <a:pPr lvl="1"/>
            <a:r>
              <a:rPr lang="en-US" dirty="0" smtClean="0"/>
              <a:t>Call for participation and contribution to IEEE 802.22b</a:t>
            </a:r>
            <a:r>
              <a:rPr lang="en-US" dirty="0"/>
              <a:t>/ IEEE 802.22b</a:t>
            </a:r>
            <a:r>
              <a:rPr lang="en-US" dirty="0" smtClean="0"/>
              <a:t>-7r0</a:t>
            </a:r>
          </a:p>
          <a:p>
            <a:pPr lvl="1"/>
            <a:r>
              <a:rPr lang="en-US" dirty="0" smtClean="0"/>
              <a:t>Process document for </a:t>
            </a:r>
            <a:r>
              <a:rPr lang="en-US" dirty="0"/>
              <a:t>IEEE </a:t>
            </a:r>
            <a:r>
              <a:rPr lang="en-US" dirty="0" smtClean="0"/>
              <a:t>802.22b</a:t>
            </a:r>
            <a:r>
              <a:rPr lang="en-US" dirty="0"/>
              <a:t>/ IEEE 802.22b</a:t>
            </a:r>
            <a:r>
              <a:rPr lang="en-US" dirty="0" smtClean="0"/>
              <a:t>-8r1</a:t>
            </a:r>
          </a:p>
          <a:p>
            <a:pPr lvl="1"/>
            <a:r>
              <a:rPr lang="en-US" dirty="0" smtClean="0"/>
              <a:t>Functional requirements for </a:t>
            </a:r>
            <a:r>
              <a:rPr lang="en-US" dirty="0"/>
              <a:t>IEEE </a:t>
            </a:r>
            <a:r>
              <a:rPr lang="en-US" dirty="0" smtClean="0"/>
              <a:t>802.22b/ </a:t>
            </a:r>
            <a:r>
              <a:rPr lang="en-US" dirty="0"/>
              <a:t>IEEE 802.22b</a:t>
            </a:r>
            <a:r>
              <a:rPr lang="en-US" dirty="0" smtClean="0"/>
              <a:t>-</a:t>
            </a:r>
            <a:r>
              <a:rPr lang="en-US" dirty="0"/>
              <a:t>9</a:t>
            </a:r>
            <a:r>
              <a:rPr lang="en-US" dirty="0" smtClean="0"/>
              <a:t>r0</a:t>
            </a:r>
          </a:p>
          <a:p>
            <a:pPr lvl="1"/>
            <a:r>
              <a:rPr lang="en-US" dirty="0"/>
              <a:t>IEEE 802.22b Jan </a:t>
            </a:r>
            <a:r>
              <a:rPr lang="en-US" dirty="0" smtClean="0"/>
              <a:t>2012 Closing report</a:t>
            </a:r>
            <a:r>
              <a:rPr lang="en-US" dirty="0"/>
              <a:t>/ IEEE 802.22b</a:t>
            </a:r>
            <a:r>
              <a:rPr lang="en-US" dirty="0" smtClean="0"/>
              <a:t>-11r0</a:t>
            </a:r>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
        <p:nvSpPr>
          <p:cNvPr id="8" name="바닥글 개체 틀 4"/>
          <p:cNvSpPr>
            <a:spLocks noGrp="1"/>
          </p:cNvSpPr>
          <p:nvPr>
            <p:ph type="ftr" sz="quarter" idx="11"/>
          </p:nvPr>
        </p:nvSpPr>
        <p:spPr>
          <a:xfrm>
            <a:off x="6869113" y="6475413"/>
            <a:ext cx="1674812"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dirty="0"/>
              <a:t>M. Azizur Rahman (NICT)</a:t>
            </a:r>
          </a:p>
        </p:txBody>
      </p:sp>
      <p:sp>
        <p:nvSpPr>
          <p:cNvPr id="10" name="Date Placeholder 9"/>
          <p:cNvSpPr>
            <a:spLocks noGrp="1"/>
          </p:cNvSpPr>
          <p:nvPr>
            <p:ph type="dt" sz="half" idx="10"/>
          </p:nvPr>
        </p:nvSpPr>
        <p:spPr/>
        <p:txBody>
          <a:bodyPr/>
          <a:lstStyle/>
          <a:p>
            <a:pPr>
              <a:defRPr/>
            </a:pPr>
            <a:r>
              <a:rPr lang="en-US" altLang="ko-KR" smtClean="0"/>
              <a:t>Jan 2012</a:t>
            </a:r>
            <a:endParaRPr lang="en-US" altLang="ko-KR" dirty="0"/>
          </a:p>
        </p:txBody>
      </p:sp>
    </p:spTree>
    <p:extLst>
      <p:ext uri="{BB962C8B-B14F-4D97-AF65-F5344CB8AC3E}">
        <p14:creationId xmlns:p14="http://schemas.microsoft.com/office/powerpoint/2010/main" val="2577172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a:t>
            </a:r>
            <a:endParaRPr lang="en-US" dirty="0"/>
          </a:p>
        </p:txBody>
      </p:sp>
      <p:sp>
        <p:nvSpPr>
          <p:cNvPr id="3" name="Content Placeholder 2"/>
          <p:cNvSpPr>
            <a:spLocks noGrp="1"/>
          </p:cNvSpPr>
          <p:nvPr>
            <p:ph idx="1"/>
          </p:nvPr>
        </p:nvSpPr>
        <p:spPr/>
        <p:txBody>
          <a:bodyPr/>
          <a:lstStyle/>
          <a:p>
            <a:r>
              <a:rPr lang="en-US" dirty="0" smtClean="0"/>
              <a:t>Two teleconferences decided</a:t>
            </a:r>
          </a:p>
          <a:p>
            <a:pPr lvl="1"/>
            <a:r>
              <a:rPr lang="en-US" dirty="0" smtClean="0"/>
              <a:t>Feb 8 2012, Wed, 9 PM ET</a:t>
            </a:r>
          </a:p>
          <a:p>
            <a:pPr lvl="1"/>
            <a:r>
              <a:rPr lang="en-US" dirty="0" smtClean="0"/>
              <a:t>Feb 29 2012, Wed, 9 PM ET</a:t>
            </a:r>
          </a:p>
          <a:p>
            <a:r>
              <a:rPr lang="en-US" dirty="0" smtClean="0"/>
              <a:t>Agenda</a:t>
            </a:r>
          </a:p>
          <a:p>
            <a:pPr lvl="1"/>
            <a:r>
              <a:rPr lang="en-US" dirty="0" smtClean="0"/>
              <a:t>Process document</a:t>
            </a:r>
          </a:p>
          <a:p>
            <a:pPr lvl="1"/>
            <a:r>
              <a:rPr lang="en-US" dirty="0" smtClean="0"/>
              <a:t>Functional requirements</a:t>
            </a:r>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
        <p:nvSpPr>
          <p:cNvPr id="8" name="바닥글 개체 틀 4"/>
          <p:cNvSpPr>
            <a:spLocks noGrp="1"/>
          </p:cNvSpPr>
          <p:nvPr>
            <p:ph type="ftr" sz="quarter" idx="11"/>
          </p:nvPr>
        </p:nvSpPr>
        <p:spPr>
          <a:xfrm>
            <a:off x="6869113" y="6475413"/>
            <a:ext cx="1674812"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dirty="0"/>
              <a:t>M. Azizur Rahman (NICT)</a:t>
            </a:r>
          </a:p>
        </p:txBody>
      </p:sp>
      <p:sp>
        <p:nvSpPr>
          <p:cNvPr id="4" name="Date Placeholder 3"/>
          <p:cNvSpPr>
            <a:spLocks noGrp="1"/>
          </p:cNvSpPr>
          <p:nvPr>
            <p:ph type="dt" sz="half" idx="10"/>
          </p:nvPr>
        </p:nvSpPr>
        <p:spPr/>
        <p:txBody>
          <a:bodyPr/>
          <a:lstStyle/>
          <a:p>
            <a:pPr>
              <a:defRPr/>
            </a:pPr>
            <a:r>
              <a:rPr lang="en-US" altLang="ko-KR" smtClean="0"/>
              <a:t>Jan 2012</a:t>
            </a:r>
            <a:endParaRPr lang="en-US" altLang="ko-KR" dirty="0"/>
          </a:p>
        </p:txBody>
      </p:sp>
    </p:spTree>
    <p:extLst>
      <p:ext uri="{BB962C8B-B14F-4D97-AF65-F5344CB8AC3E}">
        <p14:creationId xmlns:p14="http://schemas.microsoft.com/office/powerpoint/2010/main" val="4258937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a:t>
            </a:r>
            <a:r>
              <a:rPr lang="en-US" dirty="0" smtClean="0">
                <a:latin typeface="Times New Roman" charset="0"/>
              </a:rPr>
              <a:t>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32144068"/>
              </p:ext>
            </p:extLst>
          </p:nvPr>
        </p:nvGraphicFramePr>
        <p:xfrm>
          <a:off x="381000" y="1600200"/>
          <a:ext cx="8381997" cy="4468322"/>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formed</a:t>
                      </a:r>
                      <a:endParaRPr kumimoji="0" lang="en-US"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M. Azizur Rahman (NICT)</a:t>
            </a:r>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
        <p:nvSpPr>
          <p:cNvPr id="3" name="Date Placeholder 2"/>
          <p:cNvSpPr>
            <a:spLocks noGrp="1"/>
          </p:cNvSpPr>
          <p:nvPr>
            <p:ph type="dt" sz="half" idx="10"/>
          </p:nvPr>
        </p:nvSpPr>
        <p:spPr/>
        <p:txBody>
          <a:bodyPr/>
          <a:lstStyle/>
          <a:p>
            <a:pPr>
              <a:defRPr/>
            </a:pPr>
            <a:r>
              <a:rPr lang="en-US" altLang="ko-KR" smtClean="0"/>
              <a:t>Jan 2012</a:t>
            </a:r>
            <a:endParaRPr lang="en-US" altLang="ko-KR" dirty="0"/>
          </a:p>
        </p:txBody>
      </p:sp>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28631</TotalTime>
  <Words>727</Words>
  <Application>Microsoft Macintosh PowerPoint</Application>
  <PresentationFormat>On-screen Show (4:3)</PresentationFormat>
  <Paragraphs>258</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802-22-Submission</vt:lpstr>
      <vt:lpstr>Document</vt:lpstr>
      <vt:lpstr>IEEE P802.22b Jan 2012 Closing Report</vt:lpstr>
      <vt:lpstr>Abstract</vt:lpstr>
      <vt:lpstr>Closing Report</vt:lpstr>
      <vt:lpstr>Contributions</vt:lpstr>
      <vt:lpstr>Teleconference</vt:lpstr>
      <vt:lpstr>802.22b Task Group Updated Timeline </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Mohammd Azizur Rahman</cp:lastModifiedBy>
  <cp:revision>1308</cp:revision>
  <cp:lastPrinted>1998-02-10T13:28:06Z</cp:lastPrinted>
  <dcterms:created xsi:type="dcterms:W3CDTF">2006-06-26T04:34:43Z</dcterms:created>
  <dcterms:modified xsi:type="dcterms:W3CDTF">2012-01-19T16:56:09Z</dcterms:modified>
</cp:coreProperties>
</file>