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547" r:id="rId3"/>
    <p:sldId id="548" r:id="rId4"/>
    <p:sldId id="575" r:id="rId5"/>
    <p:sldId id="579" r:id="rId6"/>
    <p:sldId id="549" r:id="rId7"/>
    <p:sldId id="550" r:id="rId8"/>
    <p:sldId id="551" r:id="rId9"/>
    <p:sldId id="552" r:id="rId10"/>
    <p:sldId id="553" r:id="rId11"/>
    <p:sldId id="554" r:id="rId12"/>
    <p:sldId id="577" r:id="rId13"/>
    <p:sldId id="556" r:id="rId14"/>
    <p:sldId id="557" r:id="rId15"/>
    <p:sldId id="558" r:id="rId16"/>
    <p:sldId id="561" r:id="rId17"/>
    <p:sldId id="559" r:id="rId18"/>
    <p:sldId id="560" r:id="rId19"/>
    <p:sldId id="578" r:id="rId20"/>
    <p:sldId id="562" r:id="rId21"/>
    <p:sldId id="563" r:id="rId22"/>
    <p:sldId id="566" r:id="rId23"/>
    <p:sldId id="572" r:id="rId24"/>
    <p:sldId id="570" r:id="rId25"/>
    <p:sldId id="580" r:id="rId26"/>
    <p:sldId id="581" r:id="rId27"/>
    <p:sldId id="582" r:id="rId28"/>
    <p:sldId id="584" r:id="rId29"/>
    <p:sldId id="573" r:id="rId30"/>
    <p:sldId id="574" r:id="rId31"/>
    <p:sldId id="583" r:id="rId32"/>
    <p:sldId id="544" r:id="rId33"/>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1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ko-KR" altLang="en-US" sz="1500"/>
              <a:t>March 2007</a:t>
            </a:r>
            <a:endParaRPr lang="en-US" altLang="ko-KR" sz="1500"/>
          </a:p>
        </p:txBody>
      </p:sp>
      <p:sp>
        <p:nvSpPr>
          <p:cNvPr id="17411"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March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March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March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4495701" y="334189"/>
            <a:ext cx="3949799"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IEEE </a:t>
            </a:r>
            <a:r>
              <a:rPr lang="en-US" altLang="ko-KR" sz="1800" dirty="0" smtClean="0"/>
              <a:t>802.22-12-0022-01-000b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22/dcn/12/22-12-0024-02-000b-ieee-p802-22b-call-for-proposal.doc" TargetMode="External"/><Relationship Id="rId2" Type="http://schemas.openxmlformats.org/officeDocument/2006/relationships/hyperlink" Target="https://mentor.ieee.org/802.22/dcn/12/22-12-0012-03-000b-functional-requirements-for-ieee-802-22b-amendment.doc" TargetMode="External"/><Relationship Id="rId1" Type="http://schemas.openxmlformats.org/officeDocument/2006/relationships/slideLayout" Target="../slideLayouts/slideLayout2.xml"/><Relationship Id="rId4" Type="http://schemas.openxmlformats.org/officeDocument/2006/relationships/hyperlink" Target="https://mentor.ieee.org/802.22/dcn/12/22-12-0025-00-000b-ieee-p802-22b-selection-criteria.doc"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xfrm>
            <a:off x="7048324" y="6475413"/>
            <a:ext cx="149560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16387" name="슬라이드 번호 개체 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March 2012 Plan &amp; Report</a:t>
            </a:r>
            <a:endParaRPr lang="en-US" altLang="ko-KR" sz="2800" dirty="0">
              <a:latin typeface="Times New Roman" charset="0"/>
              <a:ea typeface="굴림" charset="0"/>
              <a:cs typeface="굴림" charset="0"/>
            </a:endParaRP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a:t>
            </a:r>
            <a:r>
              <a:rPr lang="en-US" altLang="ko-KR" sz="2000" b="0" dirty="0" smtClean="0">
                <a:latin typeface="Times New Roman" charset="0"/>
                <a:ea typeface="굴림" charset="0"/>
                <a:cs typeface="굴림" charset="0"/>
              </a:rPr>
              <a:t>2012-03-16</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a:xfrm>
            <a:off x="696913" y="334189"/>
            <a:ext cx="1182055" cy="276999"/>
          </a:xfrm>
        </p:spPr>
        <p:txBody>
          <a:bodyPr/>
          <a:lstStyle/>
          <a:p>
            <a:pPr>
              <a:defRPr/>
            </a:pPr>
            <a:r>
              <a:rPr lang="en-US" altLang="ko-KR" dirty="0" smtClean="0"/>
              <a:t>March 2012</a:t>
            </a:r>
            <a:endParaRPr lang="en-US" altLang="ko-KR" dirty="0"/>
          </a:p>
        </p:txBody>
      </p:sp>
      <p:graphicFrame>
        <p:nvGraphicFramePr>
          <p:cNvPr id="16409" name="Object 25"/>
          <p:cNvGraphicFramePr>
            <a:graphicFrameLocks noChangeAspect="1"/>
          </p:cNvGraphicFramePr>
          <p:nvPr/>
        </p:nvGraphicFramePr>
        <p:xfrm>
          <a:off x="612775" y="2713038"/>
          <a:ext cx="7847657" cy="703262"/>
        </p:xfrm>
        <a:graphic>
          <a:graphicData uri="http://schemas.openxmlformats.org/presentationml/2006/ole">
            <p:oleObj spid="_x0000_s16409" name="Document" r:id="rId7"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a:xfrm>
            <a:off x="251520" y="1772816"/>
            <a:ext cx="8712968" cy="4114800"/>
          </a:xfrm>
        </p:spPr>
        <p:txBody>
          <a:bodyPr/>
          <a:lstStyle/>
          <a:p>
            <a:pPr marL="230188" indent="-230188">
              <a:lnSpc>
                <a:spcPct val="80000"/>
              </a:lnSpc>
            </a:pPr>
            <a:endParaRPr lang="en-US" altLang="ja-JP" sz="500" u="sng" dirty="0" smtClean="0">
              <a:solidFill>
                <a:srgbClr val="FF0000"/>
              </a:solidFill>
            </a:endParaRPr>
          </a:p>
          <a:p>
            <a:pPr marL="230188" indent="-230188">
              <a:lnSpc>
                <a:spcPct val="80000"/>
              </a:lnSpc>
              <a:spcAft>
                <a:spcPct val="40000"/>
              </a:spcAft>
            </a:pPr>
            <a:r>
              <a:rPr lang="en-US" altLang="ja-JP" sz="20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interpretation, validity, or essentiality of patents/patent claims.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specific license rates, terms, or conditions.</a:t>
            </a:r>
          </a:p>
          <a:p>
            <a:pPr marL="1143000" lvl="2">
              <a:lnSpc>
                <a:spcPct val="80000"/>
              </a:lnSpc>
              <a:spcAft>
                <a:spcPct val="40000"/>
              </a:spcAft>
            </a:pPr>
            <a:r>
              <a:rPr lang="en-US" altLang="ja-JP" sz="16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dirty="0" smtClean="0"/>
              <a:t>Technical considerations remain primary focus</a:t>
            </a:r>
            <a:endParaRPr lang="en-US" altLang="ja-JP" dirty="0" smtClean="0"/>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or engage in the fixing of product prices, allocation of customers, or division of sales markets.</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status or substance of ongoing or threatened litigation.</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be silent if inappropriate topics are discussed </a:t>
            </a:r>
            <a:r>
              <a:rPr lang="en-US" altLang="ja-JP" sz="1800" b="1" dirty="0" smtClean="0">
                <a:latin typeface="Arial" charset="0"/>
              </a:rPr>
              <a:t>…</a:t>
            </a:r>
            <a:r>
              <a:rPr lang="en-US" altLang="ja-JP" sz="1800" b="1" dirty="0" smtClean="0"/>
              <a:t> do formally object.</a:t>
            </a:r>
          </a:p>
          <a:p>
            <a:pPr marL="230188" indent="-230188" algn="ctr">
              <a:lnSpc>
                <a:spcPct val="80000"/>
              </a:lnSpc>
            </a:pPr>
            <a:r>
              <a:rPr lang="en-US" altLang="ja-JP" dirty="0" smtClean="0"/>
              <a:t>---------------------------------------------------------------   </a:t>
            </a:r>
            <a:endParaRPr lang="en-US" altLang="ja-JP" sz="1400" dirty="0" smtClean="0"/>
          </a:p>
          <a:p>
            <a:pPr marL="230188" indent="-230188" algn="ctr">
              <a:lnSpc>
                <a:spcPct val="80000"/>
              </a:lnSpc>
            </a:pPr>
            <a:r>
              <a:rPr lang="en-US" altLang="ja-JP" sz="1400" dirty="0" smtClean="0"/>
              <a:t>See </a:t>
            </a:r>
            <a:r>
              <a:rPr lang="en-US" altLang="ja-JP" sz="1400" i="1" dirty="0" smtClean="0"/>
              <a:t>IEEE-SA Standards Board Operations Manual</a:t>
            </a:r>
            <a:r>
              <a:rPr lang="en-US" altLang="ja-JP" sz="1400" dirty="0" smtClean="0"/>
              <a:t>, clause 5.3.10 and </a:t>
            </a:r>
            <a:r>
              <a:rPr lang="en-GB" altLang="ja-JP" sz="1400" dirty="0" smtClean="0"/>
              <a:t>“Promoting Competition and Innovation: What You Need to Know about the IEEE Standards Association's Antitrust and Competition Policy”</a:t>
            </a:r>
            <a:r>
              <a:rPr lang="en-US" altLang="ja-JP" sz="1400" dirty="0" smtClean="0"/>
              <a:t> for more details.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a:t>
            </a:r>
            <a:r>
              <a:rPr lang="en-US" altLang="ja-JP" dirty="0" err="1" smtClean="0"/>
              <a:t>TGad</a:t>
            </a:r>
            <a:r>
              <a:rPr lang="en-US" altLang="ja-JP" dirty="0" smtClean="0"/>
              <a:t>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March 802.22b agenda as contained in 22-12-0021-00-000b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Zhang </a:t>
            </a:r>
            <a:r>
              <a:rPr lang="en-US" altLang="ja-JP" dirty="0" err="1" smtClean="0"/>
              <a:t>Xin</a:t>
            </a:r>
            <a:endParaRPr lang="en-US" altLang="ja-JP" dirty="0" smtClean="0"/>
          </a:p>
          <a:p>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March 13</a:t>
            </a:r>
            <a:r>
              <a:rPr kumimoji="1" lang="en-US" altLang="ja-JP" baseline="30000" dirty="0" smtClean="0"/>
              <a:t>th</a:t>
            </a:r>
            <a:r>
              <a:rPr kumimoji="1" lang="en-US" altLang="ja-JP" dirty="0" smtClean="0"/>
              <a:t> AM1</a:t>
            </a:r>
            <a:r>
              <a:rPr lang="en-US" altLang="ja-JP" dirty="0" smtClean="0"/>
              <a:t>, 08:00 – 10:0</a:t>
            </a:r>
            <a:r>
              <a:rPr lang="en-US" altLang="ja-JP" dirty="0" smtClean="0">
                <a:sym typeface="Wingdings" pitchFamily="2" charset="2"/>
              </a:rPr>
              <a:t>0</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Review from January</a:t>
            </a:r>
          </a:p>
          <a:p>
            <a:r>
              <a:rPr lang="en-US" altLang="ja-JP" dirty="0" smtClean="0"/>
              <a:t>Approve minutes from January</a:t>
            </a:r>
          </a:p>
          <a:p>
            <a:r>
              <a:rPr lang="en-US" altLang="ja-JP" dirty="0" smtClean="0"/>
              <a:t>Review conference calls</a:t>
            </a:r>
          </a:p>
          <a:p>
            <a:r>
              <a:rPr lang="en-US" altLang="ja-JP" dirty="0" smtClean="0"/>
              <a:t>Approve minutes from conference calls</a:t>
            </a:r>
          </a:p>
          <a:p>
            <a:r>
              <a:rPr lang="en-US" altLang="ja-JP" dirty="0" smtClean="0"/>
              <a:t>Call for contributions</a:t>
            </a:r>
          </a:p>
          <a:p>
            <a:r>
              <a:rPr kumimoji="1" lang="en-US" altLang="ja-JP" dirty="0" smtClean="0"/>
              <a:t>Functional requirement discussion</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from January</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latin typeface="Times New Roman" charset="0"/>
              </a:rPr>
              <a:t>January meeting review</a:t>
            </a:r>
          </a:p>
          <a:p>
            <a:pPr lvl="1"/>
            <a:r>
              <a:rPr lang="en-US" altLang="ja-JP" dirty="0" smtClean="0">
                <a:latin typeface="Times New Roman" charset="0"/>
              </a:rPr>
              <a:t>Secretary of Task group appointed -  Zhang </a:t>
            </a:r>
            <a:r>
              <a:rPr lang="en-US" altLang="ja-JP" dirty="0" err="1" smtClean="0">
                <a:latin typeface="Times New Roman" charset="0"/>
              </a:rPr>
              <a:t>Xin</a:t>
            </a:r>
            <a:endParaRPr lang="en-US" altLang="ja-JP" dirty="0" smtClean="0">
              <a:latin typeface="Times New Roman" charset="0"/>
            </a:endParaRPr>
          </a:p>
          <a:p>
            <a:pPr lvl="1"/>
            <a:r>
              <a:rPr lang="en-US" altLang="ja-JP" dirty="0" smtClean="0">
                <a:latin typeface="Times New Roman" charset="0"/>
              </a:rPr>
              <a:t>Call for participation and contribution (</a:t>
            </a:r>
            <a:r>
              <a:rPr lang="en-US" altLang="ja-JP" dirty="0" smtClean="0"/>
              <a:t>802.22b-7r0)</a:t>
            </a:r>
            <a:r>
              <a:rPr lang="en-US" altLang="ja-JP" dirty="0" smtClean="0">
                <a:latin typeface="Times New Roman" charset="0"/>
              </a:rPr>
              <a:t>issued</a:t>
            </a:r>
          </a:p>
          <a:p>
            <a:pPr lvl="1"/>
            <a:r>
              <a:rPr lang="en-US" altLang="ja-JP" dirty="0" smtClean="0">
                <a:latin typeface="Times New Roman" charset="0"/>
              </a:rPr>
              <a:t>Process document (</a:t>
            </a:r>
            <a:r>
              <a:rPr lang="en-US" altLang="ja-JP" dirty="0" smtClean="0"/>
              <a:t>IEEE 802.22b-8r1) </a:t>
            </a:r>
            <a:r>
              <a:rPr lang="en-US" altLang="ja-JP" dirty="0" smtClean="0">
                <a:latin typeface="Times New Roman" charset="0"/>
              </a:rPr>
              <a:t>presented and discussed</a:t>
            </a:r>
          </a:p>
          <a:p>
            <a:pPr lvl="1"/>
            <a:r>
              <a:rPr lang="en-US" altLang="ja-JP" dirty="0" smtClean="0">
                <a:latin typeface="Times New Roman" charset="0"/>
              </a:rPr>
              <a:t>Functional requirements document (</a:t>
            </a:r>
            <a:r>
              <a:rPr lang="en-US" altLang="ja-JP" dirty="0" smtClean="0"/>
              <a:t>/ IEEE 802.22b-9r0)</a:t>
            </a:r>
            <a:r>
              <a:rPr lang="en-US" altLang="ja-JP" dirty="0" smtClean="0">
                <a:latin typeface="Times New Roman" charset="0"/>
              </a:rPr>
              <a:t> presented and discussed</a:t>
            </a:r>
          </a:p>
          <a:p>
            <a:pPr lvl="1"/>
            <a:endParaRPr lang="en-US" altLang="ja-JP" dirty="0" smtClean="0">
              <a:latin typeface="Times New Roman" charset="0"/>
            </a:endParaRPr>
          </a:p>
          <a:p>
            <a:r>
              <a:rPr lang="en-US" altLang="ja-JP" dirty="0" smtClean="0"/>
              <a:t>Two teleconferences done</a:t>
            </a:r>
          </a:p>
          <a:p>
            <a:pPr lvl="1"/>
            <a:r>
              <a:rPr lang="en-US" altLang="ja-JP" dirty="0" smtClean="0"/>
              <a:t>Feb 8 2012, Wed, 9 PM ET</a:t>
            </a:r>
          </a:p>
          <a:p>
            <a:pPr lvl="1"/>
            <a:r>
              <a:rPr lang="en-US" altLang="ja-JP" dirty="0" smtClean="0"/>
              <a:t>Feb 28 2012, Wed, 9 PM ET</a:t>
            </a:r>
          </a:p>
          <a:p>
            <a:endParaRPr lang="en-US" altLang="ja-JP" dirty="0" smtClean="0">
              <a:latin typeface="Times New Roman" charset="0"/>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January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January 802.22b minutes as contained in </a:t>
            </a:r>
            <a:r>
              <a:rPr lang="en-US" altLang="ja-JP" dirty="0" smtClean="0"/>
              <a:t>22-12-0014-02-000b</a:t>
            </a:r>
            <a:endParaRPr lang="en-US" altLang="ja-JP" dirty="0" smtClean="0"/>
          </a:p>
          <a:p>
            <a:endParaRPr lang="en-US" altLang="ja-JP" dirty="0" smtClean="0"/>
          </a:p>
          <a:p>
            <a:r>
              <a:rPr lang="en-US" altLang="ja-JP" dirty="0" smtClean="0"/>
              <a:t>Move</a:t>
            </a:r>
            <a:r>
              <a:rPr lang="en-US" altLang="ja-JP" dirty="0" smtClean="0"/>
              <a:t>: Chang-woo </a:t>
            </a:r>
            <a:r>
              <a:rPr lang="en-US" altLang="ja-JP" dirty="0" err="1" smtClean="0"/>
              <a:t>Pyo</a:t>
            </a:r>
            <a:endParaRPr lang="en-US" altLang="ja-JP" dirty="0" smtClean="0"/>
          </a:p>
          <a:p>
            <a:r>
              <a:rPr lang="en-US" altLang="ja-JP" dirty="0" smtClean="0"/>
              <a:t>Second</a:t>
            </a:r>
            <a:r>
              <a:rPr lang="en-US" altLang="ja-JP" dirty="0" smtClean="0"/>
              <a:t>: </a:t>
            </a:r>
            <a:r>
              <a:rPr lang="en-US" altLang="ja-JP" dirty="0" err="1" smtClean="0"/>
              <a:t>Gwang-zeen</a:t>
            </a:r>
            <a:r>
              <a:rPr lang="en-US" altLang="ja-JP" dirty="0" smtClean="0"/>
              <a:t> </a:t>
            </a:r>
            <a:r>
              <a:rPr lang="en-US" altLang="ja-JP" dirty="0" err="1" smtClean="0"/>
              <a:t>Ko</a:t>
            </a:r>
            <a:endParaRPr lang="en-US" altLang="ja-JP" dirty="0" smtClean="0"/>
          </a:p>
          <a:p>
            <a:endParaRPr lang="en-US" altLang="ja-JP" dirty="0" smtClean="0"/>
          </a:p>
          <a:p>
            <a:r>
              <a:rPr lang="en-US" altLang="ja-JP" dirty="0" smtClean="0"/>
              <a:t>No objection. Motion passes</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 (1/2)</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Feb 8, 2011 call</a:t>
            </a:r>
          </a:p>
          <a:p>
            <a:pPr lvl="1"/>
            <a:r>
              <a:rPr lang="en-US" altLang="ja-JP" dirty="0" smtClean="0"/>
              <a:t>Functional Requirement Discussion (22-12-0012-00-000b)</a:t>
            </a:r>
          </a:p>
          <a:p>
            <a:pPr lvl="1">
              <a:buNone/>
            </a:pPr>
            <a:endParaRPr lang="en-US" altLang="ja-JP" dirty="0" smtClean="0"/>
          </a:p>
          <a:p>
            <a:r>
              <a:rPr lang="en-US" altLang="ja-JP" dirty="0" smtClean="0"/>
              <a:t>Motion to approve 802.22b conference call minutes for Feb 8, 2011 as contained in </a:t>
            </a:r>
            <a:r>
              <a:rPr lang="en-US" altLang="ja-JP" dirty="0" smtClean="0"/>
              <a:t>22-12-0015-01-000b</a:t>
            </a:r>
            <a:endParaRPr lang="en-US" altLang="ja-JP" dirty="0" smtClean="0"/>
          </a:p>
          <a:p>
            <a:endParaRPr lang="en-US" altLang="ja-JP" dirty="0" smtClean="0"/>
          </a:p>
          <a:p>
            <a:r>
              <a:rPr lang="en-US" altLang="ja-JP" dirty="0" smtClean="0"/>
              <a:t>Move</a:t>
            </a:r>
            <a:r>
              <a:rPr lang="en-US" altLang="ja-JP" dirty="0" smtClean="0"/>
              <a:t>: Chang-woo </a:t>
            </a:r>
            <a:r>
              <a:rPr lang="en-US" altLang="ja-JP" dirty="0" err="1" smtClean="0"/>
              <a:t>Pyo</a:t>
            </a:r>
            <a:endParaRPr lang="en-US" altLang="ja-JP" dirty="0" smtClean="0"/>
          </a:p>
          <a:p>
            <a:r>
              <a:rPr lang="en-US" altLang="ja-JP" dirty="0" smtClean="0"/>
              <a:t>Second</a:t>
            </a:r>
            <a:r>
              <a:rPr lang="en-US" altLang="ja-JP" dirty="0" smtClean="0"/>
              <a:t>: Antony Franklin </a:t>
            </a:r>
          </a:p>
          <a:p>
            <a:endParaRPr lang="en-US" altLang="ja-JP" dirty="0" smtClean="0"/>
          </a:p>
          <a:p>
            <a:r>
              <a:rPr lang="en-US" altLang="ja-JP" dirty="0" smtClean="0"/>
              <a:t>No objection. Motion passes</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 (1/2)</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Feb 28, 2011 call</a:t>
            </a:r>
          </a:p>
          <a:p>
            <a:pPr lvl="1"/>
            <a:r>
              <a:rPr lang="en-US" altLang="ja-JP" dirty="0" smtClean="0"/>
              <a:t>Functional Requirement Discussion (22-12-0012-01-000b)</a:t>
            </a:r>
          </a:p>
          <a:p>
            <a:pPr lvl="1"/>
            <a:r>
              <a:rPr lang="en-US" altLang="ja-JP" dirty="0" smtClean="0"/>
              <a:t>CPE Capability Discussion (22-12-0018-00-000b)</a:t>
            </a:r>
          </a:p>
          <a:p>
            <a:pPr lvl="1">
              <a:buNone/>
            </a:pPr>
            <a:endParaRPr lang="en-US" altLang="ja-JP" dirty="0" smtClean="0"/>
          </a:p>
          <a:p>
            <a:r>
              <a:rPr lang="en-US" altLang="ja-JP" dirty="0" smtClean="0"/>
              <a:t>Motion to approve 802.22b conference call minutes for Feb 28, 2011 as contained in </a:t>
            </a:r>
            <a:r>
              <a:rPr lang="en-US" altLang="ja-JP" dirty="0" smtClean="0"/>
              <a:t>22-12-0023-03-000b</a:t>
            </a:r>
            <a:endParaRPr lang="en-US" altLang="ja-JP" dirty="0" smtClean="0"/>
          </a:p>
          <a:p>
            <a:endParaRPr lang="en-US" altLang="ja-JP" dirty="0" smtClean="0"/>
          </a:p>
          <a:p>
            <a:r>
              <a:rPr lang="en-US" altLang="ja-JP" dirty="0" smtClean="0"/>
              <a:t>Move</a:t>
            </a:r>
            <a:r>
              <a:rPr lang="en-US" altLang="ja-JP" dirty="0" smtClean="0"/>
              <a:t>: Chang-woo </a:t>
            </a:r>
            <a:r>
              <a:rPr lang="en-US" altLang="ja-JP" dirty="0" err="1" smtClean="0"/>
              <a:t>Pyo</a:t>
            </a:r>
            <a:endParaRPr lang="en-US" altLang="ja-JP" dirty="0" smtClean="0"/>
          </a:p>
          <a:p>
            <a:r>
              <a:rPr lang="en-US" altLang="ja-JP" dirty="0" smtClean="0"/>
              <a:t>Second</a:t>
            </a:r>
            <a:r>
              <a:rPr lang="en-US" altLang="ja-JP" dirty="0" smtClean="0"/>
              <a:t>: Antony Franklin </a:t>
            </a:r>
          </a:p>
          <a:p>
            <a:endParaRPr lang="en-US" altLang="ja-JP" dirty="0" smtClean="0"/>
          </a:p>
          <a:p>
            <a:r>
              <a:rPr lang="en-US" altLang="ja-JP" dirty="0" smtClean="0"/>
              <a:t>No objection. Motion passes.</a:t>
            </a:r>
            <a:endParaRPr lang="en-US" altLang="ja-JP"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Contributions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Note for Tuesday March 13</a:t>
            </a:r>
            <a:r>
              <a:rPr kumimoji="1" lang="en-US" altLang="ja-JP" sz="2800" baseline="30000" dirty="0" smtClean="0"/>
              <a:t>th</a:t>
            </a:r>
            <a:r>
              <a:rPr kumimoji="1" lang="en-US" altLang="ja-JP" sz="2800" dirty="0" smtClean="0"/>
              <a:t> AM1</a:t>
            </a:r>
            <a:r>
              <a:rPr lang="en-US" altLang="ja-JP" sz="2800" dirty="0" smtClean="0"/>
              <a:t>, 08:00 – 10:0</a:t>
            </a:r>
            <a:r>
              <a:rPr lang="en-US" altLang="ja-JP" sz="2800" dirty="0" smtClean="0">
                <a:sym typeface="Wingdings" pitchFamily="2" charset="2"/>
              </a:rPr>
              <a:t>0</a:t>
            </a:r>
            <a:endParaRPr kumimoji="1" lang="ja-JP" altLang="en-US" sz="2800" dirty="0"/>
          </a:p>
        </p:txBody>
      </p:sp>
      <p:sp>
        <p:nvSpPr>
          <p:cNvPr id="3" name="コンテンツ プレースホルダ 2"/>
          <p:cNvSpPr>
            <a:spLocks noGrp="1"/>
          </p:cNvSpPr>
          <p:nvPr>
            <p:ph idx="1"/>
          </p:nvPr>
        </p:nvSpPr>
        <p:spPr/>
        <p:txBody>
          <a:bodyPr/>
          <a:lstStyle/>
          <a:p>
            <a:r>
              <a:rPr lang="en-US" altLang="ja-JP" dirty="0" smtClean="0"/>
              <a:t>Functional Requirement Discussion I (22-12-0012-01-000b)</a:t>
            </a:r>
          </a:p>
          <a:p>
            <a:pPr lvl="1"/>
            <a:r>
              <a:rPr lang="en-US" altLang="ja-JP" dirty="0" smtClean="0"/>
              <a:t>Review </a:t>
            </a:r>
            <a:r>
              <a:rPr lang="en-US" altLang="ja-JP" dirty="0" err="1" smtClean="0"/>
              <a:t>Ofcom</a:t>
            </a:r>
            <a:r>
              <a:rPr lang="en-US" altLang="ja-JP" dirty="0" smtClean="0"/>
              <a:t> Regulatory Requirements</a:t>
            </a:r>
          </a:p>
          <a:p>
            <a:pPr lvl="1">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March 13</a:t>
            </a:r>
            <a:r>
              <a:rPr kumimoji="1" lang="en-US" altLang="ja-JP" baseline="30000" dirty="0" smtClean="0"/>
              <a:t>th</a:t>
            </a:r>
            <a:r>
              <a:rPr kumimoji="1" lang="en-US" altLang="ja-JP" dirty="0" smtClean="0"/>
              <a:t> AM2</a:t>
            </a:r>
            <a:r>
              <a:rPr lang="en-US" altLang="ja-JP" dirty="0" smtClean="0"/>
              <a:t>, 10:30 – 12:3</a:t>
            </a:r>
            <a:r>
              <a:rPr lang="en-US" altLang="ja-JP" dirty="0" smtClean="0">
                <a:sym typeface="Wingdings" pitchFamily="2" charset="2"/>
              </a:rPr>
              <a:t>0</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Open </a:t>
            </a:r>
          </a:p>
          <a:p>
            <a:r>
              <a:rPr lang="en-US" altLang="ja-JP" dirty="0" smtClean="0"/>
              <a:t>Attendance reminder </a:t>
            </a:r>
          </a:p>
          <a:p>
            <a:r>
              <a:rPr lang="en-US" altLang="ja-JP" dirty="0" smtClean="0"/>
              <a:t>Functional Requirement Discussion II</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685800"/>
            <a:ext cx="8280920" cy="1066800"/>
          </a:xfrm>
        </p:spPr>
        <p:txBody>
          <a:bodyPr/>
          <a:lstStyle/>
          <a:p>
            <a:r>
              <a:rPr kumimoji="1" lang="en-US" altLang="ja-JP" sz="2800" dirty="0" smtClean="0"/>
              <a:t>Note for Tuesday March 13</a:t>
            </a:r>
            <a:r>
              <a:rPr kumimoji="1" lang="en-US" altLang="ja-JP" sz="2800" baseline="30000" dirty="0" smtClean="0"/>
              <a:t>th</a:t>
            </a:r>
            <a:r>
              <a:rPr kumimoji="1" lang="en-US" altLang="ja-JP" sz="2800" dirty="0" smtClean="0"/>
              <a:t> AM2</a:t>
            </a:r>
            <a:r>
              <a:rPr lang="en-US" altLang="ja-JP" sz="2800" dirty="0" smtClean="0"/>
              <a:t>, 10:30 – 12:3</a:t>
            </a:r>
            <a:r>
              <a:rPr lang="en-US" altLang="ja-JP" sz="2800" dirty="0" smtClean="0">
                <a:sym typeface="Wingdings" pitchFamily="2" charset="2"/>
              </a:rPr>
              <a:t>0</a:t>
            </a:r>
            <a:endParaRPr kumimoji="1" lang="ja-JP" altLang="en-US" sz="2800" dirty="0"/>
          </a:p>
        </p:txBody>
      </p:sp>
      <p:sp>
        <p:nvSpPr>
          <p:cNvPr id="3" name="コンテンツ プレースホルダ 2"/>
          <p:cNvSpPr>
            <a:spLocks noGrp="1"/>
          </p:cNvSpPr>
          <p:nvPr>
            <p:ph idx="1"/>
          </p:nvPr>
        </p:nvSpPr>
        <p:spPr/>
        <p:txBody>
          <a:bodyPr/>
          <a:lstStyle/>
          <a:p>
            <a:r>
              <a:rPr lang="en-US" altLang="ja-JP" dirty="0" smtClean="0"/>
              <a:t>Functional Requirement Discussion II (22-12-0012-02-000b)</a:t>
            </a:r>
          </a:p>
          <a:p>
            <a:pPr lvl="1"/>
            <a:r>
              <a:rPr lang="en-US" altLang="ja-JP" dirty="0" smtClean="0"/>
              <a:t>Add one requirement [Req01] </a:t>
            </a:r>
          </a:p>
          <a:p>
            <a:pPr lvl="2"/>
            <a:r>
              <a:rPr lang="en-US" altLang="ja-JP" sz="1800" dirty="0" smtClean="0"/>
              <a:t>“</a:t>
            </a:r>
            <a:r>
              <a:rPr lang="en-GB" altLang="ja-JP" sz="1800" dirty="0" smtClean="0"/>
              <a:t>This amendment should provide mechanisms to meet the regulatory requirements. </a:t>
            </a:r>
            <a:r>
              <a:rPr lang="en-GB" altLang="ja-JP" sz="1800" dirty="0" err="1" smtClean="0"/>
              <a:t>e.g</a:t>
            </a:r>
            <a:r>
              <a:rPr lang="en-GB" altLang="ja-JP" sz="1800" dirty="0" smtClean="0"/>
              <a:t>, FCC, </a:t>
            </a:r>
            <a:r>
              <a:rPr lang="en-GB" altLang="ja-JP" sz="1800" dirty="0" err="1" smtClean="0"/>
              <a:t>Ofcom</a:t>
            </a:r>
            <a:r>
              <a:rPr lang="en-GB" altLang="ja-JP" sz="1800" dirty="0" smtClean="0"/>
              <a:t>, etc.”</a:t>
            </a:r>
            <a:endParaRPr lang="ja-JP" altLang="ja-JP" sz="1800" dirty="0" smtClean="0"/>
          </a:p>
          <a:p>
            <a:pPr lvl="1"/>
            <a:r>
              <a:rPr lang="en-US" altLang="ja-JP" dirty="0" smtClean="0"/>
              <a:t>Add an example of device capability as shown in 22-12-0018-00-000b on [Req03], device classes and complexity</a:t>
            </a:r>
          </a:p>
          <a:p>
            <a:pPr lvl="1"/>
            <a:r>
              <a:rPr kumimoji="1" lang="en-US" altLang="ja-JP" dirty="0" smtClean="0"/>
              <a:t>Discuss the definitions of “multi-hop” and “peer-to-peer”</a:t>
            </a:r>
          </a:p>
          <a:p>
            <a:pPr lvl="2"/>
            <a:r>
              <a:rPr kumimoji="1" lang="en-US" altLang="ja-JP" sz="1800" dirty="0" smtClean="0"/>
              <a:t>Add an example for each as follows</a:t>
            </a:r>
          </a:p>
          <a:p>
            <a:pPr lvl="3"/>
            <a:r>
              <a:rPr kumimoji="1" lang="en-US" altLang="ja-JP" sz="1400" dirty="0" smtClean="0"/>
              <a:t>Multi-hop example : “</a:t>
            </a:r>
            <a:r>
              <a:rPr lang="en-GB" altLang="ja-JP" sz="1400" dirty="0" smtClean="0"/>
              <a:t>L-CPE &lt;-&gt; H-CPE &lt;-&gt; BS”</a:t>
            </a:r>
          </a:p>
          <a:p>
            <a:pPr lvl="3"/>
            <a:r>
              <a:rPr lang="en-GB" altLang="ja-JP" sz="1400" dirty="0" smtClean="0"/>
              <a:t>Peer-to-peer example : “H-CPE &lt;-&gt; H-CPE”</a:t>
            </a:r>
            <a:endParaRPr lang="ja-JP" altLang="ja-JP" sz="1400"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March 15</a:t>
            </a:r>
            <a:r>
              <a:rPr kumimoji="1" lang="en-US" altLang="ja-JP" baseline="30000" dirty="0" smtClean="0"/>
              <a:t>th</a:t>
            </a:r>
            <a:r>
              <a:rPr kumimoji="1" lang="en-US" altLang="ja-JP" dirty="0" smtClean="0"/>
              <a:t> AM2</a:t>
            </a:r>
            <a:r>
              <a:rPr lang="en-US" altLang="ja-JP" dirty="0" smtClean="0"/>
              <a:t>, 10:30 – 12:3</a:t>
            </a:r>
            <a:r>
              <a:rPr lang="en-US" altLang="ja-JP" dirty="0" smtClean="0">
                <a:sym typeface="Wingdings" pitchFamily="2" charset="2"/>
              </a:rPr>
              <a:t>0</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Open </a:t>
            </a:r>
          </a:p>
          <a:p>
            <a:r>
              <a:rPr lang="en-US" altLang="ja-JP" dirty="0" smtClean="0"/>
              <a:t>Attendance reminder </a:t>
            </a:r>
          </a:p>
          <a:p>
            <a:r>
              <a:rPr lang="en-US" altLang="ja-JP" dirty="0" smtClean="0"/>
              <a:t>Functional Requirement Discussion III </a:t>
            </a:r>
          </a:p>
          <a:p>
            <a:r>
              <a:rPr lang="en-US" altLang="ja-JP" dirty="0" smtClean="0"/>
              <a:t>Call for Proposal Discussion I</a:t>
            </a:r>
          </a:p>
          <a:p>
            <a:r>
              <a:rPr lang="en-US" altLang="ja-JP" dirty="0" smtClean="0"/>
              <a:t>Selection Criteria Discussion I</a:t>
            </a:r>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496944" cy="1066800"/>
          </a:xfrm>
        </p:spPr>
        <p:txBody>
          <a:bodyPr/>
          <a:lstStyle/>
          <a:p>
            <a:r>
              <a:rPr kumimoji="1" lang="en-US" altLang="ja-JP" sz="2800" dirty="0" smtClean="0"/>
              <a:t>Note for Thursday March 15</a:t>
            </a:r>
            <a:r>
              <a:rPr kumimoji="1" lang="en-US" altLang="ja-JP" sz="2800" baseline="30000" dirty="0" smtClean="0"/>
              <a:t>th</a:t>
            </a:r>
            <a:r>
              <a:rPr kumimoji="1" lang="en-US" altLang="ja-JP" sz="2800" dirty="0" smtClean="0"/>
              <a:t> AM2</a:t>
            </a:r>
            <a:r>
              <a:rPr lang="en-US" altLang="ja-JP" sz="2800" dirty="0" smtClean="0"/>
              <a:t>, 10:30 – 12:3</a:t>
            </a:r>
            <a:r>
              <a:rPr lang="en-US" altLang="ja-JP" sz="2800" dirty="0" smtClean="0">
                <a:sym typeface="Wingdings" pitchFamily="2" charset="2"/>
              </a:rPr>
              <a:t>0</a:t>
            </a:r>
            <a:endParaRPr kumimoji="1" lang="ja-JP" altLang="en-US" sz="2800" dirty="0"/>
          </a:p>
        </p:txBody>
      </p:sp>
      <p:sp>
        <p:nvSpPr>
          <p:cNvPr id="3" name="コンテンツ プレースホルダ 2"/>
          <p:cNvSpPr>
            <a:spLocks noGrp="1"/>
          </p:cNvSpPr>
          <p:nvPr>
            <p:ph idx="1"/>
          </p:nvPr>
        </p:nvSpPr>
        <p:spPr/>
        <p:txBody>
          <a:bodyPr/>
          <a:lstStyle/>
          <a:p>
            <a:r>
              <a:rPr lang="en-US" altLang="ja-JP" dirty="0" smtClean="0"/>
              <a:t>Functional Requirement Discussion III </a:t>
            </a:r>
          </a:p>
          <a:p>
            <a:r>
              <a:rPr lang="en-US" altLang="ja-JP" dirty="0" smtClean="0"/>
              <a:t>Call for Proposal Discussion I</a:t>
            </a:r>
          </a:p>
          <a:p>
            <a:r>
              <a:rPr lang="en-US" altLang="ja-JP" dirty="0" smtClean="0"/>
              <a:t>Selection Criteria Discussion I</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March 15</a:t>
            </a:r>
            <a:r>
              <a:rPr kumimoji="1" lang="en-US" altLang="ja-JP" baseline="30000" dirty="0" smtClean="0"/>
              <a:t>th</a:t>
            </a:r>
            <a:r>
              <a:rPr kumimoji="1" lang="en-US" altLang="ja-JP" dirty="0" smtClean="0"/>
              <a:t> PM1</a:t>
            </a:r>
            <a:r>
              <a:rPr lang="en-US" altLang="ja-JP" dirty="0" smtClean="0"/>
              <a:t>, 13:30 – 15:3</a:t>
            </a:r>
            <a:r>
              <a:rPr lang="en-US" altLang="ja-JP" dirty="0" smtClean="0">
                <a:sym typeface="Wingdings" pitchFamily="2" charset="2"/>
              </a:rPr>
              <a:t>0</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Open </a:t>
            </a:r>
          </a:p>
          <a:p>
            <a:r>
              <a:rPr lang="en-US" altLang="ja-JP" dirty="0" smtClean="0"/>
              <a:t>Attendance reminder </a:t>
            </a:r>
          </a:p>
          <a:p>
            <a:r>
              <a:rPr lang="en-US" altLang="ja-JP" dirty="0" smtClean="0"/>
              <a:t>Selection Criteria Discussion II</a:t>
            </a:r>
          </a:p>
          <a:p>
            <a:r>
              <a:rPr lang="en-US" altLang="ja-JP" dirty="0" smtClean="0"/>
              <a:t>Planning for March 2012 meeting </a:t>
            </a:r>
          </a:p>
          <a:p>
            <a:r>
              <a:rPr lang="en-US" altLang="ja-JP" dirty="0" smtClean="0"/>
              <a:t>Adjourn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685800"/>
            <a:ext cx="8280920" cy="1066800"/>
          </a:xfrm>
        </p:spPr>
        <p:txBody>
          <a:bodyPr/>
          <a:lstStyle/>
          <a:p>
            <a:r>
              <a:rPr kumimoji="1" lang="en-US" altLang="ja-JP" sz="2800" dirty="0" smtClean="0"/>
              <a:t>Note for Thursday March 15</a:t>
            </a:r>
            <a:r>
              <a:rPr kumimoji="1" lang="en-US" altLang="ja-JP" sz="2800" baseline="30000" dirty="0" smtClean="0"/>
              <a:t>th</a:t>
            </a:r>
            <a:r>
              <a:rPr kumimoji="1" lang="en-US" altLang="ja-JP" sz="2800" dirty="0" smtClean="0"/>
              <a:t> PM1</a:t>
            </a:r>
            <a:r>
              <a:rPr lang="en-US" altLang="ja-JP" sz="2800" dirty="0" smtClean="0"/>
              <a:t>, 13:30 – 15:3</a:t>
            </a:r>
            <a:r>
              <a:rPr lang="en-US" altLang="ja-JP" sz="2800" dirty="0" smtClean="0">
                <a:sym typeface="Wingdings" pitchFamily="2" charset="2"/>
              </a:rPr>
              <a:t>0</a:t>
            </a:r>
            <a:r>
              <a:rPr kumimoji="1" lang="en-US" altLang="ja-JP" sz="2800" dirty="0" smtClean="0"/>
              <a:t> </a:t>
            </a:r>
            <a:endParaRPr kumimoji="1" lang="ja-JP" altLang="en-US" sz="2800" dirty="0"/>
          </a:p>
        </p:txBody>
      </p:sp>
      <p:sp>
        <p:nvSpPr>
          <p:cNvPr id="3" name="コンテンツ プレースホルダ 2"/>
          <p:cNvSpPr>
            <a:spLocks noGrp="1"/>
          </p:cNvSpPr>
          <p:nvPr>
            <p:ph idx="1"/>
          </p:nvPr>
        </p:nvSpPr>
        <p:spPr/>
        <p:txBody>
          <a:bodyPr/>
          <a:lstStyle/>
          <a:p>
            <a:r>
              <a:rPr lang="en-US" altLang="ja-JP" dirty="0" smtClean="0"/>
              <a:t>Selection Criteria Discussion II</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lang="en-US" altLang="ja-JP" dirty="0" smtClean="0"/>
              <a:t>Motion to approve Functional Requirements document as contained in </a:t>
            </a:r>
            <a:r>
              <a:rPr lang="en-US" altLang="ja-JP" dirty="0" smtClean="0"/>
              <a:t>22-12-0012-03-000b</a:t>
            </a:r>
            <a:endParaRPr lang="en-US" altLang="ja-JP"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Gwang-zeen</a:t>
            </a:r>
            <a:r>
              <a:rPr lang="en-US" altLang="ja-JP" dirty="0" smtClean="0"/>
              <a:t> </a:t>
            </a:r>
            <a:r>
              <a:rPr lang="en-US" altLang="ja-JP" dirty="0" err="1" smtClean="0"/>
              <a:t>Ko</a:t>
            </a:r>
            <a:endParaRPr lang="en-US" altLang="ja-JP" dirty="0" smtClean="0"/>
          </a:p>
          <a:p>
            <a:endParaRPr lang="en-US" altLang="ja-JP" dirty="0" smtClean="0"/>
          </a:p>
          <a:p>
            <a:r>
              <a:rPr lang="en-US" altLang="ja-JP" dirty="0" smtClean="0"/>
              <a:t>Yes: 8</a:t>
            </a:r>
          </a:p>
          <a:p>
            <a:r>
              <a:rPr lang="en-US" altLang="ja-JP" dirty="0" smtClean="0"/>
              <a:t>No: 0</a:t>
            </a:r>
          </a:p>
          <a:p>
            <a:r>
              <a:rPr lang="en-US" altLang="ja-JP" dirty="0" smtClean="0"/>
              <a:t>Abstain: 0</a:t>
            </a:r>
          </a:p>
          <a:p>
            <a:endParaRPr lang="en-US" altLang="ja-JP" dirty="0" smtClean="0"/>
          </a:p>
          <a:p>
            <a:r>
              <a:rPr lang="en-US" altLang="ja-JP" dirty="0" smtClean="0"/>
              <a:t>Motion passes</a:t>
            </a:r>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t>Motion to approve Call for Proposal document as contained in </a:t>
            </a:r>
            <a:r>
              <a:rPr lang="en-US" altLang="ja-JP" sz="2000" dirty="0" smtClean="0"/>
              <a:t>22-12-0024-02-000b. Chair of 802.22b to send this notice to the 802.22 reflector at least twice before May interim meeting. </a:t>
            </a:r>
            <a:endParaRPr lang="en-US" altLang="ja-JP" sz="2000" dirty="0" smtClean="0"/>
          </a:p>
          <a:p>
            <a:endParaRPr lang="en-US" altLang="ja-JP" sz="2000" dirty="0" smtClean="0"/>
          </a:p>
          <a:p>
            <a:r>
              <a:rPr lang="en-US" altLang="ja-JP" sz="2000" dirty="0" smtClean="0"/>
              <a:t>Move:  </a:t>
            </a:r>
            <a:r>
              <a:rPr lang="en-US" altLang="ja-JP" sz="2000" dirty="0" err="1" smtClean="0"/>
              <a:t>Apurva</a:t>
            </a:r>
            <a:r>
              <a:rPr lang="en-US" altLang="ja-JP" sz="2000" dirty="0" smtClean="0"/>
              <a:t> </a:t>
            </a:r>
            <a:r>
              <a:rPr lang="en-US" altLang="ja-JP" sz="2000" dirty="0" err="1" smtClean="0"/>
              <a:t>Mody</a:t>
            </a:r>
            <a:endParaRPr lang="en-US" altLang="ja-JP" sz="2000" dirty="0" smtClean="0"/>
          </a:p>
          <a:p>
            <a:r>
              <a:rPr lang="en-US" altLang="ja-JP" sz="2000" dirty="0" smtClean="0"/>
              <a:t>Second: Antony Franklin</a:t>
            </a:r>
          </a:p>
          <a:p>
            <a:endParaRPr lang="en-US" altLang="ja-JP" sz="2000" dirty="0" smtClean="0"/>
          </a:p>
          <a:p>
            <a:r>
              <a:rPr lang="en-US" altLang="ja-JP" sz="2000" dirty="0" smtClean="0"/>
              <a:t>Yes: 8</a:t>
            </a:r>
          </a:p>
          <a:p>
            <a:r>
              <a:rPr lang="en-US" altLang="ja-JP" sz="2000" dirty="0" smtClean="0"/>
              <a:t>No: 0</a:t>
            </a:r>
          </a:p>
          <a:p>
            <a:r>
              <a:rPr lang="en-US" altLang="ja-JP" sz="2000" dirty="0" smtClean="0"/>
              <a:t>Abstain:0 </a:t>
            </a:r>
          </a:p>
          <a:p>
            <a:r>
              <a:rPr lang="en-US" altLang="ja-JP" sz="2000" dirty="0" smtClean="0"/>
              <a:t>Motion passes.</a:t>
            </a:r>
            <a:endParaRPr lang="en-US" altLang="ja-JP" sz="2000" dirty="0" smtClean="0"/>
          </a:p>
          <a:p>
            <a:endParaRPr lang="en-US" altLang="ja-JP" sz="2000" dirty="0" smtClean="0"/>
          </a:p>
          <a:p>
            <a:endParaRPr lang="en-US" altLang="ja-JP" sz="2000" dirty="0" smtClean="0"/>
          </a:p>
          <a:p>
            <a:endParaRPr lang="en-US" altLang="ja-JP" sz="2000" dirty="0" smtClean="0"/>
          </a:p>
          <a:p>
            <a:endParaRPr lang="en-US" altLang="ja-JP" sz="2000" dirty="0" smtClean="0"/>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Goals for May</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Selection Criteria Discussion</a:t>
            </a:r>
          </a:p>
          <a:p>
            <a:r>
              <a:rPr kumimoji="1" lang="en-US" altLang="ja-JP" dirty="0" smtClean="0"/>
              <a:t>Technical Discussion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29</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https://murphy.events.ieee.org/imat/attendance/index</a:t>
            </a:r>
            <a:endParaRPr lang="en-US" altLang="ja-JP" dirty="0" smtClean="0"/>
          </a:p>
          <a:p>
            <a:pPr marL="457200" lvl="0" indent="-457200">
              <a:defRPr/>
            </a:pPr>
            <a:endParaRPr lang="en-US" altLang="ja-JP" sz="3600" dirty="0" smtClean="0"/>
          </a:p>
          <a:p>
            <a:pPr marL="457200" lvl="0" indent="-457200">
              <a:buFontTx/>
              <a:buAutoNum type="arabicPeriod"/>
              <a:defRPr/>
            </a:pPr>
            <a:r>
              <a:rPr lang="en-US" altLang="ja-JP" sz="3600" dirty="0" smtClean="0"/>
              <a:t>Register</a:t>
            </a:r>
          </a:p>
          <a:p>
            <a:pPr marL="457200" lvl="0" indent="-457200">
              <a:buFontTx/>
              <a:buAutoNum type="arabicPeriod"/>
              <a:defRPr/>
            </a:pPr>
            <a:r>
              <a:rPr lang="en-US" altLang="ja-JP" sz="3600"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t>March 27 </a:t>
            </a:r>
            <a:r>
              <a:rPr lang="en-US" altLang="ja-JP" u="sng" dirty="0" smtClean="0"/>
              <a:t>2012, </a:t>
            </a:r>
            <a:r>
              <a:rPr lang="en-US" altLang="ja-JP" u="sng" dirty="0" smtClean="0"/>
              <a:t>Tue, </a:t>
            </a:r>
            <a:r>
              <a:rPr lang="en-US" altLang="ja-JP" u="sng" dirty="0" smtClean="0"/>
              <a:t>9 PM ET</a:t>
            </a:r>
          </a:p>
          <a:p>
            <a:r>
              <a:rPr lang="en-US" altLang="ja-JP" u="sng" dirty="0" smtClean="0"/>
              <a:t>April 10 </a:t>
            </a:r>
            <a:r>
              <a:rPr lang="en-US" altLang="ja-JP" u="sng" dirty="0" smtClean="0"/>
              <a:t>2012, </a:t>
            </a:r>
            <a:r>
              <a:rPr lang="en-US" altLang="ja-JP" u="sng" dirty="0" smtClean="0"/>
              <a:t>Tue</a:t>
            </a:r>
            <a:r>
              <a:rPr lang="en-US" altLang="ja-JP" u="sng" dirty="0" smtClean="0"/>
              <a:t>, </a:t>
            </a:r>
            <a:r>
              <a:rPr lang="en-US" altLang="ja-JP" u="sng" dirty="0" smtClean="0"/>
              <a:t>9 PM ET</a:t>
            </a:r>
          </a:p>
          <a:p>
            <a:r>
              <a:rPr lang="en-US" altLang="ja-JP" u="sng" dirty="0" smtClean="0"/>
              <a:t>April 24 </a:t>
            </a:r>
            <a:r>
              <a:rPr lang="en-US" altLang="ja-JP" u="sng" dirty="0" smtClean="0"/>
              <a:t>2012, </a:t>
            </a:r>
            <a:r>
              <a:rPr lang="en-US" altLang="ja-JP" u="sng" dirty="0" smtClean="0"/>
              <a:t>Tue</a:t>
            </a:r>
            <a:r>
              <a:rPr lang="en-US" altLang="ja-JP" u="sng" dirty="0" smtClean="0"/>
              <a:t>, </a:t>
            </a:r>
            <a:r>
              <a:rPr lang="en-US" altLang="ja-JP" u="sng" dirty="0" smtClean="0"/>
              <a:t>9 PM ET</a:t>
            </a:r>
          </a:p>
          <a:p>
            <a:r>
              <a:rPr lang="en-US" altLang="ja-JP" u="sng" dirty="0" smtClean="0"/>
              <a:t>May </a:t>
            </a:r>
            <a:r>
              <a:rPr lang="en-US" altLang="ja-JP" u="sng" dirty="0" smtClean="0"/>
              <a:t>8</a:t>
            </a:r>
            <a:r>
              <a:rPr lang="en-US" altLang="ja-JP" u="sng" dirty="0" smtClean="0"/>
              <a:t> </a:t>
            </a:r>
            <a:r>
              <a:rPr lang="en-US" altLang="ja-JP" u="sng" dirty="0" smtClean="0"/>
              <a:t>2012, </a:t>
            </a:r>
            <a:r>
              <a:rPr lang="en-US" altLang="ja-JP" u="sng" dirty="0" smtClean="0"/>
              <a:t>Tue</a:t>
            </a:r>
            <a:r>
              <a:rPr lang="en-US" altLang="ja-JP" u="sng" dirty="0" smtClean="0"/>
              <a:t>, </a:t>
            </a:r>
            <a:r>
              <a:rPr lang="en-US" altLang="ja-JP" u="sng" dirty="0" smtClean="0"/>
              <a:t>9 PM ET</a:t>
            </a:r>
          </a:p>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30</a:t>
            </a:fld>
            <a:endParaRPr lang="en-US" altLang="ko-K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During 4 slots for 802.22b in Hawaii Meeting</a:t>
            </a:r>
          </a:p>
          <a:p>
            <a:pPr lvl="1"/>
            <a:r>
              <a:rPr kumimoji="1" lang="en-US" altLang="ja-JP" dirty="0" smtClean="0"/>
              <a:t>Functional requirement document is approved</a:t>
            </a:r>
          </a:p>
          <a:p>
            <a:pPr lvl="2"/>
            <a:r>
              <a:rPr lang="en-US" altLang="ja-JP" sz="1800" dirty="0" smtClean="0">
                <a:hlinkClick r:id="rId2"/>
              </a:rPr>
              <a:t>https://</a:t>
            </a:r>
            <a:r>
              <a:rPr lang="en-US" altLang="ja-JP" sz="1800" dirty="0" smtClean="0">
                <a:hlinkClick r:id="rId2"/>
              </a:rPr>
              <a:t>mentor.ieee.org/802.22/dcn/12/22-12-0012-03-000b-functional-requirements-for-ieee-802-22b-amendment.doc</a:t>
            </a:r>
            <a:endParaRPr lang="en-US" altLang="ja-JP" sz="1800" dirty="0" smtClean="0"/>
          </a:p>
          <a:p>
            <a:pPr lvl="1"/>
            <a:r>
              <a:rPr kumimoji="1" lang="en-GB" altLang="ja-JP" dirty="0" smtClean="0"/>
              <a:t>Call for Proposals is approved</a:t>
            </a:r>
          </a:p>
          <a:p>
            <a:pPr lvl="2"/>
            <a:r>
              <a:rPr lang="en-US" altLang="ja-JP" sz="1800" dirty="0" smtClean="0">
                <a:hlinkClick r:id="rId3"/>
              </a:rPr>
              <a:t>https://</a:t>
            </a:r>
            <a:r>
              <a:rPr lang="en-US" altLang="ja-JP" sz="1800" dirty="0" smtClean="0">
                <a:hlinkClick r:id="rId3"/>
              </a:rPr>
              <a:t>mentor.ieee.org/802.22/dcn/12/22-12-0024-02-000b-ieee-p802-22b-call-for-proposal.doc</a:t>
            </a:r>
            <a:endParaRPr lang="en-US" altLang="ja-JP" sz="1800" dirty="0" smtClean="0"/>
          </a:p>
          <a:p>
            <a:pPr lvl="1"/>
            <a:r>
              <a:rPr kumimoji="1" lang="en-US" altLang="ja-JP" dirty="0" smtClean="0"/>
              <a:t>On discussing Selection Criteria</a:t>
            </a:r>
          </a:p>
          <a:p>
            <a:pPr lvl="2"/>
            <a:r>
              <a:rPr kumimoji="1" lang="en-US" altLang="ja-JP" sz="1800" dirty="0" smtClean="0">
                <a:hlinkClick r:id="rId4"/>
              </a:rPr>
              <a:t>https://</a:t>
            </a:r>
            <a:r>
              <a:rPr kumimoji="1" lang="en-US" altLang="ja-JP" sz="1800" dirty="0" smtClean="0">
                <a:hlinkClick r:id="rId4"/>
              </a:rPr>
              <a:t>mentor.ieee.org/802.22/dcn/12/22-12-0025-00-000b-ieee-p802-22b-selection-criteria.doc</a:t>
            </a:r>
            <a:endParaRPr kumimoji="1" lang="en-US" altLang="ja-JP" sz="1800" dirty="0" smtClean="0"/>
          </a:p>
          <a:p>
            <a:pPr lvl="1"/>
            <a:r>
              <a:rPr kumimoji="1" lang="en-US" altLang="ja-JP" dirty="0" smtClean="0"/>
              <a:t>4 Teleconferences are scheduled before May interim meeting</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31</a:t>
            </a:fld>
            <a:endParaRPr lang="en-US" altLang="ko-K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32</a:t>
            </a:fld>
            <a:endParaRPr lang="en-US" altLang="ko-KR"/>
          </a:p>
        </p:txBody>
      </p:sp>
      <p:sp>
        <p:nvSpPr>
          <p:cNvPr id="3" name="Date Placeholder 2"/>
          <p:cNvSpPr>
            <a:spLocks noGrp="1"/>
          </p:cNvSpPr>
          <p:nvPr>
            <p:ph type="dt" sz="half" idx="10"/>
          </p:nvPr>
        </p:nvSpPr>
        <p:spPr/>
        <p:txBody>
          <a:bodyPr/>
          <a:lstStyle/>
          <a:p>
            <a:pPr>
              <a:defRPr/>
            </a:pPr>
            <a:r>
              <a:rPr lang="en-US" altLang="ko-KR" dirty="0" smtClean="0"/>
              <a:t>March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March, Plenary Meeting in Hawaii</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Antony Franklin </a:t>
            </a:r>
            <a:r>
              <a:rPr lang="en-US" altLang="ja-JP" dirty="0" smtClean="0">
                <a:ea typeface="ＭＳ Ｐゴシック" pitchFamily="50" charset="-128"/>
              </a:rPr>
              <a:t>(ETRI)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107504" y="1556792"/>
            <a:ext cx="8964488" cy="4114800"/>
          </a:xfrm>
        </p:spPr>
        <p:txBody>
          <a:bodyPr/>
          <a:lstStyle/>
          <a:p>
            <a:pPr lvl="0">
              <a:lnSpc>
                <a:spcPct val="80000"/>
              </a:lnSpc>
              <a:spcAft>
                <a:spcPct val="30000"/>
              </a:spcAft>
              <a:buNone/>
              <a:defRPr/>
            </a:pPr>
            <a:r>
              <a:rPr lang="en-US" altLang="ja-JP" sz="800" b="0" dirty="0" smtClean="0"/>
              <a:t>	</a:t>
            </a:r>
            <a:r>
              <a:rPr lang="en-US" altLang="ja-JP" sz="1400" b="0" dirty="0" smtClean="0"/>
              <a:t>The IEEE-SA strongly recommends that at each WG meeting the chair or a designee:</a:t>
            </a:r>
            <a:endParaRPr lang="en-US" altLang="ja-JP" sz="1400" dirty="0" smtClean="0"/>
          </a:p>
          <a:p>
            <a:pPr lvl="1">
              <a:lnSpc>
                <a:spcPct val="80000"/>
              </a:lnSpc>
              <a:defRPr/>
            </a:pPr>
            <a:r>
              <a:rPr lang="en-US" altLang="ja-JP" sz="1400" b="1" dirty="0" smtClean="0"/>
              <a:t>Show slides #1 through #4 of this presentation</a:t>
            </a:r>
          </a:p>
          <a:p>
            <a:pPr lvl="1">
              <a:lnSpc>
                <a:spcPct val="80000"/>
              </a:lnSpc>
              <a:defRPr/>
            </a:pPr>
            <a:r>
              <a:rPr lang="en-US" altLang="ja-JP" sz="1400" b="1" dirty="0" smtClean="0"/>
              <a:t>Advise the WG attendees that:</a:t>
            </a:r>
            <a:r>
              <a:rPr lang="en-US" altLang="ja-JP" sz="1400" dirty="0" smtClean="0"/>
              <a:t> </a:t>
            </a:r>
          </a:p>
          <a:p>
            <a:pPr lvl="2">
              <a:lnSpc>
                <a:spcPct val="80000"/>
              </a:lnSpc>
              <a:defRPr/>
            </a:pPr>
            <a:r>
              <a:rPr lang="en-US" altLang="ja-JP" sz="1400" dirty="0" smtClean="0"/>
              <a:t>The IEEE’s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defRPr/>
            </a:pPr>
            <a:r>
              <a:rPr lang="en-US" altLang="ja-JP" sz="1400" dirty="0" smtClean="0"/>
              <a:t>Early identification of patent claims which may be essential for the use of standards under development is strongly encouraged; </a:t>
            </a:r>
          </a:p>
          <a:p>
            <a:pPr lvl="2">
              <a:lnSpc>
                <a:spcPct val="80000"/>
              </a:lnSpc>
              <a:defRPr/>
            </a:pPr>
            <a:r>
              <a:rPr lang="en-US" altLang="ja-JP"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br>
            <a:endParaRPr lang="en-US" altLang="ja-JP" sz="1400" dirty="0" smtClean="0"/>
          </a:p>
          <a:p>
            <a:pPr lvl="1">
              <a:lnSpc>
                <a:spcPct val="20000"/>
              </a:lnSpc>
              <a:defRPr/>
            </a:pPr>
            <a:r>
              <a:rPr lang="en-US" altLang="ja-JP" sz="1400" b="1" dirty="0" smtClean="0"/>
              <a:t>Instruct the WG Secretary to record in the minutes of the relevant WG meeting:</a:t>
            </a:r>
            <a:r>
              <a:rPr lang="en-US" altLang="ja-JP" sz="700" dirty="0" smtClean="0"/>
              <a:t> </a:t>
            </a:r>
          </a:p>
          <a:p>
            <a:pPr lvl="2">
              <a:lnSpc>
                <a:spcPct val="80000"/>
              </a:lnSpc>
              <a:defRPr/>
            </a:pPr>
            <a:r>
              <a:rPr lang="en-US" altLang="ja-JP" sz="1400" dirty="0" smtClean="0"/>
              <a:t>That the foregoing information was provided and that slides 1 through 4 (and this slide 0, if applicable) were shown; </a:t>
            </a:r>
          </a:p>
          <a:p>
            <a:pPr lvl="2">
              <a:lnSpc>
                <a:spcPct val="80000"/>
              </a:lnSpc>
              <a:defRPr/>
            </a:pPr>
            <a:r>
              <a:rPr lang="en-US" altLang="ja-JP"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4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700" dirty="0" smtClean="0"/>
          </a:p>
          <a:p>
            <a:pPr lvl="1">
              <a:lnSpc>
                <a:spcPct val="80000"/>
              </a:lnSpc>
              <a:spcBef>
                <a:spcPct val="5000"/>
              </a:spcBef>
              <a:defRPr/>
            </a:pPr>
            <a:r>
              <a:rPr lang="en-US" altLang="ja-JP" sz="14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400" dirty="0" smtClean="0"/>
              <a:t>It is recommended that the WG chair review the guidance in </a:t>
            </a:r>
            <a:r>
              <a:rPr lang="en-US" altLang="ja-JP" sz="1400" i="1" dirty="0" smtClean="0"/>
              <a:t>IEEE-SA Standards Board Operations Manual</a:t>
            </a:r>
            <a:r>
              <a:rPr lang="en-US" altLang="ja-JP" sz="1400" dirty="0" smtClean="0"/>
              <a:t> 6.3.5 and in FAQs 12 and 12a on inclusion of potential Essential Patent Claims by incorporation or by reference.</a:t>
            </a:r>
            <a:r>
              <a:rPr lang="en-US" altLang="ja-JP" sz="1400" dirty="0" smtClean="0">
                <a:solidFill>
                  <a:srgbClr val="FF3300"/>
                </a:solidFill>
              </a:rPr>
              <a:t> </a:t>
            </a:r>
          </a:p>
          <a:p>
            <a:pPr lvl="1">
              <a:lnSpc>
                <a:spcPct val="80000"/>
              </a:lnSpc>
              <a:spcBef>
                <a:spcPct val="5000"/>
              </a:spcBef>
              <a:buNone/>
              <a:defRPr/>
            </a:pPr>
            <a:endParaRPr lang="en-US" altLang="ja-JP" sz="1200" dirty="0" smtClean="0"/>
          </a:p>
          <a:p>
            <a:pPr lvl="1">
              <a:lnSpc>
                <a:spcPct val="80000"/>
              </a:lnSpc>
              <a:spcBef>
                <a:spcPct val="5000"/>
              </a:spcBef>
              <a:buNone/>
              <a:defRPr/>
            </a:pPr>
            <a:r>
              <a:rPr lang="en-US" altLang="ja-JP" sz="1200" dirty="0" smtClean="0"/>
              <a:t>	Note: </a:t>
            </a:r>
            <a:r>
              <a:rPr lang="en-US" altLang="ja-JP" sz="1200" b="1" dirty="0" smtClean="0"/>
              <a:t>WG</a:t>
            </a:r>
            <a:r>
              <a:rPr lang="en-US" altLang="ja-JP" sz="1200" dirty="0" smtClean="0"/>
              <a:t> includes Working Groups, Task Groups, and other standards-developing committees with a PAR approved by the IEEE-SA Standards Board.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a:xfrm>
            <a:off x="179512" y="1484784"/>
            <a:ext cx="8856984" cy="4395192"/>
          </a:xfrm>
        </p:spPr>
        <p:txBody>
          <a:bodyPr/>
          <a:lstStyle/>
          <a:p>
            <a:pPr marL="230188" indent="-230188">
              <a:lnSpc>
                <a:spcPct val="80000"/>
              </a:lnSpc>
            </a:pPr>
            <a:endParaRPr lang="en-US" altLang="ja-JP" sz="400" u="sng" dirty="0" smtClean="0">
              <a:solidFill>
                <a:srgbClr val="FF0000"/>
              </a:solidFill>
            </a:endParaRPr>
          </a:p>
          <a:p>
            <a:pPr marL="230188" indent="-230188"/>
            <a:r>
              <a:rPr lang="en-US" altLang="ja-JP" sz="1600" dirty="0" smtClean="0"/>
              <a:t>All participants in this meeting have certain obligations under the IEEE-SA Patent Policy.  Participants: </a:t>
            </a:r>
          </a:p>
          <a:p>
            <a:pPr marL="630238" lvl="1"/>
            <a:r>
              <a:rPr lang="en-US" altLang="ja-JP" sz="16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400" b="1" dirty="0" smtClean="0"/>
              <a:t>“Personal awareness” means that the participant “is personally aware that the holder may have a potential Essential Patent Claim,” even if the participant is not personally aware of the specific patents or</a:t>
            </a:r>
            <a:r>
              <a:rPr lang="en-US" altLang="ja-JP" sz="1400" b="1" dirty="0" smtClean="0">
                <a:solidFill>
                  <a:srgbClr val="FF3300"/>
                </a:solidFill>
              </a:rPr>
              <a:t> </a:t>
            </a:r>
            <a:r>
              <a:rPr lang="en-US" altLang="ja-JP" sz="1400" b="1" dirty="0" smtClean="0"/>
              <a:t>patent claims</a:t>
            </a:r>
          </a:p>
          <a:p>
            <a:pPr marL="630238" lvl="1"/>
            <a:r>
              <a:rPr lang="en-US" altLang="ja-JP" sz="16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600" b="1" dirty="0" smtClean="0"/>
              <a:t>The above does not apply if the patent</a:t>
            </a:r>
            <a:r>
              <a:rPr lang="en-US" altLang="ja-JP" sz="1600" b="1" dirty="0" smtClean="0">
                <a:solidFill>
                  <a:srgbClr val="FF3300"/>
                </a:solidFill>
              </a:rPr>
              <a:t> </a:t>
            </a:r>
            <a:r>
              <a:rPr lang="en-US" altLang="ja-JP" sz="1600" b="1" dirty="0" smtClean="0"/>
              <a:t>claim is already the subject of an Accepted Letter of Assurance that applies to the proposed standard(s) under consideration by this group</a:t>
            </a:r>
          </a:p>
          <a:p>
            <a:pPr marL="230188" indent="-230188">
              <a:buNone/>
            </a:pPr>
            <a:r>
              <a:rPr lang="en-GB" altLang="ja-JP" sz="1600" dirty="0" smtClean="0"/>
              <a:t>		Quoted text excerpted from IEEE-SA Standards Board Bylaws </a:t>
            </a:r>
            <a:r>
              <a:rPr lang="en-GB" altLang="ja-JP" sz="1600" dirty="0" err="1" smtClean="0"/>
              <a:t>subclause</a:t>
            </a:r>
            <a:r>
              <a:rPr lang="en-GB" altLang="ja-JP" sz="1600" dirty="0" smtClean="0"/>
              <a:t> 6.2</a:t>
            </a:r>
            <a:endParaRPr lang="en-US" altLang="ja-JP" sz="1600" dirty="0" smtClean="0"/>
          </a:p>
          <a:p>
            <a:pPr marL="230188" indent="-230188"/>
            <a:r>
              <a:rPr lang="en-US" altLang="ja-JP" sz="1600" dirty="0" smtClean="0"/>
              <a:t>Early identification of holders of potential Essential Patent Claims is strongly encouraged</a:t>
            </a:r>
          </a:p>
          <a:p>
            <a:pPr marL="230188" indent="-230188"/>
            <a:r>
              <a:rPr lang="en-US" altLang="ja-JP" sz="1600" dirty="0" smtClean="0"/>
              <a:t>No duty to perform a patent search</a:t>
            </a:r>
            <a:endParaRPr lang="en-GB" altLang="ja-JP" sz="16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a:xfrm>
            <a:off x="395536" y="1844824"/>
            <a:ext cx="8352928" cy="4114800"/>
          </a:xfrm>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March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29160</TotalTime>
  <Words>1897</Words>
  <Application>Microsoft Office PowerPoint</Application>
  <PresentationFormat>画面に合わせる (4:3)</PresentationFormat>
  <Paragraphs>526</Paragraphs>
  <Slides>32</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32</vt:i4>
      </vt:variant>
    </vt:vector>
  </HeadingPairs>
  <TitlesOfParts>
    <vt:vector size="34" baseType="lpstr">
      <vt:lpstr>802-22-Submission</vt:lpstr>
      <vt:lpstr>Document</vt:lpstr>
      <vt:lpstr>IEEE P802.22b March 2012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TGad Agenda for the Week</vt:lpstr>
      <vt:lpstr>Tuesday March 13th AM1, 08:00 – 10:00</vt:lpstr>
      <vt:lpstr>Review from January</vt:lpstr>
      <vt:lpstr>January Minutes</vt:lpstr>
      <vt:lpstr>Review of Conference Calls (1/2)</vt:lpstr>
      <vt:lpstr>Review of Conference Calls (1/2)</vt:lpstr>
      <vt:lpstr>Call for Contributions</vt:lpstr>
      <vt:lpstr>Note for Tuesday March 13th AM1, 08:00 – 10:00</vt:lpstr>
      <vt:lpstr>Tuesday March 13th AM2, 10:30 – 12:30</vt:lpstr>
      <vt:lpstr>Note for Tuesday March 13th AM2, 10:30 – 12:30</vt:lpstr>
      <vt:lpstr>Thursday March 15th AM2, 10:30 – 12:30</vt:lpstr>
      <vt:lpstr>Note for Thursday March 15th AM2, 10:30 – 12:30</vt:lpstr>
      <vt:lpstr>Thursday March 15th PM1, 13:30 – 15:30</vt:lpstr>
      <vt:lpstr>Note for Thursday March 15th PM1, 13:30 – 15:30 </vt:lpstr>
      <vt:lpstr>Motion 1</vt:lpstr>
      <vt:lpstr>Motion 2</vt:lpstr>
      <vt:lpstr>Goals for May</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1341</cp:revision>
  <cp:lastPrinted>1998-02-10T13:28:06Z</cp:lastPrinted>
  <dcterms:created xsi:type="dcterms:W3CDTF">2006-06-26T04:34:43Z</dcterms:created>
  <dcterms:modified xsi:type="dcterms:W3CDTF">2012-03-16T00:53:38Z</dcterms:modified>
</cp:coreProperties>
</file>