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269" r:id="rId3"/>
    <p:sldId id="257" r:id="rId4"/>
    <p:sldId id="270" r:id="rId5"/>
    <p:sldId id="271" r:id="rId6"/>
    <p:sldId id="272" r:id="rId7"/>
    <p:sldId id="273" r:id="rId8"/>
    <p:sldId id="274" r:id="rId9"/>
    <p:sldId id="282" r:id="rId10"/>
    <p:sldId id="275" r:id="rId11"/>
    <p:sldId id="276" r:id="rId12"/>
    <p:sldId id="278" r:id="rId13"/>
    <p:sldId id="277" r:id="rId14"/>
    <p:sldId id="279" r:id="rId15"/>
    <p:sldId id="280" r:id="rId16"/>
    <p:sldId id="281" r:id="rId17"/>
  </p:sldIdLst>
  <p:sldSz cx="9144000" cy="6858000" type="screen4x3"/>
  <p:notesSz cx="6858000" cy="9034463"/>
  <p:defaultTextStyle>
    <a:defPPr>
      <a:defRPr lang="en-US"/>
    </a:defPPr>
    <a:lvl1pPr algn="l" rtl="0" fontAlgn="base">
      <a:spcBef>
        <a:spcPct val="0"/>
      </a:spcBef>
      <a:spcAft>
        <a:spcPct val="0"/>
      </a:spcAft>
      <a:defRPr sz="3200" b="1" kern="1200">
        <a:solidFill>
          <a:schemeClr val="tx2"/>
        </a:solidFill>
        <a:latin typeface="Times New Roman" pitchFamily="18" charset="0"/>
        <a:ea typeface="+mn-ea"/>
        <a:cs typeface="Arial" charset="0"/>
      </a:defRPr>
    </a:lvl1pPr>
    <a:lvl2pPr marL="457200" algn="l" rtl="0" fontAlgn="base">
      <a:spcBef>
        <a:spcPct val="0"/>
      </a:spcBef>
      <a:spcAft>
        <a:spcPct val="0"/>
      </a:spcAft>
      <a:defRPr sz="3200" b="1" kern="1200">
        <a:solidFill>
          <a:schemeClr val="tx2"/>
        </a:solidFill>
        <a:latin typeface="Times New Roman" pitchFamily="18" charset="0"/>
        <a:ea typeface="+mn-ea"/>
        <a:cs typeface="Arial" charset="0"/>
      </a:defRPr>
    </a:lvl2pPr>
    <a:lvl3pPr marL="914400" algn="l" rtl="0" fontAlgn="base">
      <a:spcBef>
        <a:spcPct val="0"/>
      </a:spcBef>
      <a:spcAft>
        <a:spcPct val="0"/>
      </a:spcAft>
      <a:defRPr sz="3200" b="1" kern="1200">
        <a:solidFill>
          <a:schemeClr val="tx2"/>
        </a:solidFill>
        <a:latin typeface="Times New Roman" pitchFamily="18" charset="0"/>
        <a:ea typeface="+mn-ea"/>
        <a:cs typeface="Arial" charset="0"/>
      </a:defRPr>
    </a:lvl3pPr>
    <a:lvl4pPr marL="1371600" algn="l" rtl="0" fontAlgn="base">
      <a:spcBef>
        <a:spcPct val="0"/>
      </a:spcBef>
      <a:spcAft>
        <a:spcPct val="0"/>
      </a:spcAft>
      <a:defRPr sz="3200" b="1" kern="1200">
        <a:solidFill>
          <a:schemeClr val="tx2"/>
        </a:solidFill>
        <a:latin typeface="Times New Roman" pitchFamily="18" charset="0"/>
        <a:ea typeface="+mn-ea"/>
        <a:cs typeface="Arial" charset="0"/>
      </a:defRPr>
    </a:lvl4pPr>
    <a:lvl5pPr marL="1828800" algn="l" rtl="0" fontAlgn="base">
      <a:spcBef>
        <a:spcPct val="0"/>
      </a:spcBef>
      <a:spcAft>
        <a:spcPct val="0"/>
      </a:spcAft>
      <a:defRPr sz="3200" b="1" kern="1200">
        <a:solidFill>
          <a:schemeClr val="tx2"/>
        </a:solidFill>
        <a:latin typeface="Times New Roman" pitchFamily="18" charset="0"/>
        <a:ea typeface="+mn-ea"/>
        <a:cs typeface="Arial" charset="0"/>
      </a:defRPr>
    </a:lvl5pPr>
    <a:lvl6pPr marL="2286000" algn="l" defTabSz="914400" rtl="0" eaLnBrk="1" latinLnBrk="0" hangingPunct="1">
      <a:defRPr sz="3200" b="1" kern="1200">
        <a:solidFill>
          <a:schemeClr val="tx2"/>
        </a:solidFill>
        <a:latin typeface="Times New Roman" pitchFamily="18" charset="0"/>
        <a:ea typeface="+mn-ea"/>
        <a:cs typeface="Arial" charset="0"/>
      </a:defRPr>
    </a:lvl6pPr>
    <a:lvl7pPr marL="2743200" algn="l" defTabSz="914400" rtl="0" eaLnBrk="1" latinLnBrk="0" hangingPunct="1">
      <a:defRPr sz="3200" b="1" kern="1200">
        <a:solidFill>
          <a:schemeClr val="tx2"/>
        </a:solidFill>
        <a:latin typeface="Times New Roman" pitchFamily="18" charset="0"/>
        <a:ea typeface="+mn-ea"/>
        <a:cs typeface="Arial" charset="0"/>
      </a:defRPr>
    </a:lvl7pPr>
    <a:lvl8pPr marL="3200400" algn="l" defTabSz="914400" rtl="0" eaLnBrk="1" latinLnBrk="0" hangingPunct="1">
      <a:defRPr sz="3200" b="1" kern="1200">
        <a:solidFill>
          <a:schemeClr val="tx2"/>
        </a:solidFill>
        <a:latin typeface="Times New Roman" pitchFamily="18" charset="0"/>
        <a:ea typeface="+mn-ea"/>
        <a:cs typeface="Arial" charset="0"/>
      </a:defRPr>
    </a:lvl8pPr>
    <a:lvl9pPr marL="3657600" algn="l" defTabSz="914400" rtl="0" eaLnBrk="1" latinLnBrk="0" hangingPunct="1">
      <a:defRPr sz="3200" b="1" kern="1200">
        <a:solidFill>
          <a:schemeClr val="tx2"/>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D5731"/>
    <a:srgbClr val="0000CC"/>
  </p:clrMru>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6" d="100"/>
          <a:sy n="86"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0" d="100"/>
          <a:sy n="70" d="100"/>
        </p:scale>
        <p:origin x="-3294" y="-102"/>
      </p:cViewPr>
      <p:guideLst>
        <p:guide orient="horz" pos="2845"/>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87388" y="1666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781675" y="8743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cs typeface="+mn-cs"/>
              </a:defRPr>
            </a:lvl1pPr>
          </a:lstStyle>
          <a:p>
            <a:pPr>
              <a:defRPr/>
            </a:pPr>
            <a:r>
              <a:rPr lang="en-US" altLang="ja-JP"/>
              <a:t>Page </a:t>
            </a:r>
            <a:fld id="{CAEAEC7C-8520-4C90-AEA6-E9357A8D61CD}" type="slidenum">
              <a:rPr lang="en-US" altLang="ja-JP"/>
              <a:pPr>
                <a:defRPr/>
              </a:pPr>
              <a:t>‹#›</a:t>
            </a:fld>
            <a:endParaRPr lang="en-US" altLang="ja-JP"/>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2051" name="Rectangle 3"/>
          <p:cNvSpPr>
            <a:spLocks noGrp="1" noChangeArrowheads="1"/>
          </p:cNvSpPr>
          <p:nvPr>
            <p:ph type="dt" idx="1"/>
          </p:nvPr>
        </p:nvSpPr>
        <p:spPr bwMode="auto">
          <a:xfrm>
            <a:off x="646113" y="904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14340"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99075" y="8747125"/>
            <a:ext cx="914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ltLang="ja-JP"/>
              <a:t>Page </a:t>
            </a:r>
            <a:fld id="{8AA66992-EC96-48C3-BDF7-00E0C2589B46}" type="slidenum">
              <a:rPr lang="en-US" altLang="ja-JP"/>
              <a:pPr>
                <a:defRPr/>
              </a:pPr>
              <a:t>‹#›</a:t>
            </a:fld>
            <a:endParaRPr lang="en-US" altLang="ja-JP"/>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cs typeface="+mn-cs"/>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ltLang="ja-JP"/>
              <a:t>doc.: IEEE 802.22-yy/xxxxr0</a:t>
            </a:r>
          </a:p>
        </p:txBody>
      </p:sp>
      <p:sp>
        <p:nvSpPr>
          <p:cNvPr id="14339" name="Rectangle 3"/>
          <p:cNvSpPr>
            <a:spLocks noGrp="1" noChangeArrowheads="1"/>
          </p:cNvSpPr>
          <p:nvPr>
            <p:ph type="dt" sz="quarter" idx="1"/>
          </p:nvPr>
        </p:nvSpPr>
        <p:spPr/>
        <p:txBody>
          <a:bodyPr/>
          <a:lstStyle/>
          <a:p>
            <a:pPr>
              <a:defRPr/>
            </a:pPr>
            <a:r>
              <a:rPr lang="en-US" altLang="ja-JP" smtClean="0"/>
              <a:t>Month Year</a:t>
            </a:r>
          </a:p>
        </p:txBody>
      </p:sp>
      <p:sp>
        <p:nvSpPr>
          <p:cNvPr id="14340" name="Rectangle 6"/>
          <p:cNvSpPr>
            <a:spLocks noGrp="1" noChangeArrowheads="1"/>
          </p:cNvSpPr>
          <p:nvPr>
            <p:ph type="ftr" sz="quarter" idx="4"/>
          </p:nvPr>
        </p:nvSpPr>
        <p:spPr/>
        <p:txBody>
          <a:bodyPr/>
          <a:lstStyle/>
          <a:p>
            <a:pPr lvl="4">
              <a:defRPr/>
            </a:pPr>
            <a:r>
              <a:rPr lang="en-US" altLang="ja-JP" smtClean="0"/>
              <a:t>John Doe, Some Company</a:t>
            </a:r>
          </a:p>
        </p:txBody>
      </p:sp>
      <p:sp>
        <p:nvSpPr>
          <p:cNvPr id="14341" name="Rectangle 7"/>
          <p:cNvSpPr>
            <a:spLocks noGrp="1" noChangeArrowheads="1"/>
          </p:cNvSpPr>
          <p:nvPr>
            <p:ph type="sldNum" sz="quarter" idx="5"/>
          </p:nvPr>
        </p:nvSpPr>
        <p:spPr/>
        <p:txBody>
          <a:bodyPr/>
          <a:lstStyle/>
          <a:p>
            <a:pPr>
              <a:defRPr/>
            </a:pPr>
            <a:r>
              <a:rPr lang="en-US" altLang="ja-JP" smtClean="0"/>
              <a:t>Page </a:t>
            </a:r>
            <a:fld id="{F6326089-19F5-4716-BA7E-E71493432458}" type="slidenum">
              <a:rPr lang="en-US" altLang="ja-JP" smtClean="0"/>
              <a:pPr>
                <a:defRPr/>
              </a:pPr>
              <a:t>1</a:t>
            </a:fld>
            <a:endParaRPr lang="en-US" altLang="ja-JP" smtClean="0"/>
          </a:p>
        </p:txBody>
      </p:sp>
      <p:sp>
        <p:nvSpPr>
          <p:cNvPr id="15366" name="Rectangle 2"/>
          <p:cNvSpPr>
            <a:spLocks noGrp="1" noRot="1" noChangeAspect="1" noChangeArrowheads="1" noTextEdit="1"/>
          </p:cNvSpPr>
          <p:nvPr>
            <p:ph type="sldImg"/>
          </p:nvPr>
        </p:nvSpPr>
        <p:spPr>
          <a:ln/>
        </p:spPr>
      </p:sp>
      <p:sp>
        <p:nvSpPr>
          <p:cNvPr id="15367"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altLang="ja-JP"/>
              <a:t>doc.: IEEE 802.22-yy/xxxxr0</a:t>
            </a:r>
          </a:p>
        </p:txBody>
      </p:sp>
      <p:sp>
        <p:nvSpPr>
          <p:cNvPr id="15363" name="Rectangle 3"/>
          <p:cNvSpPr>
            <a:spLocks noGrp="1" noChangeArrowheads="1"/>
          </p:cNvSpPr>
          <p:nvPr>
            <p:ph type="dt" sz="quarter" idx="1"/>
          </p:nvPr>
        </p:nvSpPr>
        <p:spPr/>
        <p:txBody>
          <a:bodyPr/>
          <a:lstStyle/>
          <a:p>
            <a:pPr>
              <a:defRPr/>
            </a:pPr>
            <a:r>
              <a:rPr lang="en-US" altLang="ja-JP" smtClean="0"/>
              <a:t>Month Year</a:t>
            </a:r>
          </a:p>
        </p:txBody>
      </p:sp>
      <p:sp>
        <p:nvSpPr>
          <p:cNvPr id="15364" name="Rectangle 6"/>
          <p:cNvSpPr>
            <a:spLocks noGrp="1" noChangeArrowheads="1"/>
          </p:cNvSpPr>
          <p:nvPr>
            <p:ph type="ftr" sz="quarter" idx="4"/>
          </p:nvPr>
        </p:nvSpPr>
        <p:spPr/>
        <p:txBody>
          <a:bodyPr/>
          <a:lstStyle/>
          <a:p>
            <a:pPr lvl="4">
              <a:defRPr/>
            </a:pPr>
            <a:r>
              <a:rPr lang="en-US" altLang="ja-JP" smtClean="0"/>
              <a:t>John Doe, Some Company</a:t>
            </a:r>
          </a:p>
        </p:txBody>
      </p:sp>
      <p:sp>
        <p:nvSpPr>
          <p:cNvPr id="15365" name="Rectangle 7"/>
          <p:cNvSpPr>
            <a:spLocks noGrp="1" noChangeArrowheads="1"/>
          </p:cNvSpPr>
          <p:nvPr>
            <p:ph type="sldNum" sz="quarter" idx="5"/>
          </p:nvPr>
        </p:nvSpPr>
        <p:spPr/>
        <p:txBody>
          <a:bodyPr/>
          <a:lstStyle/>
          <a:p>
            <a:pPr>
              <a:defRPr/>
            </a:pPr>
            <a:r>
              <a:rPr lang="en-US" altLang="ja-JP" smtClean="0"/>
              <a:t>Page </a:t>
            </a:r>
            <a:fld id="{DF78F28B-65ED-4512-A65F-46B048DA0A3B}" type="slidenum">
              <a:rPr lang="en-US" altLang="ja-JP" smtClean="0"/>
              <a:pPr>
                <a:defRPr/>
              </a:pPr>
              <a:t>2</a:t>
            </a:fld>
            <a:endParaRPr lang="en-US" altLang="ja-JP" smtClean="0"/>
          </a:p>
        </p:txBody>
      </p:sp>
      <p:sp>
        <p:nvSpPr>
          <p:cNvPr id="16390" name="Rectangle 2"/>
          <p:cNvSpPr>
            <a:spLocks noGrp="1" noRot="1" noChangeAspect="1" noChangeArrowheads="1" noTextEdit="1"/>
          </p:cNvSpPr>
          <p:nvPr>
            <p:ph type="sldImg"/>
          </p:nvPr>
        </p:nvSpPr>
        <p:spPr>
          <a:ln cap="flat"/>
        </p:spPr>
      </p:sp>
      <p:sp>
        <p:nvSpPr>
          <p:cNvPr id="16391" name="Rectangle 3"/>
          <p:cNvSpPr>
            <a:spLocks noGrp="1" noChangeArrowheads="1"/>
          </p:cNvSpPr>
          <p:nvPr>
            <p:ph type="body" idx="1"/>
          </p:nvPr>
        </p:nvSpPr>
        <p:spPr>
          <a:noFill/>
          <a:ln/>
        </p:spPr>
        <p:txBody>
          <a:bodyPr lIns="93355" rIns="93355"/>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260CE78-3A58-45CC-96FE-D7A4874AB8BF}"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5C2DAF1-7544-4884-A710-E2C097F13C90}"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73AEA17-A01D-4D6F-8871-82E2799C3CB9}"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A1909603-D5A8-4055-B2DF-5B14A2F435B6}" type="slidenum">
              <a:rPr lang="en-SG"/>
              <a:pPr>
                <a:defRPr/>
              </a:pPr>
              <a:t>‹#›</a:t>
            </a:fld>
            <a:endParaRPr lang="en-SG"/>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15D8AC58-B700-46C8-9BDC-AC77343D6CB3}" type="slidenum">
              <a:rPr lang="en-SG"/>
              <a:pPr>
                <a:defRPr/>
              </a:pPr>
              <a:t>‹#›</a:t>
            </a:fld>
            <a:endParaRPr lang="en-SG"/>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5197C128-E682-4AD9-8C02-5459E17EF585}" type="slidenum">
              <a:rPr lang="en-SG"/>
              <a:pPr>
                <a:defRPr/>
              </a:pPr>
              <a:t>‹#›</a:t>
            </a:fld>
            <a:endParaRPr lang="en-SG"/>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EC01B0B9-FCA1-4D38-9F39-42ED8F71AD64}" type="slidenum">
              <a:rPr lang="en-SG"/>
              <a:pPr>
                <a:defRPr/>
              </a:pPr>
              <a:t>‹#›</a:t>
            </a:fld>
            <a:endParaRPr lang="en-SG"/>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8" name="Footer Placeholder 4"/>
          <p:cNvSpPr>
            <a:spLocks noGrp="1"/>
          </p:cNvSpPr>
          <p:nvPr>
            <p:ph type="ftr" sz="quarter" idx="11"/>
          </p:nvPr>
        </p:nvSpPr>
        <p:spPr/>
        <p:txBody>
          <a:bodyPr/>
          <a:lstStyle>
            <a:lvl1pPr>
              <a:defRPr/>
            </a:lvl1pPr>
          </a:lstStyle>
          <a:p>
            <a:pPr>
              <a:defRPr/>
            </a:pPr>
            <a:r>
              <a:rPr lang="en-SG"/>
              <a:t>Xin Zhang, NICT</a:t>
            </a:r>
          </a:p>
        </p:txBody>
      </p:sp>
      <p:sp>
        <p:nvSpPr>
          <p:cNvPr id="9" name="Slide Number Placeholder 5"/>
          <p:cNvSpPr>
            <a:spLocks noGrp="1"/>
          </p:cNvSpPr>
          <p:nvPr>
            <p:ph type="sldNum" sz="quarter" idx="12"/>
          </p:nvPr>
        </p:nvSpPr>
        <p:spPr/>
        <p:txBody>
          <a:bodyPr/>
          <a:lstStyle>
            <a:lvl1pPr>
              <a:defRPr/>
            </a:lvl1pPr>
          </a:lstStyle>
          <a:p>
            <a:pPr>
              <a:defRPr/>
            </a:pPr>
            <a:fld id="{99F0C4C4-8F13-4093-9AD8-DAB036DF2857}" type="slidenum">
              <a:rPr lang="en-SG"/>
              <a:pPr>
                <a:defRPr/>
              </a:pPr>
              <a:t>‹#›</a:t>
            </a:fld>
            <a:endParaRPr lang="en-SG"/>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4" name="Footer Placeholder 4"/>
          <p:cNvSpPr>
            <a:spLocks noGrp="1"/>
          </p:cNvSpPr>
          <p:nvPr>
            <p:ph type="ftr" sz="quarter" idx="11"/>
          </p:nvPr>
        </p:nvSpPr>
        <p:spPr/>
        <p:txBody>
          <a:bodyPr/>
          <a:lstStyle>
            <a:lvl1pPr>
              <a:defRPr/>
            </a:lvl1pPr>
          </a:lstStyle>
          <a:p>
            <a:pPr>
              <a:defRPr/>
            </a:pPr>
            <a:r>
              <a:rPr lang="en-SG"/>
              <a:t>Xin Zhang, NICT</a:t>
            </a:r>
          </a:p>
        </p:txBody>
      </p:sp>
      <p:sp>
        <p:nvSpPr>
          <p:cNvPr id="5" name="Slide Number Placeholder 5"/>
          <p:cNvSpPr>
            <a:spLocks noGrp="1"/>
          </p:cNvSpPr>
          <p:nvPr>
            <p:ph type="sldNum" sz="quarter" idx="12"/>
          </p:nvPr>
        </p:nvSpPr>
        <p:spPr/>
        <p:txBody>
          <a:bodyPr/>
          <a:lstStyle>
            <a:lvl1pPr>
              <a:defRPr/>
            </a:lvl1pPr>
          </a:lstStyle>
          <a:p>
            <a:pPr>
              <a:defRPr/>
            </a:pPr>
            <a:fld id="{A3515674-AF87-40BE-85D4-F7CBCCE7BC8D}" type="slidenum">
              <a:rPr lang="en-SG"/>
              <a:pPr>
                <a:defRPr/>
              </a:pPr>
              <a:t>‹#›</a:t>
            </a:fld>
            <a:endParaRPr lang="en-SG"/>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3" name="Footer Placeholder 4"/>
          <p:cNvSpPr>
            <a:spLocks noGrp="1"/>
          </p:cNvSpPr>
          <p:nvPr>
            <p:ph type="ftr" sz="quarter" idx="11"/>
          </p:nvPr>
        </p:nvSpPr>
        <p:spPr/>
        <p:txBody>
          <a:bodyPr/>
          <a:lstStyle>
            <a:lvl1pPr>
              <a:defRPr/>
            </a:lvl1pPr>
          </a:lstStyle>
          <a:p>
            <a:pPr>
              <a:defRPr/>
            </a:pPr>
            <a:r>
              <a:rPr lang="en-SG"/>
              <a:t>Xin Zhang, NICT</a:t>
            </a:r>
          </a:p>
        </p:txBody>
      </p:sp>
      <p:sp>
        <p:nvSpPr>
          <p:cNvPr id="4" name="Slide Number Placeholder 5"/>
          <p:cNvSpPr>
            <a:spLocks noGrp="1"/>
          </p:cNvSpPr>
          <p:nvPr>
            <p:ph type="sldNum" sz="quarter" idx="12"/>
          </p:nvPr>
        </p:nvSpPr>
        <p:spPr/>
        <p:txBody>
          <a:bodyPr/>
          <a:lstStyle>
            <a:lvl1pPr>
              <a:defRPr/>
            </a:lvl1pPr>
          </a:lstStyle>
          <a:p>
            <a:pPr>
              <a:defRPr/>
            </a:pPr>
            <a:fld id="{A5C3D0E2-4824-465F-B9B1-906012DF7D34}" type="slidenum">
              <a:rPr lang="en-SG"/>
              <a:pPr>
                <a:defRPr/>
              </a:pPr>
              <a:t>‹#›</a:t>
            </a:fld>
            <a:endParaRPr lang="en-SG"/>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0525A5DC-FA0F-4417-9ADF-89867E1BEB1A}" type="slidenum">
              <a:rPr lang="en-SG"/>
              <a:pPr>
                <a:defRPr/>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xfrm>
            <a:off x="696913" y="332601"/>
            <a:ext cx="981038" cy="276999"/>
          </a:xfrm>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87B07E9-F74A-4C71-876F-745A63563419}"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4AB00EC7-07B5-4036-9E69-A56A06DAD3FF}" type="slidenum">
              <a:rPr lang="en-SG"/>
              <a:pPr>
                <a:defRPr/>
              </a:pPr>
              <a:t>‹#›</a:t>
            </a:fld>
            <a:endParaRPr lang="en-SG"/>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37A4D6D2-AF8C-4C1E-BB13-3F9BEC4226D6}" type="slidenum">
              <a:rPr lang="en-SG"/>
              <a:pPr>
                <a:defRPr/>
              </a:pPr>
              <a:t>‹#›</a:t>
            </a:fld>
            <a:endParaRPr lang="en-SG"/>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CE0BBFF3-9DA2-4A45-804F-4F73223415FC}"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xfrm>
            <a:off x="696913" y="332601"/>
            <a:ext cx="1045158" cy="276999"/>
          </a:xfrm>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AF03621-CE08-48A6-BC2A-3619AE67116A}"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0FF4F21A-DF04-4724-B819-90898400BD8F}"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62F9466A-463C-40CC-AB8C-80D8074E8C9A}"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E67391A2-2197-43A8-8AD6-C12B00382903}"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2101F1DE-16BF-4AD2-A3CE-17FB2FE2C0F4}"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0CB25BA-7FEE-48D6-B713-FC814C9567A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AB37D56-FF09-4045-A931-9A63F2D9E68E}"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cs typeface="+mn-cs"/>
              </a:defRPr>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051675" y="6475413"/>
            <a:ext cx="1492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t>Xin Zhang,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ＭＳ Ｐゴシック" pitchFamily="50" charset="-128"/>
                <a:cs typeface="+mn-cs"/>
              </a:defRPr>
            </a:lvl1pPr>
          </a:lstStyle>
          <a:p>
            <a:pPr>
              <a:defRPr/>
            </a:pPr>
            <a:r>
              <a:rPr lang="en-US" altLang="ja-JP"/>
              <a:t>Slide </a:t>
            </a:r>
            <a:fld id="{02E9A303-8F50-4FB6-A5EC-45BB6FD5EC14}" type="slidenum">
              <a:rPr lang="en-US" altLang="ja-JP"/>
              <a:pPr>
                <a:defRPr/>
              </a:pPr>
              <a:t>‹#›</a:t>
            </a:fld>
            <a:endParaRPr lang="en-US" altLang="ja-JP"/>
          </a:p>
        </p:txBody>
      </p:sp>
      <p:sp>
        <p:nvSpPr>
          <p:cNvPr id="1031" name="Rectangle 7"/>
          <p:cNvSpPr>
            <a:spLocks noChangeArrowheads="1"/>
          </p:cNvSpPr>
          <p:nvPr userDrawn="1"/>
        </p:nvSpPr>
        <p:spPr bwMode="auto">
          <a:xfrm>
            <a:off x="4437993" y="332601"/>
            <a:ext cx="400750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cs typeface="+mn-cs"/>
              </a:rPr>
              <a:t>doc.: </a:t>
            </a:r>
            <a:r>
              <a:rPr lang="en-US" sz="1800" dirty="0" smtClean="0">
                <a:solidFill>
                  <a:schemeClr val="tx1"/>
                </a:solidFill>
                <a:cs typeface="+mn-cs"/>
              </a:rPr>
              <a:t> IEEE 802.22-12-0055-01-000b</a:t>
            </a:r>
            <a:endParaRPr lang="en-US" sz="1800"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May 2012</a:t>
            </a:r>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SG"/>
              <a:t>Xin Zhang,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03BD3DB-9243-4489-8B5E-440294AA8097}"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mailto:patcom@iee.org"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whu@ieee.org" TargetMode="External"/><Relationship Id="rId5" Type="http://schemas.openxmlformats.org/officeDocument/2006/relationships/hyperlink" Target="http://standards.ieee.org/guides/bylaws/sb-bylaws.pdf" TargetMode="Externa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ja-JP" smtClean="0">
                <a:ea typeface="ＭＳ Ｐゴシック" pitchFamily="34" charset="-128"/>
              </a:rPr>
              <a:t>May 2012</a:t>
            </a:r>
            <a:endParaRPr lang="en-US" altLang="ja-JP" dirty="0">
              <a:ea typeface="ＭＳ Ｐゴシック" pitchFamily="34" charset="-128"/>
            </a:endParaRPr>
          </a:p>
        </p:txBody>
      </p:sp>
      <p:sp>
        <p:nvSpPr>
          <p:cNvPr id="1030" name="Rectangle 2"/>
          <p:cNvSpPr>
            <a:spLocks noGrp="1" noChangeArrowheads="1"/>
          </p:cNvSpPr>
          <p:nvPr>
            <p:ph type="title"/>
          </p:nvPr>
        </p:nvSpPr>
        <p:spPr>
          <a:xfrm>
            <a:off x="684213" y="620713"/>
            <a:ext cx="7775575" cy="903287"/>
          </a:xfrm>
        </p:spPr>
        <p:txBody>
          <a:bodyPr/>
          <a:lstStyle/>
          <a:p>
            <a:pPr eaLnBrk="1" hangingPunct="1"/>
            <a:r>
              <a:rPr lang="en-US" altLang="ja-JP" sz="2400" dirty="0" smtClean="0">
                <a:ea typeface="ＭＳ Ｐゴシック" pitchFamily="34" charset="-128"/>
              </a:rPr>
              <a:t>Preliminary Link Budget Analysis for 802.22b </a:t>
            </a:r>
          </a:p>
        </p:txBody>
      </p:sp>
      <p:sp>
        <p:nvSpPr>
          <p:cNvPr id="1031"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altLang="ja-JP" sz="2000" dirty="0" smtClean="0">
                <a:ea typeface="ＭＳ Ｐゴシック" pitchFamily="34" charset="-128"/>
              </a:rPr>
              <a:t>IEEE P802.22b Wireless RANs          Date:</a:t>
            </a:r>
            <a:r>
              <a:rPr lang="en-US" altLang="ja-JP" sz="2000" b="0" dirty="0" smtClean="0">
                <a:ea typeface="ＭＳ Ｐゴシック" pitchFamily="34" charset="-128"/>
              </a:rPr>
              <a:t> 2012-05-15</a:t>
            </a:r>
          </a:p>
        </p:txBody>
      </p:sp>
      <p:graphicFrame>
        <p:nvGraphicFramePr>
          <p:cNvPr id="1026" name="Object 11"/>
          <p:cNvGraphicFramePr>
            <a:graphicFrameLocks noChangeAspect="1"/>
          </p:cNvGraphicFramePr>
          <p:nvPr/>
        </p:nvGraphicFramePr>
        <p:xfrm>
          <a:off x="612775" y="2351088"/>
          <a:ext cx="8107363" cy="2936875"/>
        </p:xfrm>
        <a:graphic>
          <a:graphicData uri="http://schemas.openxmlformats.org/presentationml/2006/ole">
            <p:oleObj spid="_x0000_s1026" name="Document" r:id="rId4" imgW="8147592" imgH="2962772"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a:solidFill>
                  <a:schemeClr val="tx1"/>
                </a:solidFill>
                <a:ea typeface="ＭＳ Ｐゴシック" pitchFamily="34" charset="-128"/>
              </a:rPr>
              <a:t>Authors:</a:t>
            </a:r>
            <a:endParaRPr lang="en-US" altLang="ja-JP" sz="2000" b="0">
              <a:solidFill>
                <a:schemeClr val="tx1"/>
              </a:solidFill>
              <a:ea typeface="ＭＳ Ｐゴシック" pitchFamily="34" charset="-128"/>
            </a:endParaRPr>
          </a:p>
        </p:txBody>
      </p:sp>
      <p:sp>
        <p:nvSpPr>
          <p:cNvPr id="1033" name="Text Box 13"/>
          <p:cNvSpPr txBox="1">
            <a:spLocks noChangeArrowheads="1"/>
          </p:cNvSpPr>
          <p:nvPr/>
        </p:nvSpPr>
        <p:spPr bwMode="auto">
          <a:xfrm>
            <a:off x="609600" y="4495800"/>
            <a:ext cx="8001000" cy="1981200"/>
          </a:xfrm>
          <a:prstGeom prst="rect">
            <a:avLst/>
          </a:prstGeom>
          <a:noFill/>
          <a:ln w="9525" algn="ctr">
            <a:noFill/>
            <a:miter lim="800000"/>
            <a:headEnd/>
            <a:tailEnd/>
          </a:ln>
        </p:spPr>
        <p:txBody>
          <a:bodyPr lIns="92075" tIns="46038" rIns="92075" bIns="46038">
            <a:spAutoFit/>
          </a:bodyPr>
          <a:lstStyle/>
          <a:p>
            <a:pPr eaLnBrk="0" hangingPunct="0"/>
            <a:r>
              <a:rPr lang="en-US" altLang="ja-JP" sz="900">
                <a:solidFill>
                  <a:schemeClr val="tx1"/>
                </a:solidFill>
                <a:ea typeface="ＭＳ Ｐゴシック" pitchFamily="34" charset="-128"/>
              </a:rPr>
              <a:t>Notice:</a:t>
            </a:r>
            <a:r>
              <a:rPr lang="en-US" altLang="ja-JP" sz="900" b="0">
                <a:solidFill>
                  <a:schemeClr val="tx1"/>
                </a:solidFill>
                <a:ea typeface="ＭＳ Ｐゴシック" pitchFamily="34" charset="-128"/>
              </a:rPr>
              <a:t> </a:t>
            </a:r>
            <a:r>
              <a:rPr lang="en-US" altLang="ja-JP" sz="800" b="0">
                <a:solidFill>
                  <a:schemeClr val="tx1"/>
                </a:solidFill>
                <a:ea typeface="ＭＳ Ｐゴシック" pitchFamily="34" charset="-128"/>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a:solidFill>
                <a:schemeClr val="tx1"/>
              </a:solidFill>
              <a:ea typeface="ＭＳ Ｐゴシック" pitchFamily="34" charset="-128"/>
            </a:endParaRPr>
          </a:p>
          <a:p>
            <a:pPr eaLnBrk="0" hangingPunct="0"/>
            <a:r>
              <a:rPr lang="en-US" altLang="ja-JP" sz="900">
                <a:solidFill>
                  <a:schemeClr val="tx1"/>
                </a:solidFill>
                <a:ea typeface="ＭＳ Ｐゴシック" pitchFamily="34" charset="-128"/>
              </a:rPr>
              <a:t>Release:</a:t>
            </a:r>
            <a:r>
              <a:rPr lang="en-US" altLang="ja-JP" sz="900" b="0">
                <a:solidFill>
                  <a:schemeClr val="tx1"/>
                </a:solidFill>
                <a:ea typeface="ＭＳ Ｐゴシック" pitchFamily="34" charset="-128"/>
              </a:rPr>
              <a:t> </a:t>
            </a:r>
            <a:r>
              <a:rPr lang="en-US" altLang="ja-JP" sz="800" b="0">
                <a:solidFill>
                  <a:schemeClr val="tx1"/>
                </a:solidFill>
                <a:ea typeface="ＭＳ Ｐゴシック" pitchFamily="34" charset="-128"/>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a:solidFill>
                <a:schemeClr val="tx1"/>
              </a:solidFill>
              <a:ea typeface="ＭＳ Ｐゴシック" pitchFamily="34" charset="-128"/>
            </a:endParaRPr>
          </a:p>
          <a:p>
            <a:pPr eaLnBrk="0" hangingPunct="0"/>
            <a:r>
              <a:rPr lang="en-US" altLang="ja-JP" sz="900">
                <a:solidFill>
                  <a:schemeClr val="tx1"/>
                </a:solidFill>
                <a:ea typeface="ＭＳ Ｐゴシック" pitchFamily="34" charset="-128"/>
              </a:rPr>
              <a:t>Patent Policy and Procedures:</a:t>
            </a:r>
            <a:r>
              <a:rPr lang="en-US" altLang="ja-JP" sz="900" b="0">
                <a:solidFill>
                  <a:schemeClr val="tx1"/>
                </a:solidFill>
                <a:ea typeface="ＭＳ Ｐゴシック" pitchFamily="34" charset="-128"/>
              </a:rPr>
              <a:t> </a:t>
            </a:r>
            <a:r>
              <a:rPr lang="en-US" altLang="ja-JP" sz="800" b="0">
                <a:solidFill>
                  <a:schemeClr val="tx1"/>
                </a:solidFill>
                <a:ea typeface="ＭＳ Ｐゴシック" pitchFamily="34" charset="-128"/>
              </a:rPr>
              <a:t>The contributor is familiar with the IEEE 802 Patent Policy and Procedures </a:t>
            </a:r>
            <a:r>
              <a:rPr lang="en-US" altLang="ja-JP" sz="800">
                <a:solidFill>
                  <a:schemeClr val="tx1"/>
                </a:solidFill>
                <a:ea typeface="ＭＳ Ｐゴシック" pitchFamily="34" charset="-128"/>
                <a:hlinkClick r:id="rId5"/>
              </a:rPr>
              <a:t>http://standards.ieee.org/guides/bylaws/sb-bylaws.pdf</a:t>
            </a:r>
            <a:r>
              <a:rPr lang="en-US" altLang="ja-JP" sz="800" b="0">
                <a:solidFill>
                  <a:schemeClr val="tx1"/>
                </a:solidFill>
                <a:ea typeface="ＭＳ Ｐゴシック" pitchFamily="34" charset="-128"/>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a:solidFill>
                  <a:schemeClr val="tx1"/>
                </a:solidFill>
                <a:ea typeface="ＭＳ Ｐゴシック" pitchFamily="34" charset="-128"/>
                <a:hlinkClick r:id="rId6"/>
              </a:rPr>
              <a:t>Wendong Hu</a:t>
            </a:r>
            <a:r>
              <a:rPr lang="en-US" altLang="ja-JP" sz="800" b="0">
                <a:solidFill>
                  <a:schemeClr val="tx1"/>
                </a:solidFill>
                <a:ea typeface="ＭＳ Ｐゴシック" pitchFamily="34" charset="-128"/>
              </a:rPr>
              <a:t> as early as possible, in written or electronic form, if patented technology (or technology under patent application) might be incorporated into a draft standard being developed within the IEEE 802.22 Working Group. </a:t>
            </a:r>
            <a:r>
              <a:rPr lang="en-US" altLang="ja-JP" sz="800">
                <a:solidFill>
                  <a:srgbClr val="003399"/>
                </a:solidFill>
                <a:ea typeface="ＭＳ Ｐゴシック" pitchFamily="34" charset="-128"/>
              </a:rPr>
              <a:t>If you have questions, contact the IEEE Patent Committee Administrator at </a:t>
            </a:r>
            <a:r>
              <a:rPr lang="en-US" altLang="ja-JP" sz="800">
                <a:solidFill>
                  <a:srgbClr val="003399"/>
                </a:solidFill>
                <a:ea typeface="ＭＳ Ｐゴシック" pitchFamily="34" charset="-128"/>
                <a:hlinkClick r:id="rId7"/>
              </a:rPr>
              <a:t>patcom@iee.org</a:t>
            </a:r>
            <a:r>
              <a:rPr lang="en-US" altLang="ja-JP" sz="800">
                <a:solidFill>
                  <a:srgbClr val="003399"/>
                </a:solidFill>
                <a:ea typeface="ＭＳ Ｐゴシック" pitchFamily="34" charset="-128"/>
              </a:rPr>
              <a:t>.</a:t>
            </a:r>
            <a:endParaRPr lang="en-US" altLang="ja-JP" sz="800">
              <a:solidFill>
                <a:schemeClr val="tx1"/>
              </a:solidFill>
              <a:ea typeface="ＭＳ Ｐゴシック" pitchFamily="34" charset="-128"/>
            </a:endParaRPr>
          </a:p>
          <a:p>
            <a:pPr eaLnBrk="0" hangingPunct="0">
              <a:spcBef>
                <a:spcPct val="50000"/>
              </a:spcBef>
            </a:pPr>
            <a:endParaRPr lang="en-US" altLang="ja-JP" sz="1000">
              <a:ea typeface="ＭＳ Ｐゴシック"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US" dirty="0" smtClean="0"/>
              <a:t>Case 2: H-CPE to BS</a:t>
            </a:r>
            <a:endParaRPr lang="en-SG" dirty="0"/>
          </a:p>
        </p:txBody>
      </p:sp>
      <p:sp>
        <p:nvSpPr>
          <p:cNvPr id="4" name="Date Placeholder 3"/>
          <p:cNvSpPr>
            <a:spLocks noGrp="1"/>
          </p:cNvSpPr>
          <p:nvPr>
            <p:ph type="dt" sz="half" idx="10"/>
          </p:nvPr>
        </p:nvSpPr>
        <p:spPr/>
        <p:txBody>
          <a:bodyPr/>
          <a:lstStyle/>
          <a:p>
            <a:pPr>
              <a:defRPr/>
            </a:pPr>
            <a:r>
              <a:rPr lang="en-US" smtClean="0"/>
              <a:t>May 2012</a:t>
            </a:r>
            <a:endParaRPr lang="en-US"/>
          </a:p>
        </p:txBody>
      </p:sp>
      <p:pic>
        <p:nvPicPr>
          <p:cNvPr id="27650" name="Picture 2"/>
          <p:cNvPicPr>
            <a:picLocks noChangeAspect="1" noChangeArrowheads="1"/>
          </p:cNvPicPr>
          <p:nvPr/>
        </p:nvPicPr>
        <p:blipFill>
          <a:blip r:embed="rId2" cstate="print"/>
          <a:srcRect/>
          <a:stretch>
            <a:fillRect/>
          </a:stretch>
        </p:blipFill>
        <p:spPr bwMode="auto">
          <a:xfrm>
            <a:off x="1115616" y="1196752"/>
            <a:ext cx="6810375" cy="5267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lstStyle/>
          <a:p>
            <a:r>
              <a:rPr lang="en-US" dirty="0" smtClean="0"/>
              <a:t>Case 3: L-CPE to H-CPE</a:t>
            </a:r>
            <a:endParaRPr lang="en-SG" dirty="0"/>
          </a:p>
        </p:txBody>
      </p:sp>
      <p:sp>
        <p:nvSpPr>
          <p:cNvPr id="4" name="Date Placeholder 3"/>
          <p:cNvSpPr>
            <a:spLocks noGrp="1"/>
          </p:cNvSpPr>
          <p:nvPr>
            <p:ph type="dt" sz="half" idx="10"/>
          </p:nvPr>
        </p:nvSpPr>
        <p:spPr/>
        <p:txBody>
          <a:bodyPr/>
          <a:lstStyle/>
          <a:p>
            <a:pPr>
              <a:defRPr/>
            </a:pPr>
            <a:r>
              <a:rPr lang="en-US" smtClean="0"/>
              <a:t>May 2012</a:t>
            </a:r>
            <a:endParaRPr lang="en-US"/>
          </a:p>
        </p:txBody>
      </p:sp>
      <p:pic>
        <p:nvPicPr>
          <p:cNvPr id="29698" name="Picture 2"/>
          <p:cNvPicPr>
            <a:picLocks noChangeAspect="1" noChangeArrowheads="1"/>
          </p:cNvPicPr>
          <p:nvPr/>
        </p:nvPicPr>
        <p:blipFill>
          <a:blip r:embed="rId2" cstate="print"/>
          <a:srcRect/>
          <a:stretch>
            <a:fillRect/>
          </a:stretch>
        </p:blipFill>
        <p:spPr bwMode="auto">
          <a:xfrm>
            <a:off x="1331640" y="1268760"/>
            <a:ext cx="6552728" cy="51213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229600" cy="1143000"/>
          </a:xfrm>
        </p:spPr>
        <p:txBody>
          <a:bodyPr/>
          <a:lstStyle/>
          <a:p>
            <a:r>
              <a:rPr lang="en-US" dirty="0" smtClean="0"/>
              <a:t>Case 4: H-CPE to L-CPE</a:t>
            </a:r>
            <a:endParaRPr lang="en-SG" dirty="0"/>
          </a:p>
        </p:txBody>
      </p:sp>
      <p:sp>
        <p:nvSpPr>
          <p:cNvPr id="4" name="Date Placeholder 3"/>
          <p:cNvSpPr>
            <a:spLocks noGrp="1"/>
          </p:cNvSpPr>
          <p:nvPr>
            <p:ph type="dt" sz="half" idx="10"/>
          </p:nvPr>
        </p:nvSpPr>
        <p:spPr/>
        <p:txBody>
          <a:bodyPr/>
          <a:lstStyle/>
          <a:p>
            <a:pPr>
              <a:defRPr/>
            </a:pPr>
            <a:r>
              <a:rPr lang="en-US" smtClean="0"/>
              <a:t>May 2012</a:t>
            </a:r>
            <a:endParaRPr lang="en-US"/>
          </a:p>
        </p:txBody>
      </p:sp>
      <p:pic>
        <p:nvPicPr>
          <p:cNvPr id="28675" name="Picture 3"/>
          <p:cNvPicPr>
            <a:picLocks noChangeAspect="1" noChangeArrowheads="1"/>
          </p:cNvPicPr>
          <p:nvPr/>
        </p:nvPicPr>
        <p:blipFill>
          <a:blip r:embed="rId2" cstate="print"/>
          <a:srcRect/>
          <a:stretch>
            <a:fillRect/>
          </a:stretch>
        </p:blipFill>
        <p:spPr bwMode="auto">
          <a:xfrm>
            <a:off x="1043608" y="1124744"/>
            <a:ext cx="6886575" cy="5286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1066800"/>
          </a:xfrm>
        </p:spPr>
        <p:txBody>
          <a:bodyPr/>
          <a:lstStyle/>
          <a:p>
            <a:r>
              <a:rPr lang="en-US" dirty="0" smtClean="0"/>
              <a:t>Link Budget Examples </a:t>
            </a:r>
            <a:endParaRPr lang="en-SG" dirty="0"/>
          </a:p>
        </p:txBody>
      </p:sp>
      <p:graphicFrame>
        <p:nvGraphicFramePr>
          <p:cNvPr id="6" name="Content Placeholder 5"/>
          <p:cNvGraphicFramePr>
            <a:graphicFrameLocks noGrp="1"/>
          </p:cNvGraphicFramePr>
          <p:nvPr>
            <p:ph idx="1"/>
          </p:nvPr>
        </p:nvGraphicFramePr>
        <p:xfrm>
          <a:off x="539552" y="1700808"/>
          <a:ext cx="7704855" cy="3623816"/>
        </p:xfrm>
        <a:graphic>
          <a:graphicData uri="http://schemas.openxmlformats.org/drawingml/2006/table">
            <a:tbl>
              <a:tblPr firstRow="1" bandRow="1">
                <a:tableStyleId>{0E3FDE45-AF77-4B5C-9715-49D594BDF05E}</a:tableStyleId>
              </a:tblPr>
              <a:tblGrid>
                <a:gridCol w="2330890"/>
                <a:gridCol w="938313"/>
                <a:gridCol w="1023613"/>
                <a:gridCol w="1023613"/>
                <a:gridCol w="1194213"/>
                <a:gridCol w="1194213"/>
              </a:tblGrid>
              <a:tr h="370840">
                <a:tc>
                  <a:txBody>
                    <a:bodyPr/>
                    <a:lstStyle/>
                    <a:p>
                      <a:r>
                        <a:rPr lang="en-US" sz="1800" dirty="0" smtClean="0"/>
                        <a:t>Parameter</a:t>
                      </a:r>
                      <a:endParaRPr lang="en-SG" sz="1800" dirty="0"/>
                    </a:p>
                  </a:txBody>
                  <a:tcPr/>
                </a:tc>
                <a:tc>
                  <a:txBody>
                    <a:bodyPr/>
                    <a:lstStyle/>
                    <a:p>
                      <a:r>
                        <a:rPr lang="en-US" sz="1800" dirty="0" smtClean="0"/>
                        <a:t>Case 1 </a:t>
                      </a:r>
                      <a:endParaRPr lang="en-SG" sz="1800" dirty="0"/>
                    </a:p>
                  </a:txBody>
                  <a:tcPr/>
                </a:tc>
                <a:tc>
                  <a:txBody>
                    <a:bodyPr/>
                    <a:lstStyle/>
                    <a:p>
                      <a:r>
                        <a:rPr lang="en-US" sz="1800" dirty="0" smtClean="0"/>
                        <a:t>Case</a:t>
                      </a:r>
                      <a:r>
                        <a:rPr lang="en-US" sz="1800" baseline="0" dirty="0" smtClean="0"/>
                        <a:t> 2</a:t>
                      </a:r>
                      <a:endParaRPr lang="en-SG" sz="1800" dirty="0"/>
                    </a:p>
                  </a:txBody>
                  <a:tcPr/>
                </a:tc>
                <a:tc>
                  <a:txBody>
                    <a:bodyPr/>
                    <a:lstStyle/>
                    <a:p>
                      <a:r>
                        <a:rPr lang="en-US" sz="1800" dirty="0" smtClean="0"/>
                        <a:t>Case 3</a:t>
                      </a:r>
                      <a:endParaRPr lang="en-SG" sz="1800" dirty="0"/>
                    </a:p>
                  </a:txBody>
                  <a:tcPr/>
                </a:tc>
                <a:tc>
                  <a:txBody>
                    <a:bodyPr/>
                    <a:lstStyle/>
                    <a:p>
                      <a:r>
                        <a:rPr lang="en-US" sz="1800" dirty="0" smtClean="0"/>
                        <a:t>Case 4</a:t>
                      </a:r>
                      <a:endParaRPr lang="en-SG" sz="1800" dirty="0"/>
                    </a:p>
                  </a:txBody>
                  <a:tcPr/>
                </a:tc>
                <a:tc>
                  <a:txBody>
                    <a:bodyPr/>
                    <a:lstStyle/>
                    <a:p>
                      <a:r>
                        <a:rPr lang="en-US" sz="1800" dirty="0" smtClean="0"/>
                        <a:t>Case 5</a:t>
                      </a:r>
                      <a:endParaRPr lang="en-SG" sz="1800" dirty="0"/>
                    </a:p>
                  </a:txBody>
                  <a:tcPr/>
                </a:tc>
              </a:tr>
              <a:tr h="370840">
                <a:tc>
                  <a:txBody>
                    <a:bodyPr/>
                    <a:lstStyle/>
                    <a:p>
                      <a:r>
                        <a:rPr lang="en-US" sz="1800" dirty="0" smtClean="0"/>
                        <a:t>Signal bandwidth</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r>
              <a:tr h="370840">
                <a:tc>
                  <a:txBody>
                    <a:bodyPr/>
                    <a:lstStyle/>
                    <a:p>
                      <a:r>
                        <a:rPr lang="en-US" sz="1800" dirty="0" smtClean="0"/>
                        <a:t>Average EIRP power (</a:t>
                      </a:r>
                      <a:r>
                        <a:rPr lang="en-US" sz="1800" dirty="0" err="1" smtClean="0"/>
                        <a:t>dBm</a:t>
                      </a:r>
                      <a:r>
                        <a:rPr lang="en-US" sz="1800" dirty="0" smtClean="0"/>
                        <a:t>)</a:t>
                      </a:r>
                      <a:endParaRPr lang="en-SG" sz="1800" dirty="0"/>
                    </a:p>
                  </a:txBody>
                  <a:tcPr/>
                </a:tc>
                <a:tc>
                  <a:txBody>
                    <a:bodyPr/>
                    <a:lstStyle/>
                    <a:p>
                      <a:r>
                        <a:rPr lang="en-US" sz="1800" dirty="0" smtClean="0"/>
                        <a:t>36</a:t>
                      </a:r>
                      <a:endParaRPr lang="en-SG" sz="1800" dirty="0"/>
                    </a:p>
                  </a:txBody>
                  <a:tcPr/>
                </a:tc>
                <a:tc>
                  <a:txBody>
                    <a:bodyPr/>
                    <a:lstStyle/>
                    <a:p>
                      <a:r>
                        <a:rPr lang="en-US" sz="1800" dirty="0" smtClean="0"/>
                        <a:t>36</a:t>
                      </a:r>
                      <a:endParaRPr lang="en-SG" sz="1800" dirty="0"/>
                    </a:p>
                  </a:txBody>
                  <a:tcPr/>
                </a:tc>
                <a:tc>
                  <a:txBody>
                    <a:bodyPr/>
                    <a:lstStyle/>
                    <a:p>
                      <a:r>
                        <a:rPr lang="en-US" sz="1800" dirty="0" smtClean="0"/>
                        <a:t>20</a:t>
                      </a:r>
                      <a:endParaRPr lang="en-SG" sz="1800" dirty="0"/>
                    </a:p>
                  </a:txBody>
                  <a:tcPr/>
                </a:tc>
                <a:tc>
                  <a:txBody>
                    <a:bodyPr/>
                    <a:lstStyle/>
                    <a:p>
                      <a:r>
                        <a:rPr lang="en-US" sz="1800" dirty="0" smtClean="0"/>
                        <a:t>36</a:t>
                      </a:r>
                      <a:endParaRPr lang="en-SG" sz="1800" dirty="0"/>
                    </a:p>
                  </a:txBody>
                  <a:tcPr/>
                </a:tc>
                <a:tc>
                  <a:txBody>
                    <a:bodyPr/>
                    <a:lstStyle/>
                    <a:p>
                      <a:r>
                        <a:rPr lang="en-US" sz="1800" dirty="0" smtClean="0"/>
                        <a:t>36</a:t>
                      </a:r>
                      <a:endParaRPr lang="en-SG" sz="1800" dirty="0"/>
                    </a:p>
                  </a:txBody>
                  <a:tcPr/>
                </a:tc>
              </a:tr>
              <a:tr h="489456">
                <a:tc>
                  <a:txBody>
                    <a:bodyPr/>
                    <a:lstStyle/>
                    <a:p>
                      <a:r>
                        <a:rPr lang="en-US" sz="1800" dirty="0" smtClean="0"/>
                        <a:t>Penetration loss (dB)</a:t>
                      </a:r>
                      <a:endParaRPr lang="en-SG"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SG"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SG"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10</a:t>
                      </a:r>
                      <a:endParaRPr lang="en-SG"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10</a:t>
                      </a:r>
                      <a:endParaRPr lang="en-SG"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SG" sz="1800" dirty="0" smtClean="0"/>
                    </a:p>
                  </a:txBody>
                  <a:tcPr/>
                </a:tc>
              </a:tr>
              <a:tr h="370840">
                <a:tc>
                  <a:txBody>
                    <a:bodyPr/>
                    <a:lstStyle/>
                    <a:p>
                      <a:r>
                        <a:rPr lang="en-US" sz="1800" dirty="0" smtClean="0"/>
                        <a:t>Required Rx power at d km (</a:t>
                      </a:r>
                      <a:r>
                        <a:rPr lang="en-US" sz="1800" dirty="0" err="1" smtClean="0"/>
                        <a:t>dBm</a:t>
                      </a:r>
                      <a:r>
                        <a:rPr lang="en-US" sz="1800" dirty="0" smtClean="0"/>
                        <a:t>)</a:t>
                      </a:r>
                      <a:endParaRPr lang="en-SG" sz="1800" dirty="0"/>
                    </a:p>
                  </a:txBody>
                  <a:tcPr/>
                </a:tc>
                <a:tc>
                  <a:txBody>
                    <a:bodyPr/>
                    <a:lstStyle/>
                    <a:p>
                      <a:r>
                        <a:rPr lang="en-US" sz="1800" dirty="0" smtClean="0"/>
                        <a:t>-78.1 </a:t>
                      </a:r>
                      <a:endParaRPr lang="en-SG" sz="1800" dirty="0"/>
                    </a:p>
                  </a:txBody>
                  <a:tcPr/>
                </a:tc>
                <a:tc>
                  <a:txBody>
                    <a:bodyPr/>
                    <a:lstStyle/>
                    <a:p>
                      <a:r>
                        <a:rPr lang="en-US" sz="1800" dirty="0" smtClean="0"/>
                        <a:t>-76.5</a:t>
                      </a:r>
                      <a:endParaRPr lang="en-SG" sz="1800" dirty="0"/>
                    </a:p>
                  </a:txBody>
                  <a:tcPr/>
                </a:tc>
                <a:tc>
                  <a:txBody>
                    <a:bodyPr/>
                    <a:lstStyle/>
                    <a:p>
                      <a:r>
                        <a:rPr lang="en-US" sz="1800" dirty="0" smtClean="0"/>
                        <a:t>-78.1</a:t>
                      </a:r>
                      <a:endParaRPr lang="en-SG" sz="1800" dirty="0"/>
                    </a:p>
                  </a:txBody>
                  <a:tcPr/>
                </a:tc>
                <a:tc>
                  <a:txBody>
                    <a:bodyPr/>
                    <a:lstStyle/>
                    <a:p>
                      <a:r>
                        <a:rPr lang="en-US" sz="1800" dirty="0" smtClean="0"/>
                        <a:t>-67.1</a:t>
                      </a:r>
                      <a:endParaRPr lang="en-SG" sz="1800" dirty="0"/>
                    </a:p>
                  </a:txBody>
                  <a:tcPr/>
                </a:tc>
                <a:tc>
                  <a:txBody>
                    <a:bodyPr/>
                    <a:lstStyle/>
                    <a:p>
                      <a:r>
                        <a:rPr lang="en-US" sz="1800" dirty="0" smtClean="0"/>
                        <a:t>-78.1</a:t>
                      </a:r>
                      <a:endParaRPr lang="en-SG" sz="1800" dirty="0"/>
                    </a:p>
                  </a:txBody>
                  <a:tcPr/>
                </a:tc>
              </a:tr>
              <a:tr h="370840">
                <a:tc>
                  <a:txBody>
                    <a:bodyPr/>
                    <a:lstStyle/>
                    <a:p>
                      <a:r>
                        <a:rPr lang="en-US" sz="1800" dirty="0" smtClean="0"/>
                        <a:t>Path loss at d km (dB)</a:t>
                      </a:r>
                      <a:endParaRPr lang="en-SG" sz="1800" dirty="0"/>
                    </a:p>
                  </a:txBody>
                  <a:tcPr/>
                </a:tc>
                <a:tc>
                  <a:txBody>
                    <a:bodyPr/>
                    <a:lstStyle/>
                    <a:p>
                      <a:r>
                        <a:rPr lang="en-US" sz="1800" dirty="0" smtClean="0"/>
                        <a:t>114.1</a:t>
                      </a:r>
                      <a:endParaRPr lang="en-SG" sz="1800" dirty="0"/>
                    </a:p>
                  </a:txBody>
                  <a:tcPr/>
                </a:tc>
                <a:tc>
                  <a:txBody>
                    <a:bodyPr/>
                    <a:lstStyle/>
                    <a:p>
                      <a:r>
                        <a:rPr lang="en-US" sz="1800" dirty="0" smtClean="0"/>
                        <a:t>112.5</a:t>
                      </a:r>
                      <a:endParaRPr lang="en-SG" sz="1800" dirty="0"/>
                    </a:p>
                  </a:txBody>
                  <a:tcPr/>
                </a:tc>
                <a:tc>
                  <a:txBody>
                    <a:bodyPr/>
                    <a:lstStyle/>
                    <a:p>
                      <a:r>
                        <a:rPr lang="en-US" sz="1800" dirty="0" smtClean="0"/>
                        <a:t>88.1</a:t>
                      </a:r>
                      <a:endParaRPr lang="en-SG" sz="1800" dirty="0"/>
                    </a:p>
                  </a:txBody>
                  <a:tcPr/>
                </a:tc>
                <a:tc>
                  <a:txBody>
                    <a:bodyPr/>
                    <a:lstStyle/>
                    <a:p>
                      <a:r>
                        <a:rPr lang="en-US" sz="1800" dirty="0" smtClean="0"/>
                        <a:t>93.1</a:t>
                      </a:r>
                      <a:endParaRPr lang="en-SG" sz="1800" dirty="0"/>
                    </a:p>
                  </a:txBody>
                  <a:tcPr/>
                </a:tc>
                <a:tc>
                  <a:txBody>
                    <a:bodyPr/>
                    <a:lstStyle/>
                    <a:p>
                      <a:r>
                        <a:rPr lang="en-US" sz="1800" dirty="0" smtClean="0"/>
                        <a:t>114.1</a:t>
                      </a:r>
                      <a:endParaRPr lang="en-SG" sz="1800" dirty="0"/>
                    </a:p>
                  </a:txBody>
                  <a:tcPr/>
                </a:tc>
              </a:tr>
              <a:tr h="370840">
                <a:tc>
                  <a:txBody>
                    <a:bodyPr/>
                    <a:lstStyle/>
                    <a:p>
                      <a:r>
                        <a:rPr lang="en-US" sz="1800" dirty="0" smtClean="0"/>
                        <a:t>d (km</a:t>
                      </a:r>
                      <a:r>
                        <a:rPr lang="en-US" sz="1800" dirty="0" smtClean="0"/>
                        <a:t>) (50%, 99.9%)</a:t>
                      </a:r>
                      <a:endParaRPr lang="en-SG" sz="1800" dirty="0"/>
                    </a:p>
                  </a:txBody>
                  <a:tcPr/>
                </a:tc>
                <a:tc>
                  <a:txBody>
                    <a:bodyPr/>
                    <a:lstStyle/>
                    <a:p>
                      <a:r>
                        <a:rPr lang="en-US" sz="1800" dirty="0" smtClean="0"/>
                        <a:t>36.8</a:t>
                      </a:r>
                      <a:endParaRPr lang="en-SG" sz="1800" dirty="0"/>
                    </a:p>
                  </a:txBody>
                  <a:tcPr/>
                </a:tc>
                <a:tc>
                  <a:txBody>
                    <a:bodyPr/>
                    <a:lstStyle/>
                    <a:p>
                      <a:r>
                        <a:rPr lang="en-US" sz="1800" dirty="0" smtClean="0"/>
                        <a:t>35</a:t>
                      </a:r>
                      <a:endParaRPr lang="en-SG" sz="1800" dirty="0"/>
                    </a:p>
                  </a:txBody>
                  <a:tcPr/>
                </a:tc>
                <a:tc>
                  <a:txBody>
                    <a:bodyPr/>
                    <a:lstStyle/>
                    <a:p>
                      <a:r>
                        <a:rPr lang="en-US" sz="1800" dirty="0" smtClean="0"/>
                        <a:t>2.47</a:t>
                      </a:r>
                      <a:endParaRPr lang="en-SG" sz="1800" dirty="0"/>
                    </a:p>
                  </a:txBody>
                  <a:tcPr/>
                </a:tc>
                <a:tc>
                  <a:txBody>
                    <a:bodyPr/>
                    <a:lstStyle/>
                    <a:p>
                      <a:r>
                        <a:rPr lang="en-US" sz="1800" dirty="0" smtClean="0"/>
                        <a:t>3.16</a:t>
                      </a:r>
                      <a:endParaRPr lang="en-SG" sz="1800" dirty="0"/>
                    </a:p>
                  </a:txBody>
                  <a:tcPr/>
                </a:tc>
                <a:tc>
                  <a:txBody>
                    <a:bodyPr/>
                    <a:lstStyle/>
                    <a:p>
                      <a:r>
                        <a:rPr lang="en-US" sz="1800" dirty="0" smtClean="0"/>
                        <a:t>6.56</a:t>
                      </a:r>
                      <a:endParaRPr lang="en-SG" sz="1800" dirty="0"/>
                    </a:p>
                  </a:txBody>
                  <a:tcPr/>
                </a:tc>
              </a:tr>
              <a:tr h="370840">
                <a:tc>
                  <a:txBody>
                    <a:bodyPr/>
                    <a:lstStyle/>
                    <a:p>
                      <a:r>
                        <a:rPr lang="en-US" sz="1800" dirty="0" smtClean="0"/>
                        <a:t>d</a:t>
                      </a:r>
                      <a:r>
                        <a:rPr lang="en-US" sz="1800" baseline="0" dirty="0" smtClean="0"/>
                        <a:t> (km) (50%, 10%)</a:t>
                      </a:r>
                      <a:endParaRPr lang="en-SG" sz="1800" dirty="0"/>
                    </a:p>
                  </a:txBody>
                  <a:tcPr/>
                </a:tc>
                <a:tc>
                  <a:txBody>
                    <a:bodyPr/>
                    <a:lstStyle/>
                    <a:p>
                      <a:r>
                        <a:rPr lang="en-US" sz="1800" dirty="0" smtClean="0"/>
                        <a:t>38.2</a:t>
                      </a:r>
                      <a:endParaRPr lang="en-SG" sz="1800" dirty="0"/>
                    </a:p>
                  </a:txBody>
                  <a:tcPr/>
                </a:tc>
                <a:tc>
                  <a:txBody>
                    <a:bodyPr/>
                    <a:lstStyle/>
                    <a:p>
                      <a:r>
                        <a:rPr lang="en-US" sz="1800" dirty="0" smtClean="0"/>
                        <a:t>35.8</a:t>
                      </a:r>
                      <a:endParaRPr lang="en-SG" sz="1800" dirty="0"/>
                    </a:p>
                  </a:txBody>
                  <a:tcPr/>
                </a:tc>
                <a:tc>
                  <a:txBody>
                    <a:bodyPr/>
                    <a:lstStyle/>
                    <a:p>
                      <a:r>
                        <a:rPr lang="en-US" sz="1800" dirty="0" smtClean="0"/>
                        <a:t>3</a:t>
                      </a:r>
                      <a:endParaRPr lang="en-SG" sz="1800" dirty="0"/>
                    </a:p>
                  </a:txBody>
                  <a:tcPr/>
                </a:tc>
                <a:tc>
                  <a:txBody>
                    <a:bodyPr/>
                    <a:lstStyle/>
                    <a:p>
                      <a:r>
                        <a:rPr lang="en-US" sz="1800" dirty="0" smtClean="0"/>
                        <a:t>3.8</a:t>
                      </a:r>
                      <a:endParaRPr lang="en-SG" sz="1800" dirty="0"/>
                    </a:p>
                  </a:txBody>
                  <a:tcPr/>
                </a:tc>
                <a:tc>
                  <a:txBody>
                    <a:bodyPr/>
                    <a:lstStyle/>
                    <a:p>
                      <a:r>
                        <a:rPr lang="en-US" sz="1800" dirty="0" smtClean="0"/>
                        <a:t>8.9</a:t>
                      </a:r>
                      <a:endParaRPr lang="en-SG" sz="1800" dirty="0"/>
                    </a:p>
                  </a:txBody>
                  <a:tcPr/>
                </a:tc>
              </a:tr>
            </a:tbl>
          </a:graphicData>
        </a:graphic>
      </p:graphicFrame>
      <p:sp>
        <p:nvSpPr>
          <p:cNvPr id="9" name="TextBox 8"/>
          <p:cNvSpPr txBox="1"/>
          <p:nvPr/>
        </p:nvSpPr>
        <p:spPr>
          <a:xfrm>
            <a:off x="467544" y="5589240"/>
            <a:ext cx="7776864" cy="830997"/>
          </a:xfrm>
          <a:prstGeom prst="rect">
            <a:avLst/>
          </a:prstGeom>
          <a:noFill/>
        </p:spPr>
        <p:txBody>
          <a:bodyPr wrap="square" rtlCol="0">
            <a:spAutoFit/>
          </a:bodyPr>
          <a:lstStyle/>
          <a:p>
            <a:r>
              <a:rPr lang="en-US" sz="1600" b="0" dirty="0" smtClean="0">
                <a:solidFill>
                  <a:schemeClr val="tx1"/>
                </a:solidFill>
              </a:rPr>
              <a:t>Case 1: Broadband service downlink (BS to H-CPE</a:t>
            </a:r>
            <a:r>
              <a:rPr lang="en-US" sz="1600" b="0" dirty="0" smtClean="0">
                <a:solidFill>
                  <a:schemeClr val="tx1"/>
                </a:solidFill>
              </a:rPr>
              <a:t>) </a:t>
            </a:r>
            <a:r>
              <a:rPr lang="en-US" sz="1600" b="0" dirty="0" smtClean="0">
                <a:solidFill>
                  <a:schemeClr val="tx1"/>
                </a:solidFill>
              </a:rPr>
              <a:t> 	Case </a:t>
            </a:r>
            <a:r>
              <a:rPr lang="en-US" sz="1600" b="0" dirty="0" smtClean="0">
                <a:solidFill>
                  <a:schemeClr val="tx1"/>
                </a:solidFill>
              </a:rPr>
              <a:t>4: H-CPE to L-CPE</a:t>
            </a:r>
          </a:p>
          <a:p>
            <a:r>
              <a:rPr lang="en-US" sz="1600" b="0" dirty="0" smtClean="0">
                <a:solidFill>
                  <a:schemeClr val="tx1"/>
                </a:solidFill>
              </a:rPr>
              <a:t>Case </a:t>
            </a:r>
            <a:r>
              <a:rPr lang="en-US" sz="1600" b="0" dirty="0" smtClean="0">
                <a:solidFill>
                  <a:schemeClr val="tx1"/>
                </a:solidFill>
              </a:rPr>
              <a:t>2: Broadband service uplink (H-CPE to BS</a:t>
            </a:r>
            <a:r>
              <a:rPr lang="en-US" sz="1600" b="0" dirty="0" smtClean="0">
                <a:solidFill>
                  <a:schemeClr val="tx1"/>
                </a:solidFill>
              </a:rPr>
              <a:t>) </a:t>
            </a:r>
            <a:r>
              <a:rPr lang="en-US" sz="1600" b="0" dirty="0" smtClean="0">
                <a:solidFill>
                  <a:schemeClr val="tx1"/>
                </a:solidFill>
              </a:rPr>
              <a:t>	Case </a:t>
            </a:r>
            <a:r>
              <a:rPr lang="en-US" sz="1600" b="0" dirty="0" smtClean="0">
                <a:solidFill>
                  <a:schemeClr val="tx1"/>
                </a:solidFill>
              </a:rPr>
              <a:t>5: H-CPE to H-CPE</a:t>
            </a:r>
            <a:endParaRPr lang="en-SG" sz="1600" b="0" dirty="0" smtClean="0">
              <a:solidFill>
                <a:schemeClr val="tx1"/>
              </a:solidFill>
            </a:endParaRPr>
          </a:p>
          <a:p>
            <a:r>
              <a:rPr lang="en-US" sz="1600" b="0" dirty="0" smtClean="0">
                <a:solidFill>
                  <a:schemeClr val="tx1"/>
                </a:solidFill>
              </a:rPr>
              <a:t>Case </a:t>
            </a:r>
            <a:r>
              <a:rPr lang="en-US" sz="1600" b="0" dirty="0" smtClean="0">
                <a:solidFill>
                  <a:schemeClr val="tx1"/>
                </a:solidFill>
              </a:rPr>
              <a:t>3: L-CPE to </a:t>
            </a:r>
            <a:r>
              <a:rPr lang="en-US" sz="1600" b="0" dirty="0" smtClean="0">
                <a:solidFill>
                  <a:schemeClr val="tx1"/>
                </a:solidFill>
              </a:rPr>
              <a:t>H-CPE</a:t>
            </a:r>
            <a:endParaRPr lang="en-US" sz="1600" b="0" dirty="0" smtClean="0">
              <a:solidFill>
                <a:schemeClr val="tx1"/>
              </a:solidFill>
            </a:endParaRP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SG" dirty="0"/>
          </a:p>
        </p:txBody>
      </p:sp>
      <p:sp>
        <p:nvSpPr>
          <p:cNvPr id="3" name="Content Placeholder 2"/>
          <p:cNvSpPr>
            <a:spLocks noGrp="1"/>
          </p:cNvSpPr>
          <p:nvPr>
            <p:ph idx="1"/>
          </p:nvPr>
        </p:nvSpPr>
        <p:spPr/>
        <p:txBody>
          <a:bodyPr/>
          <a:lstStyle/>
          <a:p>
            <a:r>
              <a:rPr lang="en-US" dirty="0" smtClean="0"/>
              <a:t>Based on our preliminary calculation, we find that: </a:t>
            </a:r>
            <a:endParaRPr lang="en-SG" dirty="0"/>
          </a:p>
        </p:txBody>
      </p:sp>
      <p:graphicFrame>
        <p:nvGraphicFramePr>
          <p:cNvPr id="4" name="Table 3"/>
          <p:cNvGraphicFramePr>
            <a:graphicFrameLocks noGrp="1"/>
          </p:cNvGraphicFramePr>
          <p:nvPr/>
        </p:nvGraphicFramePr>
        <p:xfrm>
          <a:off x="1043608" y="3068960"/>
          <a:ext cx="6480720" cy="2494280"/>
        </p:xfrm>
        <a:graphic>
          <a:graphicData uri="http://schemas.openxmlformats.org/drawingml/2006/table">
            <a:tbl>
              <a:tblPr firstRow="1" bandRow="1">
                <a:tableStyleId>{0E3FDE45-AF77-4B5C-9715-49D594BDF05E}</a:tableStyleId>
              </a:tblPr>
              <a:tblGrid>
                <a:gridCol w="3240360"/>
                <a:gridCol w="3240360"/>
              </a:tblGrid>
              <a:tr h="370840">
                <a:tc>
                  <a:txBody>
                    <a:bodyPr/>
                    <a:lstStyle/>
                    <a:p>
                      <a:r>
                        <a:rPr lang="en-US" dirty="0" smtClean="0"/>
                        <a:t>Scenario</a:t>
                      </a:r>
                      <a:r>
                        <a:rPr lang="en-US" baseline="0" dirty="0" smtClean="0"/>
                        <a:t>s</a:t>
                      </a:r>
                      <a:endParaRPr lang="en-SG" dirty="0"/>
                    </a:p>
                  </a:txBody>
                  <a:tcPr/>
                </a:tc>
                <a:tc>
                  <a:txBody>
                    <a:bodyPr/>
                    <a:lstStyle/>
                    <a:p>
                      <a:r>
                        <a:rPr lang="en-US" dirty="0" smtClean="0"/>
                        <a:t>Maximum Communication range (km)</a:t>
                      </a:r>
                      <a:endParaRPr lang="en-SG" dirty="0"/>
                    </a:p>
                  </a:txBody>
                  <a:tcPr/>
                </a:tc>
              </a:tr>
              <a:tr h="370840">
                <a:tc>
                  <a:txBody>
                    <a:bodyPr/>
                    <a:lstStyle/>
                    <a:p>
                      <a:r>
                        <a:rPr lang="en-US" dirty="0" smtClean="0"/>
                        <a:t>BS to H-CPE</a:t>
                      </a:r>
                      <a:endParaRPr lang="en-SG" dirty="0"/>
                    </a:p>
                  </a:txBody>
                  <a:tcPr/>
                </a:tc>
                <a:tc>
                  <a:txBody>
                    <a:bodyPr/>
                    <a:lstStyle/>
                    <a:p>
                      <a:r>
                        <a:rPr lang="en-US" dirty="0" smtClean="0"/>
                        <a:t>38.2</a:t>
                      </a:r>
                      <a:endParaRPr lang="en-SG" dirty="0"/>
                    </a:p>
                  </a:txBody>
                  <a:tcPr/>
                </a:tc>
              </a:tr>
              <a:tr h="370840">
                <a:tc>
                  <a:txBody>
                    <a:bodyPr/>
                    <a:lstStyle/>
                    <a:p>
                      <a:r>
                        <a:rPr lang="en-US" dirty="0" smtClean="0"/>
                        <a:t>H-CPE to BS</a:t>
                      </a:r>
                      <a:endParaRPr lang="en-SG" dirty="0"/>
                    </a:p>
                  </a:txBody>
                  <a:tcPr/>
                </a:tc>
                <a:tc>
                  <a:txBody>
                    <a:bodyPr/>
                    <a:lstStyle/>
                    <a:p>
                      <a:r>
                        <a:rPr lang="en-US" dirty="0" smtClean="0"/>
                        <a:t>32.8</a:t>
                      </a:r>
                      <a:endParaRPr lang="en-SG" dirty="0"/>
                    </a:p>
                  </a:txBody>
                  <a:tcPr/>
                </a:tc>
              </a:tr>
              <a:tr h="370840">
                <a:tc>
                  <a:txBody>
                    <a:bodyPr/>
                    <a:lstStyle/>
                    <a:p>
                      <a:r>
                        <a:rPr lang="en-US" dirty="0" smtClean="0"/>
                        <a:t>L-CPE to H-CPE</a:t>
                      </a:r>
                    </a:p>
                  </a:txBody>
                  <a:tcPr/>
                </a:tc>
                <a:tc>
                  <a:txBody>
                    <a:bodyPr/>
                    <a:lstStyle/>
                    <a:p>
                      <a:r>
                        <a:rPr lang="en-US" dirty="0" smtClean="0"/>
                        <a:t>3</a:t>
                      </a:r>
                      <a:endParaRPr lang="en-SG" dirty="0"/>
                    </a:p>
                  </a:txBody>
                  <a:tcPr/>
                </a:tc>
              </a:tr>
              <a:tr h="370840">
                <a:tc>
                  <a:txBody>
                    <a:bodyPr/>
                    <a:lstStyle/>
                    <a:p>
                      <a:r>
                        <a:rPr lang="en-US" dirty="0" smtClean="0"/>
                        <a:t>H-CPE to L-CPE</a:t>
                      </a:r>
                      <a:endParaRPr lang="en-SG" dirty="0"/>
                    </a:p>
                  </a:txBody>
                  <a:tcPr/>
                </a:tc>
                <a:tc>
                  <a:txBody>
                    <a:bodyPr/>
                    <a:lstStyle/>
                    <a:p>
                      <a:r>
                        <a:rPr lang="en-US" dirty="0" smtClean="0"/>
                        <a:t>3.8</a:t>
                      </a:r>
                      <a:endParaRPr lang="en-SG" dirty="0"/>
                    </a:p>
                  </a:txBody>
                  <a:tcPr/>
                </a:tc>
              </a:tr>
              <a:tr h="370840">
                <a:tc>
                  <a:txBody>
                    <a:bodyPr/>
                    <a:lstStyle/>
                    <a:p>
                      <a:r>
                        <a:rPr lang="en-US" dirty="0" smtClean="0"/>
                        <a:t>H-CPE to H-CPE</a:t>
                      </a:r>
                      <a:endParaRPr lang="en-SG" dirty="0"/>
                    </a:p>
                  </a:txBody>
                  <a:tcPr/>
                </a:tc>
                <a:tc>
                  <a:txBody>
                    <a:bodyPr/>
                    <a:lstStyle/>
                    <a:p>
                      <a:r>
                        <a:rPr lang="en-US" dirty="0" smtClean="0"/>
                        <a:t>8.9</a:t>
                      </a:r>
                      <a:endParaRPr lang="en-SG" dirty="0"/>
                    </a:p>
                  </a:txBody>
                  <a:tcPr/>
                </a:tc>
              </a:tr>
            </a:tbl>
          </a:graphicData>
        </a:graphic>
      </p:graphicFrame>
      <p:sp>
        <p:nvSpPr>
          <p:cNvPr id="5" name="Date Placeholder 4"/>
          <p:cNvSpPr>
            <a:spLocks noGrp="1"/>
          </p:cNvSpPr>
          <p:nvPr>
            <p:ph type="dt" sz="half" idx="10"/>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SG" dirty="0"/>
          </a:p>
        </p:txBody>
      </p:sp>
      <p:sp>
        <p:nvSpPr>
          <p:cNvPr id="3" name="Content Placeholder 2"/>
          <p:cNvSpPr>
            <a:spLocks noGrp="1"/>
          </p:cNvSpPr>
          <p:nvPr>
            <p:ph idx="1"/>
          </p:nvPr>
        </p:nvSpPr>
        <p:spPr/>
        <p:txBody>
          <a:bodyPr/>
          <a:lstStyle/>
          <a:p>
            <a:pPr>
              <a:buNone/>
            </a:pPr>
            <a:r>
              <a:rPr lang="en-US" dirty="0" smtClean="0"/>
              <a:t>[1]</a:t>
            </a:r>
            <a:r>
              <a:rPr lang="en-SG" dirty="0" smtClean="0"/>
              <a:t> “Usage Cases in 802.22 Smart Grid and Critical Infrastructure Monitoring”, doc: IEEE 802.22-11/73r1 </a:t>
            </a:r>
            <a:endParaRPr lang="en-GB" dirty="0" smtClean="0"/>
          </a:p>
          <a:p>
            <a:pPr>
              <a:buNone/>
            </a:pPr>
            <a:r>
              <a:rPr lang="en-GB" dirty="0" smtClean="0"/>
              <a:t>[2] “</a:t>
            </a:r>
            <a:r>
              <a:rPr lang="en-US" altLang="ja-JP" dirty="0" smtClean="0">
                <a:ea typeface="ＭＳ Ｐゴシック" charset="-128"/>
              </a:rPr>
              <a:t>802.22b CPE Clarifications and Capabilities”, Doc: IEEE22-12-0018-00-000b</a:t>
            </a:r>
          </a:p>
          <a:p>
            <a:pPr>
              <a:buNone/>
            </a:pPr>
            <a:r>
              <a:rPr lang="en-US" dirty="0" smtClean="0">
                <a:ea typeface="ＭＳ Ｐゴシック" charset="-128"/>
              </a:rPr>
              <a:t>[3] 802.22 channel model, doc: </a:t>
            </a:r>
            <a:r>
              <a:rPr lang="en-US" altLang="ja-JP" dirty="0" smtClean="0">
                <a:ea typeface="ＭＳ Ｐゴシック" charset="-128"/>
              </a:rPr>
              <a:t>22-04-0002-18-0000-</a:t>
            </a:r>
            <a:r>
              <a:rPr lang="en-US" dirty="0" smtClean="0">
                <a:ea typeface="ＭＳ Ｐゴシック" charset="-128"/>
              </a:rPr>
              <a:t>wran-reference-model</a:t>
            </a:r>
          </a:p>
          <a:p>
            <a:pPr>
              <a:buNone/>
            </a:pPr>
            <a:r>
              <a:rPr lang="en-US" dirty="0" smtClean="0">
                <a:ea typeface="ＭＳ Ｐゴシック" charset="-128"/>
              </a:rPr>
              <a:t>[4] Std IEEE802.22-2011</a:t>
            </a:r>
            <a:endParaRPr lang="en-SG"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68214" cy="276999"/>
          </a:xfrm>
        </p:spPr>
        <p:txBody>
          <a:bodyPr/>
          <a:lstStyle/>
          <a:p>
            <a:pPr>
              <a:defRPr/>
            </a:pPr>
            <a:r>
              <a:rPr lang="en-US" altLang="ja-JP" smtClean="0">
                <a:ea typeface="ＭＳ Ｐゴシック" pitchFamily="34" charset="-128"/>
              </a:rPr>
              <a:t>May 2012</a:t>
            </a:r>
            <a:endParaRPr lang="en-US" altLang="ja-JP" dirty="0">
              <a:ea typeface="ＭＳ Ｐゴシック" pitchFamily="34" charset="-128"/>
            </a:endParaRPr>
          </a:p>
        </p:txBody>
      </p:sp>
      <p:sp>
        <p:nvSpPr>
          <p:cNvPr id="4101" name="Rectangle 2"/>
          <p:cNvSpPr>
            <a:spLocks noGrp="1" noChangeArrowheads="1"/>
          </p:cNvSpPr>
          <p:nvPr>
            <p:ph type="title"/>
          </p:nvPr>
        </p:nvSpPr>
        <p:spPr/>
        <p:txBody>
          <a:bodyPr/>
          <a:lstStyle/>
          <a:p>
            <a:pPr eaLnBrk="1" hangingPunct="1"/>
            <a:r>
              <a:rPr lang="en-US" altLang="ja-JP" smtClean="0">
                <a:ea typeface="ＭＳ Ｐゴシック" pitchFamily="34" charset="-128"/>
              </a:rPr>
              <a:t>Abstract</a:t>
            </a:r>
          </a:p>
        </p:txBody>
      </p:sp>
      <p:sp>
        <p:nvSpPr>
          <p:cNvPr id="4102" name="Rectangle 3"/>
          <p:cNvSpPr>
            <a:spLocks noGrp="1" noChangeArrowheads="1"/>
          </p:cNvSpPr>
          <p:nvPr>
            <p:ph type="body" idx="1"/>
          </p:nvPr>
        </p:nvSpPr>
        <p:spPr>
          <a:xfrm>
            <a:off x="685800" y="1981200"/>
            <a:ext cx="7772400" cy="4400550"/>
          </a:xfrm>
        </p:spPr>
        <p:txBody>
          <a:bodyPr/>
          <a:lstStyle/>
          <a:p>
            <a:r>
              <a:rPr lang="en-US" dirty="0" smtClean="0"/>
              <a:t>This contribution presents a preliminary link budget analysis for 802.22b task group based on the use cases proposed and CPE definitions.</a:t>
            </a:r>
            <a:endParaRPr lang="en-US" sz="1800" dirty="0" smtClean="0"/>
          </a:p>
          <a:p>
            <a:pPr algn="just" eaLnBrk="1" hangingPunct="1"/>
            <a:endParaRPr lang="en-US" altLang="ja-JP"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a:stretch>
            <a:fillRect/>
          </a:stretch>
        </p:blipFill>
        <p:spPr bwMode="auto">
          <a:xfrm>
            <a:off x="395536" y="620688"/>
            <a:ext cx="8429625" cy="5543550"/>
          </a:xfrm>
          <a:prstGeom prst="rect">
            <a:avLst/>
          </a:prstGeom>
          <a:noFill/>
          <a:ln w="9525">
            <a:noFill/>
            <a:miter lim="800000"/>
            <a:headEnd/>
            <a:tailEnd/>
          </a:ln>
        </p:spPr>
      </p:pic>
      <p:sp>
        <p:nvSpPr>
          <p:cNvPr id="8" name="TextBox 7"/>
          <p:cNvSpPr txBox="1"/>
          <p:nvPr/>
        </p:nvSpPr>
        <p:spPr>
          <a:xfrm>
            <a:off x="251520" y="6165304"/>
            <a:ext cx="8352928" cy="307777"/>
          </a:xfrm>
          <a:prstGeom prst="rect">
            <a:avLst/>
          </a:prstGeom>
          <a:noFill/>
        </p:spPr>
        <p:txBody>
          <a:bodyPr wrap="square" rtlCol="0">
            <a:spAutoFit/>
          </a:bodyPr>
          <a:lstStyle/>
          <a:p>
            <a:r>
              <a:rPr lang="en-US" sz="1400" dirty="0" smtClean="0"/>
              <a:t>[1]</a:t>
            </a:r>
            <a:r>
              <a:rPr lang="en-SG" sz="1400" dirty="0" smtClean="0"/>
              <a:t> “Usage Cases in 802.22 Smart Grid and Critical Infrastructure Monitoring”, doc: IEEE 802.22-11/73r1 </a:t>
            </a:r>
            <a:endParaRPr lang="en-SG" sz="1400" dirty="0"/>
          </a:p>
        </p:txBody>
      </p:sp>
      <p:sp>
        <p:nvSpPr>
          <p:cNvPr id="4" name="Date Placeholder 3"/>
          <p:cNvSpPr>
            <a:spLocks noGrp="1"/>
          </p:cNvSpPr>
          <p:nvPr>
            <p:ph type="dt" sz="half" idx="10"/>
          </p:nvPr>
        </p:nvSpPr>
        <p:spPr/>
        <p:txBody>
          <a:bodyPr/>
          <a:lstStyle/>
          <a:p>
            <a:pPr>
              <a:defRPr/>
            </a:pPr>
            <a:r>
              <a:rPr lang="en-US" smtClean="0"/>
              <a:t>May 2012</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323528" y="620688"/>
            <a:ext cx="8534400" cy="5572125"/>
          </a:xfrm>
          <a:prstGeom prst="rect">
            <a:avLst/>
          </a:prstGeom>
          <a:noFill/>
          <a:ln w="9525">
            <a:noFill/>
            <a:miter lim="800000"/>
            <a:headEnd/>
            <a:tailEnd/>
          </a:ln>
        </p:spPr>
      </p:pic>
      <p:sp>
        <p:nvSpPr>
          <p:cNvPr id="3" name="TextBox 2"/>
          <p:cNvSpPr txBox="1"/>
          <p:nvPr/>
        </p:nvSpPr>
        <p:spPr>
          <a:xfrm>
            <a:off x="251520" y="6211669"/>
            <a:ext cx="8375691" cy="307777"/>
          </a:xfrm>
          <a:prstGeom prst="rect">
            <a:avLst/>
          </a:prstGeom>
          <a:noFill/>
        </p:spPr>
        <p:txBody>
          <a:bodyPr wrap="none" rtlCol="0">
            <a:spAutoFit/>
          </a:bodyPr>
          <a:lstStyle/>
          <a:p>
            <a:r>
              <a:rPr lang="en-US" sz="1400" dirty="0" smtClean="0"/>
              <a:t>[1]</a:t>
            </a:r>
            <a:r>
              <a:rPr lang="en-SG" sz="1400" dirty="0" smtClean="0"/>
              <a:t> “Usage Cases in 802.22 Smart Grid and Critical Infrastructure Monitoring”, doc: IEEE 802.22-11/73r1 </a:t>
            </a:r>
            <a:endParaRPr lang="en-SG" sz="1400" dirty="0"/>
          </a:p>
        </p:txBody>
      </p:sp>
      <p:sp>
        <p:nvSpPr>
          <p:cNvPr id="4" name="Date Placeholder 3"/>
          <p:cNvSpPr>
            <a:spLocks noGrp="1"/>
          </p:cNvSpPr>
          <p:nvPr>
            <p:ph type="dt" sz="half" idx="10"/>
          </p:nvPr>
        </p:nvSpPr>
        <p:spPr/>
        <p:txBody>
          <a:bodyPr/>
          <a:lstStyle/>
          <a:p>
            <a:pPr>
              <a:defRPr/>
            </a:pPr>
            <a:r>
              <a:rPr lang="en-US" smtClean="0"/>
              <a:t>May 2012</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US" dirty="0" smtClean="0"/>
              <a:t>CPE Definitions [2]</a:t>
            </a:r>
            <a:endParaRPr lang="en-SG" dirty="0"/>
          </a:p>
        </p:txBody>
      </p:sp>
      <p:sp>
        <p:nvSpPr>
          <p:cNvPr id="3" name="Content Placeholder 2"/>
          <p:cNvSpPr>
            <a:spLocks noGrp="1"/>
          </p:cNvSpPr>
          <p:nvPr>
            <p:ph idx="1"/>
          </p:nvPr>
        </p:nvSpPr>
        <p:spPr/>
        <p:txBody>
          <a:bodyPr/>
          <a:lstStyle/>
          <a:p>
            <a:endParaRPr lang="en-SG" dirty="0"/>
          </a:p>
        </p:txBody>
      </p:sp>
      <p:graphicFrame>
        <p:nvGraphicFramePr>
          <p:cNvPr id="4" name="コンテンツ プレースホルダ 6"/>
          <p:cNvGraphicFramePr>
            <a:graphicFrameLocks/>
          </p:cNvGraphicFramePr>
          <p:nvPr/>
        </p:nvGraphicFramePr>
        <p:xfrm>
          <a:off x="179512" y="1234440"/>
          <a:ext cx="8713788" cy="5623560"/>
        </p:xfrm>
        <a:graphic>
          <a:graphicData uri="http://schemas.openxmlformats.org/drawingml/2006/table">
            <a:tbl>
              <a:tblPr/>
              <a:tblGrid>
                <a:gridCol w="565150"/>
                <a:gridCol w="660400"/>
                <a:gridCol w="2087513"/>
                <a:gridCol w="1944216"/>
                <a:gridCol w="2016224"/>
                <a:gridCol w="1440285"/>
              </a:tblGrid>
              <a:tr h="164831">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smtClean="0">
                        <a:ln>
                          <a:noFill/>
                        </a:ln>
                        <a:solidFill>
                          <a:srgbClr val="FFFFFF"/>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1" i="0" u="none" strike="noStrike" cap="none" normalizeH="0" baseline="0" dirty="0" smtClean="0">
                          <a:ln>
                            <a:noFill/>
                          </a:ln>
                          <a:solidFill>
                            <a:srgbClr val="FFFFFF"/>
                          </a:solidFill>
                          <a:effectLst/>
                          <a:latin typeface="Times New Roman" pitchFamily="18" charset="0"/>
                          <a:ea typeface="ＭＳ Ｐゴシック" pitchFamily="50" charset="-128"/>
                          <a:cs typeface="Arial" charset="0"/>
                        </a:rPr>
                        <a:t>A1/A2</a:t>
                      </a:r>
                      <a:endParaRPr kumimoji="1" lang="ja-JP" altLang="en-US" sz="800" b="1" i="0" u="none" strike="noStrike" cap="none" normalizeH="0" baseline="0" dirty="0" smtClean="0">
                        <a:ln>
                          <a:noFill/>
                        </a:ln>
                        <a:solidFill>
                          <a:srgbClr val="FFFFFF"/>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1" i="0" u="none" strike="noStrike" cap="none" normalizeH="0" baseline="0" dirty="0" smtClean="0">
                          <a:ln>
                            <a:noFill/>
                          </a:ln>
                          <a:solidFill>
                            <a:srgbClr val="FFFFFF"/>
                          </a:solidFill>
                          <a:effectLst/>
                          <a:latin typeface="Times New Roman" pitchFamily="18" charset="0"/>
                          <a:ea typeface="ＭＳ Ｐゴシック" pitchFamily="50" charset="-128"/>
                          <a:cs typeface="Arial" charset="0"/>
                        </a:rPr>
                        <a:t>A3/A4/A5/A6</a:t>
                      </a:r>
                      <a:endParaRPr kumimoji="1" lang="ja-JP" altLang="en-US" sz="800" b="1" i="0" u="none" strike="noStrike" cap="none" normalizeH="0" baseline="0" dirty="0" smtClean="0">
                        <a:ln>
                          <a:noFill/>
                        </a:ln>
                        <a:solidFill>
                          <a:srgbClr val="FFFFFF"/>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1" i="0" u="none" strike="noStrike" cap="none" normalizeH="0" baseline="0" smtClean="0">
                          <a:ln>
                            <a:noFill/>
                          </a:ln>
                          <a:solidFill>
                            <a:srgbClr val="FFFFFF"/>
                          </a:solidFill>
                          <a:effectLst/>
                          <a:latin typeface="Times New Roman" pitchFamily="18" charset="0"/>
                          <a:ea typeface="ＭＳ Ｐゴシック" pitchFamily="50" charset="-128"/>
                          <a:cs typeface="Arial" charset="0"/>
                        </a:rPr>
                        <a:t>B1</a:t>
                      </a:r>
                      <a:endParaRPr kumimoji="1" lang="ja-JP" altLang="en-US" sz="800" b="1" i="0" u="none" strike="noStrike" cap="none" normalizeH="0" baseline="0" smtClean="0">
                        <a:ln>
                          <a:noFill/>
                        </a:ln>
                        <a:solidFill>
                          <a:srgbClr val="FFFFFF"/>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1" i="0" u="none" strike="noStrike" cap="none" normalizeH="0" baseline="0" smtClean="0">
                          <a:ln>
                            <a:noFill/>
                          </a:ln>
                          <a:solidFill>
                            <a:srgbClr val="FFFFFF"/>
                          </a:solidFill>
                          <a:effectLst/>
                          <a:latin typeface="Times New Roman" pitchFamily="18" charset="0"/>
                          <a:ea typeface="ＭＳ Ｐゴシック" pitchFamily="50" charset="-128"/>
                          <a:cs typeface="Arial" charset="0"/>
                        </a:rPr>
                        <a:t>B2/B3</a:t>
                      </a:r>
                      <a:endParaRPr kumimoji="1" lang="ja-JP" altLang="en-US" sz="800" b="1" i="0" u="none" strike="noStrike" cap="none" normalizeH="0" baseline="0" smtClean="0">
                        <a:ln>
                          <a:noFill/>
                        </a:ln>
                        <a:solidFill>
                          <a:srgbClr val="FFFFFF"/>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126112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Feature (L-CPE)</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u="none" strike="noStrike" cap="none" normalizeH="0" baseline="0" dirty="0" smtClean="0">
                          <a:ln>
                            <a:noFill/>
                          </a:ln>
                          <a:effectLst/>
                        </a:rPr>
                        <a:t> Non real-time event sensing/monitoring</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u="none" strike="noStrike" cap="none" normalizeH="0" baseline="0" dirty="0" smtClean="0">
                          <a:ln>
                            <a:noFill/>
                          </a:ln>
                          <a:effectLst/>
                        </a:rPr>
                        <a:t> Lower data rate</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u="none" strike="noStrike" cap="none" normalizeH="0" baseline="0" dirty="0" smtClean="0">
                          <a:ln>
                            <a:noFill/>
                          </a:ln>
                          <a:effectLst/>
                        </a:rPr>
                        <a:t> Low duty cycle,  </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u="none" strike="noStrike" cap="none" normalizeH="0" baseline="0" dirty="0" smtClean="0">
                          <a:ln>
                            <a:noFill/>
                          </a:ln>
                          <a:effectLst/>
                        </a:rPr>
                        <a:t> Power applied/Battery power</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u="none" strike="noStrike" cap="none" normalizeH="0" baseline="0" dirty="0" smtClean="0">
                          <a:ln>
                            <a:noFill/>
                          </a:ln>
                          <a:effectLst/>
                        </a:rPr>
                        <a:t> Very large numbers,  Fixed/portable</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Real-time video monitoring</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u="none" strike="noStrike" cap="none" normalizeH="0" baseline="0" dirty="0" smtClean="0">
                          <a:ln>
                            <a:noFill/>
                          </a:ln>
                          <a:effectLst/>
                        </a:rPr>
                        <a:t> Higher data rate</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Power applied/Battery power</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Large numbers</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Fixed/portable</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N/A</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Real-time video conferencing</a:t>
                      </a:r>
                    </a:p>
                    <a:p>
                      <a:pPr marL="0" marR="0" lvl="0" indent="0" algn="l" defTabSz="914400" rtl="0" eaLnBrk="1" fontAlgn="base" latinLnBrk="0" hangingPunct="1">
                        <a:lnSpc>
                          <a:spcPct val="100000"/>
                        </a:lnSpc>
                        <a:spcBef>
                          <a:spcPct val="0"/>
                        </a:spcBef>
                        <a:spcAft>
                          <a:spcPct val="0"/>
                        </a:spcAft>
                        <a:buClrTx/>
                        <a:buSzTx/>
                        <a:buFontTx/>
                        <a:buChar char="-"/>
                        <a:tabLst/>
                        <a:defRPr/>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a:t>
                      </a:r>
                      <a:r>
                        <a:rPr kumimoji="1" lang="en-US" altLang="ja-JP" sz="1100" u="none" strike="noStrike" cap="none" normalizeH="0" baseline="0" dirty="0" smtClean="0">
                          <a:ln>
                            <a:noFill/>
                          </a:ln>
                          <a:effectLst/>
                        </a:rPr>
                        <a:t>Higher data rate</a:t>
                      </a:r>
                      <a:endPar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High-speed internet service </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Power applied</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Large numbers</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Fixed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54158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Feature (H-CPE)</a:t>
                      </a:r>
                      <a:endParaRPr kumimoji="1" lang="ja-JP" altLang="en-US"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Supporting BS access for L-CPEs</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Multi-hop/Relaying</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Asynchronous connections</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Supporting BS access for L-CPEs</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Multi-hop/Relaying</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Asynchronous/Synchronous connections</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 Multi-hop/Relaying among H-CPEs</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 Internet service </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 Portable</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 Synchronous connections</a:t>
                      </a:r>
                      <a:endParaRPr kumimoji="1" lang="ja-JP" altLang="en-US"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Supporting access for L-CPEs</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Multi-hop/Relaying</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Asynchronous/Synchronous connections</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25902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PHY</a:t>
                      </a:r>
                      <a:endParaRPr kumimoji="1" lang="ja-JP" altLang="en-US"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L-CPE</a:t>
                      </a:r>
                      <a:endParaRPr kumimoji="1" lang="ja-JP" altLang="en-US"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Support part of 60 channels support (single carrier or sub-carrier), Less 2048FFT</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Support part of 60 channels support or full channels, Less or equal to 2048FFT</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N/A</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Same as A3~A6</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164831">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H-CPE</a:t>
                      </a:r>
                      <a:endParaRPr kumimoji="1" lang="ja-JP" altLang="en-US"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- 2048FFT</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- 2048FFT</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- 2048 FFT</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- 2048 FFT</a:t>
                      </a:r>
                      <a:endParaRPr kumimoji="1" lang="ja-JP" altLang="en-US"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25902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Radio</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L-CPE</a:t>
                      </a:r>
                      <a:endParaRPr kumimoji="1" lang="ja-JP" altLang="en-US"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SISO</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less than several Km range (~1Km)</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SISO/MIMO (less 2x2)</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less than several Km range (~1Km)</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N/A</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Same as A3~A6</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635777">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H-CPE</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MIMO (over 2x2)</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Channel bonding (over 2 channels)</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less than several Km range for L-CPE (~1Km)</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larger than several Km range for H-CPE (10~20Km)</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MIMO (over 2x2)</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Channel bonding (over 2 channels)</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less than several Km range for L-CPE (~1Km), </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larger than several Km range for L-CPRE or H-CPE (10~20Km)</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MIMO </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less than several Km range (10~20Km) </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Same as A3~A6</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5" name="Date Placeholder 4"/>
          <p:cNvSpPr>
            <a:spLocks noGrp="1"/>
          </p:cNvSpPr>
          <p:nvPr>
            <p:ph type="dt" sz="half" idx="10"/>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Spectrum Mask in TVWS</a:t>
            </a:r>
            <a:endParaRPr lang="en-SG" dirty="0"/>
          </a:p>
        </p:txBody>
      </p:sp>
      <p:graphicFrame>
        <p:nvGraphicFramePr>
          <p:cNvPr id="4" name="Content Placeholder 3"/>
          <p:cNvGraphicFramePr>
            <a:graphicFrameLocks noGrp="1"/>
          </p:cNvGraphicFramePr>
          <p:nvPr>
            <p:ph idx="1"/>
          </p:nvPr>
        </p:nvGraphicFramePr>
        <p:xfrm>
          <a:off x="179512" y="1988840"/>
          <a:ext cx="8712968" cy="2692400"/>
        </p:xfrm>
        <a:graphic>
          <a:graphicData uri="http://schemas.openxmlformats.org/drawingml/2006/table">
            <a:tbl>
              <a:tblPr firstRow="1" bandRow="1">
                <a:tableStyleId>{0E3FDE45-AF77-4B5C-9715-49D594BDF05E}</a:tableStyleId>
              </a:tblPr>
              <a:tblGrid>
                <a:gridCol w="2136082"/>
                <a:gridCol w="1911232"/>
                <a:gridCol w="1911232"/>
                <a:gridCol w="1349105"/>
                <a:gridCol w="1405317"/>
              </a:tblGrid>
              <a:tr h="370840">
                <a:tc>
                  <a:txBody>
                    <a:bodyPr/>
                    <a:lstStyle/>
                    <a:p>
                      <a:r>
                        <a:rPr lang="en-US" sz="2000" dirty="0" smtClean="0"/>
                        <a:t>Type of TV bands device</a:t>
                      </a:r>
                      <a:endParaRPr lang="en-SG" sz="2000" dirty="0"/>
                    </a:p>
                  </a:txBody>
                  <a:tcPr/>
                </a:tc>
                <a:tc>
                  <a:txBody>
                    <a:bodyPr/>
                    <a:lstStyle/>
                    <a:p>
                      <a:r>
                        <a:rPr lang="en-US" sz="2000" dirty="0" smtClean="0"/>
                        <a:t>Average Transmission</a:t>
                      </a:r>
                    </a:p>
                    <a:p>
                      <a:r>
                        <a:rPr lang="en-US" sz="2000" dirty="0" smtClean="0"/>
                        <a:t>Power (6 MHz)</a:t>
                      </a:r>
                      <a:endParaRPr lang="en-SG" sz="2000" dirty="0"/>
                    </a:p>
                  </a:txBody>
                  <a:tcPr/>
                </a:tc>
                <a:tc>
                  <a:txBody>
                    <a:bodyPr/>
                    <a:lstStyle/>
                    <a:p>
                      <a:r>
                        <a:rPr lang="en-US" sz="2000" dirty="0" smtClean="0"/>
                        <a:t>EIRP Power Limit</a:t>
                      </a:r>
                    </a:p>
                    <a:p>
                      <a:r>
                        <a:rPr lang="en-US" sz="2000" dirty="0" smtClean="0"/>
                        <a:t>(6 MHz)</a:t>
                      </a:r>
                      <a:endParaRPr lang="en-SG" sz="2000" dirty="0"/>
                    </a:p>
                  </a:txBody>
                  <a:tcPr/>
                </a:tc>
                <a:tc>
                  <a:txBody>
                    <a:bodyPr/>
                    <a:lstStyle/>
                    <a:p>
                      <a:r>
                        <a:rPr lang="en-US" sz="2000" dirty="0" smtClean="0"/>
                        <a:t>PSD Limit</a:t>
                      </a:r>
                    </a:p>
                    <a:p>
                      <a:r>
                        <a:rPr lang="en-US" sz="2000" dirty="0" smtClean="0"/>
                        <a:t>(100 kHz)</a:t>
                      </a:r>
                      <a:endParaRPr lang="en-SG" sz="2000" dirty="0"/>
                    </a:p>
                  </a:txBody>
                  <a:tcPr/>
                </a:tc>
                <a:tc>
                  <a:txBody>
                    <a:bodyPr/>
                    <a:lstStyle/>
                    <a:p>
                      <a:r>
                        <a:rPr lang="en-US" sz="2000" dirty="0" smtClean="0"/>
                        <a:t>Adjacent Channel Limit (100 kHz)</a:t>
                      </a:r>
                      <a:endParaRPr lang="en-SG" sz="2000" dirty="0"/>
                    </a:p>
                  </a:txBody>
                  <a:tcPr/>
                </a:tc>
              </a:tr>
              <a:tr h="370840">
                <a:tc>
                  <a:txBody>
                    <a:bodyPr/>
                    <a:lstStyle/>
                    <a:p>
                      <a:r>
                        <a:rPr lang="en-US" sz="1800" dirty="0" smtClean="0"/>
                        <a:t>Fixed</a:t>
                      </a:r>
                      <a:endParaRPr lang="en-SG" sz="1800" dirty="0"/>
                    </a:p>
                  </a:txBody>
                  <a:tcPr/>
                </a:tc>
                <a:tc>
                  <a:txBody>
                    <a:bodyPr/>
                    <a:lstStyle/>
                    <a:p>
                      <a:r>
                        <a:rPr lang="en-US" sz="1800" dirty="0" smtClean="0"/>
                        <a:t>30 </a:t>
                      </a:r>
                      <a:r>
                        <a:rPr lang="en-US" sz="1800" dirty="0" err="1" smtClean="0"/>
                        <a:t>dBm</a:t>
                      </a:r>
                      <a:r>
                        <a:rPr lang="en-US" sz="1800" dirty="0" smtClean="0"/>
                        <a:t> (1 Watt)</a:t>
                      </a:r>
                      <a:endParaRPr lang="en-SG" sz="1800" dirty="0"/>
                    </a:p>
                  </a:txBody>
                  <a:tcPr/>
                </a:tc>
                <a:tc>
                  <a:txBody>
                    <a:bodyPr/>
                    <a:lstStyle/>
                    <a:p>
                      <a:r>
                        <a:rPr lang="en-US" sz="1800" dirty="0" smtClean="0"/>
                        <a:t>36 </a:t>
                      </a:r>
                      <a:r>
                        <a:rPr lang="en-US" sz="1800" dirty="0" err="1" smtClean="0"/>
                        <a:t>dBm</a:t>
                      </a:r>
                      <a:r>
                        <a:rPr lang="en-US" sz="1800" dirty="0" smtClean="0"/>
                        <a:t> (4 Watt)</a:t>
                      </a:r>
                      <a:endParaRPr lang="en-SG" sz="1800" dirty="0"/>
                    </a:p>
                  </a:txBody>
                  <a:tcPr/>
                </a:tc>
                <a:tc>
                  <a:txBody>
                    <a:bodyPr/>
                    <a:lstStyle/>
                    <a:p>
                      <a:r>
                        <a:rPr lang="en-US" sz="1800" dirty="0" smtClean="0"/>
                        <a:t>12.6 </a:t>
                      </a:r>
                      <a:r>
                        <a:rPr lang="en-US" sz="1800" dirty="0" err="1" smtClean="0"/>
                        <a:t>dBm</a:t>
                      </a:r>
                      <a:r>
                        <a:rPr lang="en-US" sz="1800" dirty="0" smtClean="0"/>
                        <a:t> </a:t>
                      </a:r>
                      <a:endParaRPr lang="en-SG" sz="1800" dirty="0"/>
                    </a:p>
                  </a:txBody>
                  <a:tcPr/>
                </a:tc>
                <a:tc>
                  <a:txBody>
                    <a:bodyPr/>
                    <a:lstStyle/>
                    <a:p>
                      <a:r>
                        <a:rPr lang="en-US" sz="1800" dirty="0" smtClean="0"/>
                        <a:t>-42.8 </a:t>
                      </a:r>
                      <a:r>
                        <a:rPr lang="en-US" sz="1800" dirty="0" err="1" smtClean="0"/>
                        <a:t>dBm</a:t>
                      </a:r>
                      <a:endParaRPr lang="en-SG" sz="1800" dirty="0"/>
                    </a:p>
                  </a:txBody>
                  <a:tcPr/>
                </a:tc>
              </a:tr>
              <a:tr h="370840">
                <a:tc>
                  <a:txBody>
                    <a:bodyPr/>
                    <a:lstStyle/>
                    <a:p>
                      <a:r>
                        <a:rPr lang="en-US" sz="1800" dirty="0" smtClean="0"/>
                        <a:t>Personal/Portable</a:t>
                      </a:r>
                    </a:p>
                  </a:txBody>
                  <a:tcPr/>
                </a:tc>
                <a:tc>
                  <a:txBody>
                    <a:bodyPr/>
                    <a:lstStyle/>
                    <a:p>
                      <a:r>
                        <a:rPr lang="en-US" sz="1800" dirty="0" smtClean="0"/>
                        <a:t>20 </a:t>
                      </a:r>
                      <a:r>
                        <a:rPr lang="en-US" sz="1800" dirty="0" err="1" smtClean="0"/>
                        <a:t>dBm</a:t>
                      </a:r>
                      <a:r>
                        <a:rPr lang="en-US" sz="1800" dirty="0" smtClean="0"/>
                        <a:t> (100 </a:t>
                      </a:r>
                      <a:r>
                        <a:rPr lang="en-US" sz="1800" dirty="0" err="1" smtClean="0"/>
                        <a:t>mW</a:t>
                      </a:r>
                      <a:r>
                        <a:rPr lang="en-US" sz="1800" dirty="0" smtClean="0"/>
                        <a:t>)</a:t>
                      </a:r>
                      <a:endParaRPr lang="en-SG" sz="1800" dirty="0"/>
                    </a:p>
                  </a:txBody>
                  <a:tcPr/>
                </a:tc>
                <a:tc>
                  <a:txBody>
                    <a:bodyPr/>
                    <a:lstStyle/>
                    <a:p>
                      <a:r>
                        <a:rPr lang="en-US" sz="1800" dirty="0" smtClean="0"/>
                        <a:t>20 </a:t>
                      </a:r>
                      <a:r>
                        <a:rPr lang="en-US" sz="1800" dirty="0" err="1" smtClean="0"/>
                        <a:t>dBm</a:t>
                      </a:r>
                      <a:r>
                        <a:rPr lang="en-US" sz="1800" dirty="0" smtClean="0"/>
                        <a:t> (100</a:t>
                      </a:r>
                      <a:r>
                        <a:rPr lang="en-US" sz="1800" baseline="0" dirty="0" smtClean="0"/>
                        <a:t> </a:t>
                      </a:r>
                      <a:r>
                        <a:rPr lang="en-US" sz="1800" dirty="0" err="1" smtClean="0"/>
                        <a:t>mW</a:t>
                      </a:r>
                      <a:r>
                        <a:rPr lang="en-US" sz="1800" dirty="0" smtClean="0"/>
                        <a:t>)</a:t>
                      </a:r>
                      <a:endParaRPr lang="en-SG" sz="1800" dirty="0"/>
                    </a:p>
                  </a:txBody>
                  <a:tcPr/>
                </a:tc>
                <a:tc>
                  <a:txBody>
                    <a:bodyPr/>
                    <a:lstStyle/>
                    <a:p>
                      <a:r>
                        <a:rPr lang="en-US" sz="1800" dirty="0" smtClean="0"/>
                        <a:t>2.6 </a:t>
                      </a:r>
                      <a:r>
                        <a:rPr lang="en-US" sz="1800" dirty="0" err="1" smtClean="0"/>
                        <a:t>dBm</a:t>
                      </a:r>
                      <a:endParaRPr lang="en-SG" sz="1800" dirty="0"/>
                    </a:p>
                  </a:txBody>
                  <a:tcPr/>
                </a:tc>
                <a:tc>
                  <a:txBody>
                    <a:bodyPr/>
                    <a:lstStyle/>
                    <a:p>
                      <a:r>
                        <a:rPr lang="en-US" sz="1800" dirty="0" smtClean="0"/>
                        <a:t>-52.8 </a:t>
                      </a:r>
                      <a:r>
                        <a:rPr lang="en-US" sz="1800" dirty="0" err="1" smtClean="0"/>
                        <a:t>dBm</a:t>
                      </a:r>
                      <a:endParaRPr lang="en-SG" sz="1800" dirty="0"/>
                    </a:p>
                  </a:txBody>
                  <a:tcPr/>
                </a:tc>
              </a:tr>
              <a:tr h="370840">
                <a:tc>
                  <a:txBody>
                    <a:bodyPr/>
                    <a:lstStyle/>
                    <a:p>
                      <a:r>
                        <a:rPr lang="en-US" sz="1800" dirty="0" smtClean="0"/>
                        <a:t>Sensing only </a:t>
                      </a:r>
                      <a:endParaRPr lang="en-SG" sz="1800" dirty="0"/>
                    </a:p>
                  </a:txBody>
                  <a:tcPr/>
                </a:tc>
                <a:tc>
                  <a:txBody>
                    <a:bodyPr/>
                    <a:lstStyle/>
                    <a:p>
                      <a:r>
                        <a:rPr lang="en-US" sz="1800" dirty="0" smtClean="0"/>
                        <a:t>17</a:t>
                      </a:r>
                      <a:r>
                        <a:rPr lang="en-US" sz="1800" baseline="0" dirty="0" smtClean="0"/>
                        <a:t> </a:t>
                      </a:r>
                      <a:r>
                        <a:rPr lang="en-US" sz="1800" baseline="0" dirty="0" err="1" smtClean="0"/>
                        <a:t>dBm</a:t>
                      </a:r>
                      <a:r>
                        <a:rPr lang="en-US" sz="1800" baseline="0" dirty="0" smtClean="0"/>
                        <a:t> (50 </a:t>
                      </a:r>
                      <a:r>
                        <a:rPr lang="en-US" sz="1800" baseline="0" dirty="0" err="1" smtClean="0"/>
                        <a:t>mW</a:t>
                      </a:r>
                      <a:r>
                        <a:rPr lang="en-US" sz="1800" baseline="0" dirty="0" smtClean="0"/>
                        <a:t>)</a:t>
                      </a:r>
                      <a:endParaRPr lang="en-SG" sz="1800" dirty="0"/>
                    </a:p>
                  </a:txBody>
                  <a:tcPr/>
                </a:tc>
                <a:tc>
                  <a:txBody>
                    <a:bodyPr/>
                    <a:lstStyle/>
                    <a:p>
                      <a:r>
                        <a:rPr lang="en-US" sz="1800" dirty="0" smtClean="0"/>
                        <a:t>17 </a:t>
                      </a:r>
                      <a:r>
                        <a:rPr lang="en-US" sz="1800" dirty="0" err="1" smtClean="0"/>
                        <a:t>dBm</a:t>
                      </a:r>
                      <a:r>
                        <a:rPr lang="en-US" sz="1800" baseline="0" dirty="0" smtClean="0"/>
                        <a:t> (50 </a:t>
                      </a:r>
                      <a:r>
                        <a:rPr lang="en-US" sz="1800" baseline="0" dirty="0" err="1" smtClean="0"/>
                        <a:t>mW</a:t>
                      </a:r>
                      <a:r>
                        <a:rPr lang="en-US" sz="1800" baseline="0" dirty="0" smtClean="0"/>
                        <a:t>)</a:t>
                      </a:r>
                      <a:endParaRPr lang="en-SG" sz="1800" dirty="0"/>
                    </a:p>
                  </a:txBody>
                  <a:tcPr/>
                </a:tc>
                <a:tc>
                  <a:txBody>
                    <a:bodyPr/>
                    <a:lstStyle/>
                    <a:p>
                      <a:r>
                        <a:rPr lang="en-US" sz="1800" dirty="0" smtClean="0"/>
                        <a:t>-0.4 </a:t>
                      </a:r>
                      <a:r>
                        <a:rPr lang="en-US" sz="1800" dirty="0" err="1" smtClean="0"/>
                        <a:t>dBm</a:t>
                      </a:r>
                      <a:endParaRPr lang="en-US" sz="1800" dirty="0" smtClean="0"/>
                    </a:p>
                  </a:txBody>
                  <a:tcPr/>
                </a:tc>
                <a:tc>
                  <a:txBody>
                    <a:bodyPr/>
                    <a:lstStyle/>
                    <a:p>
                      <a:r>
                        <a:rPr lang="en-US" sz="1800" dirty="0" smtClean="0"/>
                        <a:t>-55.8 </a:t>
                      </a:r>
                      <a:r>
                        <a:rPr lang="en-US" sz="1800" dirty="0" err="1" smtClean="0"/>
                        <a:t>dBm</a:t>
                      </a:r>
                      <a:endParaRPr lang="en-SG" sz="1800" dirty="0"/>
                    </a:p>
                  </a:txBody>
                  <a:tcPr/>
                </a:tc>
              </a:tr>
            </a:tbl>
          </a:graphicData>
        </a:graphic>
      </p:graphicFrame>
      <p:sp>
        <p:nvSpPr>
          <p:cNvPr id="5" name="Date Placeholder 4"/>
          <p:cNvSpPr>
            <a:spLocks noGrp="1"/>
          </p:cNvSpPr>
          <p:nvPr>
            <p:ph type="dt" sz="half" idx="10"/>
          </p:nvPr>
        </p:nvSpPr>
        <p:spPr>
          <a:xfrm>
            <a:off x="696913" y="332601"/>
            <a:ext cx="968214" cy="276999"/>
          </a:xfrm>
        </p:spPr>
        <p:txBody>
          <a:body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772400" cy="1066800"/>
          </a:xfrm>
        </p:spPr>
        <p:txBody>
          <a:bodyPr/>
          <a:lstStyle/>
          <a:p>
            <a:r>
              <a:rPr lang="en-US" dirty="0" smtClean="0"/>
              <a:t>Link Budget Analysis Assumption</a:t>
            </a:r>
            <a:endParaRPr lang="en-SG" dirty="0"/>
          </a:p>
        </p:txBody>
      </p:sp>
      <p:sp>
        <p:nvSpPr>
          <p:cNvPr id="3" name="Content Placeholder 2"/>
          <p:cNvSpPr>
            <a:spLocks noGrp="1"/>
          </p:cNvSpPr>
          <p:nvPr>
            <p:ph idx="1"/>
          </p:nvPr>
        </p:nvSpPr>
        <p:spPr>
          <a:xfrm>
            <a:off x="467544" y="1556792"/>
            <a:ext cx="8229600" cy="5112568"/>
          </a:xfrm>
        </p:spPr>
        <p:txBody>
          <a:bodyPr>
            <a:normAutofit lnSpcReduction="10000"/>
          </a:bodyPr>
          <a:lstStyle/>
          <a:p>
            <a:r>
              <a:rPr lang="en-US" sz="1900" b="0" dirty="0" smtClean="0"/>
              <a:t>LOS propagation model (ITU-R Rec. P.1546-1 model) is considered [3]. (Location probability= 50%, time probability = 99.9</a:t>
            </a:r>
            <a:r>
              <a:rPr lang="en-US" sz="1900" b="0" dirty="0" smtClean="0"/>
              <a:t>% / 10%)</a:t>
            </a:r>
            <a:endParaRPr lang="en-US" sz="1900" b="0" dirty="0" smtClean="0"/>
          </a:p>
          <a:p>
            <a:r>
              <a:rPr lang="en-US" sz="1900" b="0" dirty="0" smtClean="0"/>
              <a:t>H-CPE and L-CPE receiver sensitivity level= -91.3 </a:t>
            </a:r>
            <a:r>
              <a:rPr lang="en-US" sz="1900" b="0" dirty="0" err="1" smtClean="0"/>
              <a:t>dBm</a:t>
            </a:r>
            <a:r>
              <a:rPr lang="en-US" sz="1900" b="0" dirty="0" smtClean="0"/>
              <a:t> for 6 MHz bandwidth [4].</a:t>
            </a:r>
          </a:p>
          <a:p>
            <a:r>
              <a:rPr lang="en-US" sz="1900" b="0" dirty="0" smtClean="0"/>
              <a:t>Base Station receiver sensitivity level= -94.5 </a:t>
            </a:r>
            <a:r>
              <a:rPr lang="en-US" sz="1900" b="0" dirty="0" err="1" smtClean="0"/>
              <a:t>dBm</a:t>
            </a:r>
            <a:r>
              <a:rPr lang="en-US" sz="1900" b="0" dirty="0" smtClean="0"/>
              <a:t> for 6 MHz bandwidth [4].</a:t>
            </a:r>
          </a:p>
          <a:p>
            <a:r>
              <a:rPr lang="en-US" sz="1900" b="0" dirty="0" smtClean="0"/>
              <a:t>Transmitter PSD emission limit follows FCC Third MO&amp;O</a:t>
            </a:r>
          </a:p>
          <a:p>
            <a:r>
              <a:rPr lang="en-US" sz="1900" b="0" dirty="0" smtClean="0"/>
              <a:t>H-CPE, L-CPE and base station follow the following settings.</a:t>
            </a:r>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r>
              <a:rPr lang="en-US" sz="1900" b="0" dirty="0" smtClean="0"/>
              <a:t>Assume there is a penetration loss (approx 10 dB) when signal is travelled from indoor to outdoor or vice versa.</a:t>
            </a:r>
          </a:p>
          <a:p>
            <a:endParaRPr lang="en-SG" dirty="0"/>
          </a:p>
        </p:txBody>
      </p:sp>
      <p:graphicFrame>
        <p:nvGraphicFramePr>
          <p:cNvPr id="4" name="Table 3"/>
          <p:cNvGraphicFramePr>
            <a:graphicFrameLocks noGrp="1"/>
          </p:cNvGraphicFramePr>
          <p:nvPr/>
        </p:nvGraphicFramePr>
        <p:xfrm>
          <a:off x="1043608" y="3861048"/>
          <a:ext cx="6840758" cy="1676400"/>
        </p:xfrm>
        <a:graphic>
          <a:graphicData uri="http://schemas.openxmlformats.org/drawingml/2006/table">
            <a:tbl>
              <a:tblPr firstRow="1" bandRow="1">
                <a:tableStyleId>{0E3FDE45-AF77-4B5C-9715-49D594BDF05E}</a:tableStyleId>
              </a:tblPr>
              <a:tblGrid>
                <a:gridCol w="2230683"/>
                <a:gridCol w="1561477"/>
                <a:gridCol w="1561477"/>
                <a:gridCol w="1487121"/>
              </a:tblGrid>
              <a:tr h="331237">
                <a:tc>
                  <a:txBody>
                    <a:bodyPr/>
                    <a:lstStyle/>
                    <a:p>
                      <a:endParaRPr lang="en-SG" sz="1600" dirty="0"/>
                    </a:p>
                  </a:txBody>
                  <a:tcPr/>
                </a:tc>
                <a:tc>
                  <a:txBody>
                    <a:bodyPr/>
                    <a:lstStyle/>
                    <a:p>
                      <a:r>
                        <a:rPr lang="en-US" sz="1600" dirty="0" smtClean="0"/>
                        <a:t>H-CPE</a:t>
                      </a:r>
                      <a:endParaRPr lang="en-SG" sz="1600" dirty="0"/>
                    </a:p>
                  </a:txBody>
                  <a:tcPr/>
                </a:tc>
                <a:tc>
                  <a:txBody>
                    <a:bodyPr/>
                    <a:lstStyle/>
                    <a:p>
                      <a:r>
                        <a:rPr lang="en-US" sz="1600" dirty="0" smtClean="0"/>
                        <a:t>L-CPE</a:t>
                      </a:r>
                      <a:endParaRPr lang="en-SG" sz="1600" dirty="0"/>
                    </a:p>
                  </a:txBody>
                  <a:tcPr/>
                </a:tc>
                <a:tc>
                  <a:txBody>
                    <a:bodyPr/>
                    <a:lstStyle/>
                    <a:p>
                      <a:r>
                        <a:rPr lang="en-US" sz="1600" dirty="0" smtClean="0"/>
                        <a:t>Base</a:t>
                      </a:r>
                      <a:r>
                        <a:rPr lang="en-US" sz="1600" baseline="0" dirty="0" smtClean="0"/>
                        <a:t> Station</a:t>
                      </a:r>
                      <a:endParaRPr lang="en-SG" sz="1600" dirty="0"/>
                    </a:p>
                  </a:txBody>
                  <a:tcPr/>
                </a:tc>
              </a:tr>
              <a:tr h="331237">
                <a:tc>
                  <a:txBody>
                    <a:bodyPr/>
                    <a:lstStyle/>
                    <a:p>
                      <a:r>
                        <a:rPr lang="en-US" sz="1600" dirty="0" smtClean="0"/>
                        <a:t>Antenna</a:t>
                      </a:r>
                      <a:r>
                        <a:rPr lang="en-US" sz="1600" baseline="0" dirty="0" smtClean="0"/>
                        <a:t> Gain (</a:t>
                      </a:r>
                      <a:r>
                        <a:rPr lang="en-US" sz="1600" baseline="0" dirty="0" err="1" smtClean="0"/>
                        <a:t>dBi</a:t>
                      </a:r>
                      <a:r>
                        <a:rPr lang="en-US" sz="1600" baseline="0" dirty="0" smtClean="0"/>
                        <a:t>)</a:t>
                      </a:r>
                      <a:endParaRPr lang="en-SG" sz="1600" dirty="0"/>
                    </a:p>
                  </a:txBody>
                  <a:tcPr/>
                </a:tc>
                <a:tc>
                  <a:txBody>
                    <a:bodyPr/>
                    <a:lstStyle/>
                    <a:p>
                      <a:r>
                        <a:rPr lang="en-US" sz="1600" dirty="0" smtClean="0"/>
                        <a:t>11</a:t>
                      </a:r>
                      <a:endParaRPr lang="en-SG" sz="1600" dirty="0"/>
                    </a:p>
                  </a:txBody>
                  <a:tcPr/>
                </a:tc>
                <a:tc>
                  <a:txBody>
                    <a:bodyPr/>
                    <a:lstStyle/>
                    <a:p>
                      <a:r>
                        <a:rPr lang="en-US" sz="1600" dirty="0" smtClean="0"/>
                        <a:t>0</a:t>
                      </a:r>
                      <a:endParaRPr lang="en-SG" sz="1600" dirty="0"/>
                    </a:p>
                  </a:txBody>
                  <a:tcPr/>
                </a:tc>
                <a:tc>
                  <a:txBody>
                    <a:bodyPr/>
                    <a:lstStyle/>
                    <a:p>
                      <a:r>
                        <a:rPr lang="en-US" sz="1600" dirty="0" smtClean="0"/>
                        <a:t>6 </a:t>
                      </a:r>
                      <a:endParaRPr lang="en-SG" sz="1600" dirty="0"/>
                    </a:p>
                  </a:txBody>
                  <a:tcPr/>
                </a:tc>
              </a:tr>
              <a:tr h="331237">
                <a:tc>
                  <a:txBody>
                    <a:bodyPr/>
                    <a:lstStyle/>
                    <a:p>
                      <a:r>
                        <a:rPr lang="en-US" sz="1600" dirty="0" smtClean="0"/>
                        <a:t>Antenna Height (m)</a:t>
                      </a:r>
                      <a:endParaRPr lang="en-SG" sz="1600" dirty="0"/>
                    </a:p>
                  </a:txBody>
                  <a:tcPr/>
                </a:tc>
                <a:tc>
                  <a:txBody>
                    <a:bodyPr/>
                    <a:lstStyle/>
                    <a:p>
                      <a:r>
                        <a:rPr lang="en-US" sz="1600" dirty="0" smtClean="0"/>
                        <a:t>10</a:t>
                      </a:r>
                      <a:endParaRPr lang="en-SG" sz="1600" dirty="0"/>
                    </a:p>
                  </a:txBody>
                  <a:tcPr/>
                </a:tc>
                <a:tc>
                  <a:txBody>
                    <a:bodyPr/>
                    <a:lstStyle/>
                    <a:p>
                      <a:r>
                        <a:rPr lang="en-US" sz="1600" dirty="0" smtClean="0"/>
                        <a:t>2</a:t>
                      </a:r>
                      <a:endParaRPr lang="en-SG" sz="1600" dirty="0"/>
                    </a:p>
                  </a:txBody>
                  <a:tcPr/>
                </a:tc>
                <a:tc>
                  <a:txBody>
                    <a:bodyPr/>
                    <a:lstStyle/>
                    <a:p>
                      <a:r>
                        <a:rPr lang="en-US" sz="1600" dirty="0" smtClean="0"/>
                        <a:t>280</a:t>
                      </a:r>
                      <a:endParaRPr lang="en-SG" sz="1600" dirty="0"/>
                    </a:p>
                  </a:txBody>
                  <a:tcPr/>
                </a:tc>
              </a:tr>
              <a:tr h="331237">
                <a:tc>
                  <a:txBody>
                    <a:bodyPr/>
                    <a:lstStyle/>
                    <a:p>
                      <a:r>
                        <a:rPr lang="en-US" sz="1600" dirty="0" smtClean="0"/>
                        <a:t>Mode</a:t>
                      </a:r>
                      <a:endParaRPr lang="en-SG" sz="1600" dirty="0"/>
                    </a:p>
                  </a:txBody>
                  <a:tcPr/>
                </a:tc>
                <a:tc>
                  <a:txBody>
                    <a:bodyPr/>
                    <a:lstStyle/>
                    <a:p>
                      <a:r>
                        <a:rPr lang="en-US" sz="1600" dirty="0" smtClean="0"/>
                        <a:t>fixed</a:t>
                      </a:r>
                      <a:endParaRPr lang="en-SG" sz="1600" dirty="0"/>
                    </a:p>
                  </a:txBody>
                  <a:tcPr/>
                </a:tc>
                <a:tc>
                  <a:txBody>
                    <a:bodyPr/>
                    <a:lstStyle/>
                    <a:p>
                      <a:r>
                        <a:rPr lang="en-US" sz="1600" dirty="0" smtClean="0"/>
                        <a:t>portable</a:t>
                      </a:r>
                      <a:endParaRPr lang="en-SG" sz="1600" dirty="0"/>
                    </a:p>
                  </a:txBody>
                  <a:tcPr/>
                </a:tc>
                <a:tc>
                  <a:txBody>
                    <a:bodyPr/>
                    <a:lstStyle/>
                    <a:p>
                      <a:r>
                        <a:rPr lang="en-US" sz="1600" dirty="0" smtClean="0"/>
                        <a:t>fixed</a:t>
                      </a:r>
                      <a:endParaRPr lang="en-SG" sz="1600" dirty="0"/>
                    </a:p>
                  </a:txBody>
                  <a:tcPr/>
                </a:tc>
              </a:tr>
              <a:tr h="331237">
                <a:tc>
                  <a:txBody>
                    <a:bodyPr/>
                    <a:lstStyle/>
                    <a:p>
                      <a:r>
                        <a:rPr lang="en-US" sz="1600" dirty="0" smtClean="0"/>
                        <a:t>Location</a:t>
                      </a:r>
                      <a:endParaRPr lang="en-SG" sz="1600" dirty="0"/>
                    </a:p>
                  </a:txBody>
                  <a:tcPr/>
                </a:tc>
                <a:tc>
                  <a:txBody>
                    <a:bodyPr/>
                    <a:lstStyle/>
                    <a:p>
                      <a:r>
                        <a:rPr lang="en-US" sz="1600" dirty="0" smtClean="0"/>
                        <a:t>outdoor</a:t>
                      </a:r>
                      <a:endParaRPr lang="en-SG" sz="1600" dirty="0"/>
                    </a:p>
                  </a:txBody>
                  <a:tcPr/>
                </a:tc>
                <a:tc>
                  <a:txBody>
                    <a:bodyPr/>
                    <a:lstStyle/>
                    <a:p>
                      <a:r>
                        <a:rPr lang="en-US" sz="1600" dirty="0" smtClean="0"/>
                        <a:t>indoor</a:t>
                      </a:r>
                      <a:endParaRPr lang="en-SG" sz="1600" dirty="0"/>
                    </a:p>
                  </a:txBody>
                  <a:tcPr/>
                </a:tc>
                <a:tc>
                  <a:txBody>
                    <a:bodyPr/>
                    <a:lstStyle/>
                    <a:p>
                      <a:r>
                        <a:rPr lang="en-US" sz="1600" dirty="0" smtClean="0"/>
                        <a:t>outdoor</a:t>
                      </a:r>
                      <a:endParaRPr lang="en-SG" sz="1600" dirty="0"/>
                    </a:p>
                  </a:txBody>
                  <a:tcPr/>
                </a:tc>
              </a:tr>
            </a:tbl>
          </a:graphicData>
        </a:graphic>
      </p:graphicFrame>
      <p:sp>
        <p:nvSpPr>
          <p:cNvPr id="5" name="Date Placeholder 4"/>
          <p:cNvSpPr>
            <a:spLocks noGrp="1"/>
          </p:cNvSpPr>
          <p:nvPr>
            <p:ph type="dt" sz="half" idx="10"/>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 definition</a:t>
            </a:r>
            <a:endParaRPr lang="en-SG" dirty="0"/>
          </a:p>
        </p:txBody>
      </p:sp>
      <p:sp>
        <p:nvSpPr>
          <p:cNvPr id="3" name="Content Placeholder 2"/>
          <p:cNvSpPr>
            <a:spLocks noGrp="1"/>
          </p:cNvSpPr>
          <p:nvPr>
            <p:ph idx="1"/>
          </p:nvPr>
        </p:nvSpPr>
        <p:spPr>
          <a:xfrm>
            <a:off x="683568" y="1700808"/>
            <a:ext cx="7772400" cy="4114800"/>
          </a:xfrm>
        </p:spPr>
        <p:txBody>
          <a:bodyPr/>
          <a:lstStyle/>
          <a:p>
            <a:r>
              <a:rPr lang="en-US" dirty="0" smtClean="0"/>
              <a:t>Penetration loss</a:t>
            </a:r>
          </a:p>
          <a:p>
            <a:pPr lvl="1">
              <a:buFontTx/>
              <a:buChar char="-"/>
            </a:pPr>
            <a:r>
              <a:rPr lang="en-US" sz="1800" dirty="0" smtClean="0"/>
              <a:t>is the loss incurred when signal are transmitted from outdoor to indoor. It takes typical values from 10-20 dB. </a:t>
            </a:r>
          </a:p>
          <a:p>
            <a:pPr lvl="1">
              <a:buFontTx/>
              <a:buChar char="-"/>
            </a:pPr>
            <a:r>
              <a:rPr lang="en-US" sz="1800" dirty="0" smtClean="0"/>
              <a:t>In this presentation, 10 dB is assumed, so that the distance calculated is the maximum range.</a:t>
            </a:r>
          </a:p>
          <a:p>
            <a:r>
              <a:rPr lang="en-US" dirty="0" smtClean="0"/>
              <a:t>Implementation loss</a:t>
            </a:r>
          </a:p>
          <a:p>
            <a:pPr lvl="1"/>
            <a:r>
              <a:rPr lang="en-US" dirty="0" smtClean="0"/>
              <a:t> </a:t>
            </a:r>
            <a:r>
              <a:rPr lang="en-US" sz="1800" dirty="0" smtClean="0"/>
              <a:t>accounts for </a:t>
            </a:r>
            <a:r>
              <a:rPr lang="en-SG" sz="1800" dirty="0" smtClean="0"/>
              <a:t>coupling loss, pre-amplification filter loss, interference allowance and decoder implementation margin.</a:t>
            </a:r>
          </a:p>
          <a:p>
            <a:pPr lvl="1"/>
            <a:r>
              <a:rPr lang="en-US" sz="1800" dirty="0" smtClean="0"/>
              <a:t>According to 802.22 base standard,  </a:t>
            </a:r>
            <a:r>
              <a:rPr lang="en-SG" sz="1800" b="0" dirty="0" smtClean="0"/>
              <a:t>Receiver Implementation Margin = 1.9 dB and 2.1 dB for BS and CPE respectively and Interference Allowance = 1 dB for either BS or CPE, and decoder implementation margins for QPSK is 1.1 dB</a:t>
            </a:r>
            <a:endParaRPr lang="en-SG" sz="1800" b="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graphicFrame>
        <p:nvGraphicFramePr>
          <p:cNvPr id="5" name="Table 4"/>
          <p:cNvGraphicFramePr>
            <a:graphicFrameLocks noGrp="1"/>
          </p:cNvGraphicFramePr>
          <p:nvPr/>
        </p:nvGraphicFramePr>
        <p:xfrm>
          <a:off x="1403648" y="5661248"/>
          <a:ext cx="6096000" cy="741680"/>
        </p:xfrm>
        <a:graphic>
          <a:graphicData uri="http://schemas.openxmlformats.org/drawingml/2006/table">
            <a:tbl>
              <a:tblPr firstRow="1" bandRow="1">
                <a:tableStyleId>{0E3FDE45-AF77-4B5C-9715-49D594BDF05E}</a:tableStyleId>
              </a:tblPr>
              <a:tblGrid>
                <a:gridCol w="2808312"/>
                <a:gridCol w="1584176"/>
                <a:gridCol w="1703512"/>
              </a:tblGrid>
              <a:tr h="370840">
                <a:tc>
                  <a:txBody>
                    <a:bodyPr/>
                    <a:lstStyle/>
                    <a:p>
                      <a:endParaRPr lang="en-SG" dirty="0"/>
                    </a:p>
                  </a:txBody>
                  <a:tcPr/>
                </a:tc>
                <a:tc>
                  <a:txBody>
                    <a:bodyPr/>
                    <a:lstStyle/>
                    <a:p>
                      <a:r>
                        <a:rPr lang="en-US" dirty="0" smtClean="0"/>
                        <a:t>BS</a:t>
                      </a:r>
                      <a:endParaRPr lang="en-SG" dirty="0"/>
                    </a:p>
                  </a:txBody>
                  <a:tcPr/>
                </a:tc>
                <a:tc>
                  <a:txBody>
                    <a:bodyPr/>
                    <a:lstStyle/>
                    <a:p>
                      <a:r>
                        <a:rPr lang="en-US" dirty="0" smtClean="0"/>
                        <a:t>CPE</a:t>
                      </a:r>
                      <a:endParaRPr lang="en-SG" dirty="0"/>
                    </a:p>
                  </a:txBody>
                  <a:tcPr/>
                </a:tc>
              </a:tr>
              <a:tr h="370840">
                <a:tc>
                  <a:txBody>
                    <a:bodyPr/>
                    <a:lstStyle/>
                    <a:p>
                      <a:r>
                        <a:rPr lang="en-US" dirty="0" smtClean="0"/>
                        <a:t>Implementation</a:t>
                      </a:r>
                      <a:r>
                        <a:rPr lang="en-US" baseline="0" dirty="0" smtClean="0"/>
                        <a:t> loss (dB)</a:t>
                      </a:r>
                      <a:endParaRPr lang="en-SG" dirty="0"/>
                    </a:p>
                  </a:txBody>
                  <a:tcPr/>
                </a:tc>
                <a:tc>
                  <a:txBody>
                    <a:bodyPr/>
                    <a:lstStyle/>
                    <a:p>
                      <a:r>
                        <a:rPr lang="en-US" dirty="0" smtClean="0"/>
                        <a:t>4</a:t>
                      </a:r>
                      <a:endParaRPr lang="en-SG" dirty="0"/>
                    </a:p>
                  </a:txBody>
                  <a:tcPr/>
                </a:tc>
                <a:tc>
                  <a:txBody>
                    <a:bodyPr/>
                    <a:lstStyle/>
                    <a:p>
                      <a:r>
                        <a:rPr lang="en-US" dirty="0" smtClean="0"/>
                        <a:t>4.2</a:t>
                      </a:r>
                      <a:endParaRPr lang="en-SG"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11560" y="476672"/>
            <a:ext cx="7772400" cy="1066800"/>
          </a:xfrm>
        </p:spPr>
        <p:txBody>
          <a:bodyPr/>
          <a:lstStyle/>
          <a:p>
            <a:r>
              <a:rPr lang="en-US" dirty="0" smtClean="0"/>
              <a:t>Case 1: BS to H-CPE</a:t>
            </a:r>
            <a:endParaRPr lang="en-SG" dirty="0"/>
          </a:p>
        </p:txBody>
      </p:sp>
      <p:pic>
        <p:nvPicPr>
          <p:cNvPr id="1029" name="Picture 5"/>
          <p:cNvPicPr>
            <a:picLocks noChangeAspect="1" noChangeArrowheads="1"/>
          </p:cNvPicPr>
          <p:nvPr/>
        </p:nvPicPr>
        <p:blipFill>
          <a:blip r:embed="rId2" cstate="print"/>
          <a:srcRect/>
          <a:stretch>
            <a:fillRect/>
          </a:stretch>
        </p:blipFill>
        <p:spPr bwMode="auto">
          <a:xfrm>
            <a:off x="1187624" y="1340768"/>
            <a:ext cx="6624736" cy="5119536"/>
          </a:xfrm>
          <a:prstGeom prst="rect">
            <a:avLst/>
          </a:prstGeom>
          <a:noFill/>
          <a:ln w="9525">
            <a:noFill/>
            <a:miter lim="800000"/>
            <a:headEnd/>
            <a:tailEnd/>
          </a:ln>
        </p:spPr>
      </p:pic>
      <p:sp>
        <p:nvSpPr>
          <p:cNvPr id="4" name="Date Placeholder 3"/>
          <p:cNvSpPr>
            <a:spLocks noGrp="1"/>
          </p:cNvSpPr>
          <p:nvPr>
            <p:ph type="dt" sz="half" idx="10"/>
          </p:nvPr>
        </p:nvSpPr>
        <p:spPr/>
        <p:txBody>
          <a:bodyPr/>
          <a:lstStyle/>
          <a:p>
            <a:pPr>
              <a:defRPr/>
            </a:pPr>
            <a:r>
              <a:rPr lang="en-US" smtClean="0"/>
              <a:t>May 2012</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4493</TotalTime>
  <Words>1314</Words>
  <Application>Microsoft Office PowerPoint</Application>
  <PresentationFormat>On-screen Show (4:3)</PresentationFormat>
  <Paragraphs>244</Paragraphs>
  <Slides>15</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18" baseType="lpstr">
      <vt:lpstr>802-22-Submission</vt:lpstr>
      <vt:lpstr>Custom Design</vt:lpstr>
      <vt:lpstr>Document</vt:lpstr>
      <vt:lpstr>Preliminary Link Budget Analysis for 802.22b </vt:lpstr>
      <vt:lpstr>Abstract</vt:lpstr>
      <vt:lpstr>Slide 3</vt:lpstr>
      <vt:lpstr>Slide 4</vt:lpstr>
      <vt:lpstr>CPE Definitions [2]</vt:lpstr>
      <vt:lpstr>Spectrum Mask in TVWS</vt:lpstr>
      <vt:lpstr>Link Budget Analysis Assumption</vt:lpstr>
      <vt:lpstr>Term definition</vt:lpstr>
      <vt:lpstr>Case 1: BS to H-CPE</vt:lpstr>
      <vt:lpstr>Case 2: H-CPE to BS</vt:lpstr>
      <vt:lpstr>Case 3: L-CPE to H-CPE</vt:lpstr>
      <vt:lpstr>Case 4: H-CPE to L-CPE</vt:lpstr>
      <vt:lpstr>Link Budget Examples </vt:lpstr>
      <vt:lpstr>Summary</vt:lpstr>
      <vt:lpstr>Reference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cwpyo</dc:creator>
  <cp:lastModifiedBy>Xin Zhang</cp:lastModifiedBy>
  <cp:revision>403</cp:revision>
  <cp:lastPrinted>1998-02-10T13:28:06Z</cp:lastPrinted>
  <dcterms:created xsi:type="dcterms:W3CDTF">2011-06-06T03:09:05Z</dcterms:created>
  <dcterms:modified xsi:type="dcterms:W3CDTF">2012-05-29T08:19:12Z</dcterms:modified>
</cp:coreProperties>
</file>