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547" r:id="rId3"/>
    <p:sldId id="548" r:id="rId4"/>
    <p:sldId id="575" r:id="rId5"/>
    <p:sldId id="579" r:id="rId6"/>
    <p:sldId id="549" r:id="rId7"/>
    <p:sldId id="550" r:id="rId8"/>
    <p:sldId id="551" r:id="rId9"/>
    <p:sldId id="552" r:id="rId10"/>
    <p:sldId id="553" r:id="rId11"/>
    <p:sldId id="554" r:id="rId12"/>
    <p:sldId id="577" r:id="rId13"/>
    <p:sldId id="556" r:id="rId14"/>
    <p:sldId id="557" r:id="rId15"/>
    <p:sldId id="558" r:id="rId16"/>
    <p:sldId id="561" r:id="rId17"/>
    <p:sldId id="559" r:id="rId18"/>
    <p:sldId id="578" r:id="rId19"/>
    <p:sldId id="589" r:id="rId20"/>
    <p:sldId id="584" r:id="rId21"/>
    <p:sldId id="586" r:id="rId22"/>
    <p:sldId id="587" r:id="rId23"/>
    <p:sldId id="591" r:id="rId24"/>
    <p:sldId id="588" r:id="rId25"/>
    <p:sldId id="590" r:id="rId26"/>
    <p:sldId id="592" r:id="rId27"/>
    <p:sldId id="573" r:id="rId28"/>
    <p:sldId id="574" r:id="rId29"/>
    <p:sldId id="583" r:id="rId30"/>
    <p:sldId id="544" r:id="rId31"/>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1" autoAdjust="0"/>
    <p:restoredTop sz="94660"/>
  </p:normalViewPr>
  <p:slideViewPr>
    <p:cSldViewPr>
      <p:cViewPr varScale="1">
        <p:scale>
          <a:sx n="83" d="100"/>
          <a:sy n="83" d="100"/>
        </p:scale>
        <p:origin x="-1411"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500"/>
              <a:t>doc.: IEEE 802.22-08-0080-02-0000</a:t>
            </a:r>
          </a:p>
        </p:txBody>
      </p:sp>
      <p:sp>
        <p:nvSpPr>
          <p:cNvPr id="17410" name="Rectangle 3"/>
          <p:cNvSpPr>
            <a:spLocks noGrp="1" noChangeArrowheads="1"/>
          </p:cNvSpPr>
          <p:nvPr>
            <p:ph type="dt" sz="quarter" idx="1"/>
          </p:nvPr>
        </p:nvSpPr>
        <p:spPr>
          <a:xfrm>
            <a:off x="669925" y="112068"/>
            <a:ext cx="806311" cy="23083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500" dirty="0" smtClean="0"/>
              <a:t>May</a:t>
            </a:r>
            <a:r>
              <a:rPr lang="ko-KR" altLang="en-US" sz="1500" dirty="0" smtClean="0"/>
              <a:t> </a:t>
            </a:r>
            <a:r>
              <a:rPr lang="ko-KR" altLang="en-US" sz="1500" dirty="0"/>
              <a:t>2007</a:t>
            </a:r>
            <a:endParaRPr lang="en-US" altLang="ko-KR" sz="1500" dirty="0"/>
          </a:p>
        </p:txBody>
      </p:sp>
      <p:sp>
        <p:nvSpPr>
          <p:cNvPr id="17411"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466725" defTabSz="955675" eaLnBrk="0" hangingPunct="0">
              <a:defRPr sz="1400" b="1">
                <a:solidFill>
                  <a:schemeClr val="tx1"/>
                </a:solidFill>
                <a:latin typeface="Times New Roman" charset="0"/>
                <a:ea typeface="굴림" charset="0"/>
                <a:cs typeface="굴림" charset="0"/>
              </a:defRPr>
            </a:lvl5pPr>
            <a:lvl6pPr marL="9239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13811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18383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22955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lvl="4"/>
            <a:r>
              <a:rPr lang="ko-KR" altLang="en-US" sz="1300" b="0"/>
              <a:t>Chang-Joo Kim, ETRI</a:t>
            </a:r>
            <a:endParaRPr lang="en-US" altLang="ko-KR" sz="1300" b="0"/>
          </a:p>
        </p:txBody>
      </p:sp>
      <p:sp>
        <p:nvSpPr>
          <p:cNvPr id="1741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300" b="0"/>
              <a:t>Page </a:t>
            </a:r>
            <a:fld id="{EA99CCE2-F505-DF4D-8630-98713B8A45C8}" type="slidenum">
              <a:rPr lang="en-US" altLang="ko-KR" sz="1300" b="0"/>
              <a:pPr/>
              <a:t>1</a:t>
            </a:fld>
            <a:endParaRPr lang="en-US" altLang="ko-KR" sz="1300" b="0"/>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ko-KR" altLang="en-US" dirty="0">
              <a:latin typeface="Times New Roman" charset="0"/>
              <a:ea typeface="굴림" charset="0"/>
              <a:cs typeface="굴림"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dirty="0" smtClean="0"/>
              <a:t>May 2012</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dirty="0" smtClean="0"/>
              <a:t>May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July 2012</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4899658" y="334189"/>
            <a:ext cx="3545842"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IEEE </a:t>
            </a:r>
            <a:r>
              <a:rPr lang="en-US" altLang="ja-JP" sz="1800" b="1" dirty="0" smtClean="0"/>
              <a:t>22-12-0069-01-000b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oleObject" Target="../embeddings/Microsoft_Office_Word_97-2003___1.doc"/><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바닥글 개체 틀 4"/>
          <p:cNvSpPr>
            <a:spLocks noGrp="1"/>
          </p:cNvSpPr>
          <p:nvPr>
            <p:ph type="ftr" sz="quarter" idx="11"/>
          </p:nvPr>
        </p:nvSpPr>
        <p:spPr>
          <a:xfrm>
            <a:off x="7048324" y="6475413"/>
            <a:ext cx="149560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16387" name="슬라이드 번호 개체 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a:t>Slide </a:t>
            </a:r>
            <a:fld id="{84B7AE5C-D1AF-9F40-B271-6D38DC4F155A}" type="slidenum">
              <a:rPr lang="en-US" altLang="ko-KR" sz="1200" b="0"/>
              <a:pPr/>
              <a:t>1</a:t>
            </a:fld>
            <a:endParaRPr lang="en-US" altLang="ko-KR" sz="1200" b="0"/>
          </a:p>
        </p:txBody>
      </p:sp>
      <p:sp>
        <p:nvSpPr>
          <p:cNvPr id="16388"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July 2012 Plan &amp; Report</a:t>
            </a:r>
            <a:endParaRPr lang="en-US" altLang="ko-KR" sz="2800" dirty="0">
              <a:latin typeface="Times New Roman" charset="0"/>
              <a:ea typeface="굴림" charset="0"/>
              <a:cs typeface="굴림" charset="0"/>
            </a:endParaRPr>
          </a:p>
        </p:txBody>
      </p:sp>
      <p:sp>
        <p:nvSpPr>
          <p:cNvPr id="16389"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latin typeface="Times New Roman" charset="0"/>
                <a:ea typeface="굴림" charset="0"/>
                <a:cs typeface="굴림" charset="0"/>
              </a:rPr>
              <a:t>IEEE P802.22 Wireless RANs          Date:</a:t>
            </a:r>
            <a:r>
              <a:rPr lang="en-US" altLang="ko-KR" sz="2000" b="0" dirty="0">
                <a:latin typeface="Times New Roman" charset="0"/>
                <a:ea typeface="굴림" charset="0"/>
                <a:cs typeface="굴림" charset="0"/>
              </a:rPr>
              <a:t> </a:t>
            </a:r>
            <a:r>
              <a:rPr lang="en-US" altLang="ko-KR" sz="2000" b="0" dirty="0" smtClean="0">
                <a:latin typeface="Times New Roman" charset="0"/>
                <a:ea typeface="굴림" charset="0"/>
                <a:cs typeface="굴림" charset="0"/>
              </a:rPr>
              <a:t>2012-07-18</a:t>
            </a:r>
            <a:endParaRPr lang="en-US" altLang="ko-KR" sz="2000" b="0" dirty="0">
              <a:latin typeface="Times New Roman" charset="0"/>
              <a:ea typeface="굴림" charset="0"/>
              <a:cs typeface="굴림" charset="0"/>
            </a:endParaRPr>
          </a:p>
        </p:txBody>
      </p:sp>
      <p:sp>
        <p:nvSpPr>
          <p:cNvPr id="16390"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6391"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4"/>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5"/>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6"/>
              </a:rPr>
              <a:t>patcom@ieee.org</a:t>
            </a:r>
            <a:r>
              <a:rPr lang="en-GB" altLang="ja-JP" sz="900" b="0" dirty="0" smtClean="0"/>
              <a:t>&gt;.</a:t>
            </a:r>
            <a:endParaRPr lang="ja-JP" altLang="ja-JP" sz="900" b="0" dirty="0"/>
          </a:p>
        </p:txBody>
      </p:sp>
      <p:sp>
        <p:nvSpPr>
          <p:cNvPr id="16393" name="TextBox 2"/>
          <p:cNvSpPr txBox="1">
            <a:spLocks noChangeArrowheads="1"/>
          </p:cNvSpPr>
          <p:nvPr/>
        </p:nvSpPr>
        <p:spPr bwMode="auto">
          <a:xfrm>
            <a:off x="7916863" y="501650"/>
            <a:ext cx="185737"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eaLnBrk="1" hangingPunct="1"/>
            <a:endParaRPr lang="en-US"/>
          </a:p>
        </p:txBody>
      </p:sp>
      <p:sp>
        <p:nvSpPr>
          <p:cNvPr id="2" name="Date Placeholder 1"/>
          <p:cNvSpPr>
            <a:spLocks noGrp="1"/>
          </p:cNvSpPr>
          <p:nvPr>
            <p:ph type="dt" sz="half" idx="10"/>
          </p:nvPr>
        </p:nvSpPr>
        <p:spPr>
          <a:xfrm>
            <a:off x="696913" y="334189"/>
            <a:ext cx="968214" cy="276999"/>
          </a:xfrm>
        </p:spPr>
        <p:txBody>
          <a:bodyPr/>
          <a:lstStyle/>
          <a:p>
            <a:pPr>
              <a:defRPr/>
            </a:pPr>
            <a:r>
              <a:rPr lang="en-US" altLang="ko-KR" dirty="0" smtClean="0"/>
              <a:t>July 2012</a:t>
            </a:r>
            <a:endParaRPr lang="en-US" altLang="ko-KR" dirty="0"/>
          </a:p>
        </p:txBody>
      </p:sp>
      <p:graphicFrame>
        <p:nvGraphicFramePr>
          <p:cNvPr id="16409" name="Object 25"/>
          <p:cNvGraphicFramePr>
            <a:graphicFrameLocks noChangeAspect="1"/>
          </p:cNvGraphicFramePr>
          <p:nvPr/>
        </p:nvGraphicFramePr>
        <p:xfrm>
          <a:off x="612775" y="2713038"/>
          <a:ext cx="7847657" cy="703262"/>
        </p:xfrm>
        <a:graphic>
          <a:graphicData uri="http://schemas.openxmlformats.org/presentationml/2006/ole">
            <p:oleObj spid="_x0000_s16409" name="Document" r:id="rId7"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t>Call for Potentially Essential Patents</a:t>
            </a:r>
            <a:endParaRPr kumimoji="1" lang="ja-JP" altLang="en-US" dirty="0"/>
          </a:p>
        </p:txBody>
      </p:sp>
      <p:sp>
        <p:nvSpPr>
          <p:cNvPr id="3" name="コンテンツ プレースホルダ 2"/>
          <p:cNvSpPr>
            <a:spLocks noGrp="1"/>
          </p:cNvSpPr>
          <p:nvPr>
            <p:ph idx="1"/>
          </p:nvPr>
        </p:nvSpPr>
        <p:spPr/>
        <p:txBody>
          <a:bodyPr/>
          <a:lstStyle/>
          <a:p>
            <a:pPr lvl="0">
              <a:defRPr/>
            </a:pPr>
            <a:r>
              <a:rPr lang="en-US" altLang="ja-JP"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ja-JP" sz="1600" dirty="0" smtClean="0"/>
              <a:t>Either speak up now or</a:t>
            </a:r>
          </a:p>
          <a:p>
            <a:pPr lvl="1">
              <a:defRPr/>
            </a:pPr>
            <a:r>
              <a:rPr lang="en-US" altLang="ja-JP" sz="1600" dirty="0" smtClean="0"/>
              <a:t>Provide the chair of this group with the identity of the holder(s) of any and all such claims as soon as possible or</a:t>
            </a:r>
          </a:p>
          <a:p>
            <a:pPr lvl="1">
              <a:defRPr/>
            </a:pPr>
            <a:r>
              <a:rPr lang="en-US" altLang="ja-JP" sz="1600" dirty="0" smtClean="0"/>
              <a:t>Cause an LOA to be submitted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Other Guidelines for IEEE WG Meetings</a:t>
            </a:r>
            <a:endParaRPr kumimoji="1" lang="ja-JP" altLang="en-US" dirty="0"/>
          </a:p>
        </p:txBody>
      </p:sp>
      <p:sp>
        <p:nvSpPr>
          <p:cNvPr id="3" name="コンテンツ プレースホルダ 2"/>
          <p:cNvSpPr>
            <a:spLocks noGrp="1"/>
          </p:cNvSpPr>
          <p:nvPr>
            <p:ph idx="1"/>
          </p:nvPr>
        </p:nvSpPr>
        <p:spPr>
          <a:xfrm>
            <a:off x="251520" y="1772816"/>
            <a:ext cx="8712968" cy="4114800"/>
          </a:xfrm>
        </p:spPr>
        <p:txBody>
          <a:bodyPr/>
          <a:lstStyle/>
          <a:p>
            <a:pPr marL="230188" indent="-230188">
              <a:lnSpc>
                <a:spcPct val="80000"/>
              </a:lnSpc>
            </a:pPr>
            <a:endParaRPr lang="en-US" altLang="ja-JP" sz="500" u="sng" dirty="0" smtClean="0">
              <a:solidFill>
                <a:srgbClr val="FF0000"/>
              </a:solidFill>
            </a:endParaRPr>
          </a:p>
          <a:p>
            <a:pPr marL="230188" indent="-230188">
              <a:lnSpc>
                <a:spcPct val="80000"/>
              </a:lnSpc>
              <a:spcAft>
                <a:spcPct val="40000"/>
              </a:spcAft>
            </a:pPr>
            <a:r>
              <a:rPr lang="en-US" altLang="ja-JP" sz="2000" dirty="0" smtClean="0"/>
              <a:t>All IEEE-SA standards meetings shall be conducted in compliance with all applicable laws, including antitrust and competition laws. </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the interpretation, validity, or essentiality of patents/patent claims. </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specific license rates, terms, or conditions.</a:t>
            </a:r>
          </a:p>
          <a:p>
            <a:pPr marL="1143000" lvl="2">
              <a:lnSpc>
                <a:spcPct val="80000"/>
              </a:lnSpc>
              <a:spcAft>
                <a:spcPct val="40000"/>
              </a:spcAft>
            </a:pPr>
            <a:r>
              <a:rPr lang="en-US" altLang="ja-JP" sz="1600" dirty="0" smtClean="0"/>
              <a:t>Relative costs, including licensing costs of essential patent claims, of different technical approaches July be discussed in standards development meetings. </a:t>
            </a:r>
          </a:p>
          <a:p>
            <a:pPr marL="1600200" lvl="3">
              <a:lnSpc>
                <a:spcPct val="80000"/>
              </a:lnSpc>
              <a:spcAft>
                <a:spcPct val="40000"/>
              </a:spcAft>
            </a:pPr>
            <a:r>
              <a:rPr lang="en-GB" altLang="ja-JP" dirty="0" smtClean="0"/>
              <a:t>Technical considerations remain primary focus</a:t>
            </a:r>
            <a:endParaRPr lang="en-US" altLang="ja-JP" dirty="0" smtClean="0"/>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or engage in the fixing of product prices, allocation of customers, or division of sales markets.</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the status or substance of ongoing or threatened litigation.</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be silent if inappropriate topics are discussed </a:t>
            </a:r>
            <a:r>
              <a:rPr lang="en-US" altLang="ja-JP" sz="1800" b="1" dirty="0" smtClean="0">
                <a:latin typeface="Arial" charset="0"/>
              </a:rPr>
              <a:t>…</a:t>
            </a:r>
            <a:r>
              <a:rPr lang="en-US" altLang="ja-JP" sz="1800" b="1" dirty="0" smtClean="0"/>
              <a:t> do formally object.</a:t>
            </a:r>
          </a:p>
          <a:p>
            <a:pPr marL="230188" indent="-230188" algn="ctr">
              <a:lnSpc>
                <a:spcPct val="80000"/>
              </a:lnSpc>
            </a:pPr>
            <a:r>
              <a:rPr lang="en-US" altLang="ja-JP" dirty="0" smtClean="0"/>
              <a:t>---------------------------------------------------------------   </a:t>
            </a:r>
            <a:endParaRPr lang="en-US" altLang="ja-JP" sz="1400" dirty="0" smtClean="0"/>
          </a:p>
          <a:p>
            <a:pPr marL="230188" indent="-230188" algn="ctr">
              <a:lnSpc>
                <a:spcPct val="80000"/>
              </a:lnSpc>
            </a:pPr>
            <a:r>
              <a:rPr lang="en-US" altLang="ja-JP" sz="1400" dirty="0" smtClean="0"/>
              <a:t>See </a:t>
            </a:r>
            <a:r>
              <a:rPr lang="en-US" altLang="ja-JP" sz="1400" i="1" dirty="0" smtClean="0"/>
              <a:t>IEEE-SA Standards Board Operations Manual</a:t>
            </a:r>
            <a:r>
              <a:rPr lang="en-US" altLang="ja-JP" sz="1400" dirty="0" smtClean="0"/>
              <a:t>, clause 5.3.10 and </a:t>
            </a:r>
            <a:r>
              <a:rPr lang="en-GB" altLang="ja-JP" sz="1400" dirty="0" smtClean="0"/>
              <a:t>“Promoting Competition and Innovation: What You Need to Know about the IEEE Standards Association's Antitrust and Competition Policy”</a:t>
            </a:r>
            <a:r>
              <a:rPr lang="en-US" altLang="ja-JP" sz="1400" dirty="0" smtClean="0"/>
              <a:t> for more details.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sz="14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July 802.22b agenda as contained in 22-12-0067-01-000b</a:t>
            </a:r>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err="1" smtClean="0"/>
              <a:t>Second:Chunyi</a:t>
            </a:r>
            <a:r>
              <a:rPr lang="en-US" altLang="ja-JP" dirty="0" smtClean="0"/>
              <a:t> Song</a:t>
            </a:r>
          </a:p>
          <a:p>
            <a:endParaRPr lang="en-US" altLang="ja-JP" dirty="0" smtClean="0"/>
          </a:p>
          <a:p>
            <a:r>
              <a:rPr kumimoji="1"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Tuesday July 17</a:t>
            </a:r>
            <a:r>
              <a:rPr kumimoji="1" lang="en-US" altLang="ja-JP" baseline="30000" dirty="0" smtClean="0"/>
              <a:t>th</a:t>
            </a:r>
            <a:r>
              <a:rPr kumimoji="1" lang="en-US" altLang="ja-JP" dirty="0" smtClean="0"/>
              <a:t> AM1</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Review from May</a:t>
            </a:r>
          </a:p>
          <a:p>
            <a:r>
              <a:rPr lang="en-US" altLang="ja-JP" dirty="0" smtClean="0"/>
              <a:t>Approve minutes from May</a:t>
            </a:r>
          </a:p>
          <a:p>
            <a:r>
              <a:rPr lang="en-US" altLang="ja-JP" dirty="0" smtClean="0"/>
              <a:t>Review conference calls</a:t>
            </a:r>
          </a:p>
          <a:p>
            <a:r>
              <a:rPr lang="en-US" altLang="ja-JP" dirty="0" smtClean="0"/>
              <a:t>Approve minutes from conference calls</a:t>
            </a:r>
          </a:p>
          <a:p>
            <a:r>
              <a:rPr lang="en-US" altLang="ja-JP" dirty="0" smtClean="0"/>
              <a:t>Call for contributions</a:t>
            </a:r>
          </a:p>
          <a:p>
            <a:r>
              <a:rPr kumimoji="1" lang="en-US" altLang="ja-JP" dirty="0" smtClean="0"/>
              <a:t>Selection criteria discussion</a:t>
            </a:r>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from May</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latin typeface="Times New Roman" charset="0"/>
              </a:rPr>
              <a:t>May meeting review</a:t>
            </a:r>
          </a:p>
          <a:p>
            <a:pPr lvl="1"/>
            <a:r>
              <a:rPr lang="da-DK" altLang="ja-JP" dirty="0" smtClean="0"/>
              <a:t>Present Link Budget Analysis for IEEE 802.22b</a:t>
            </a:r>
          </a:p>
          <a:p>
            <a:pPr lvl="2"/>
            <a:r>
              <a:rPr kumimoji="1" lang="en-US" altLang="ja-JP" sz="2000" dirty="0" smtClean="0"/>
              <a:t>IEEE 802.22-12/0054r0 - </a:t>
            </a:r>
            <a:r>
              <a:rPr lang="en-US" altLang="ja-JP" sz="2000" dirty="0" err="1" smtClean="0"/>
              <a:t>Shigenobu</a:t>
            </a:r>
            <a:r>
              <a:rPr lang="en-US" altLang="ja-JP" sz="2000" dirty="0" smtClean="0"/>
              <a:t> Sasaki and </a:t>
            </a:r>
            <a:r>
              <a:rPr lang="en-US" altLang="ja-JP" sz="2000" dirty="0" err="1" smtClean="0"/>
              <a:t>Bingxuan</a:t>
            </a:r>
            <a:r>
              <a:rPr lang="en-US" altLang="ja-JP" sz="2000" dirty="0" smtClean="0"/>
              <a:t> Zhao (Niigata Univ.)</a:t>
            </a:r>
          </a:p>
          <a:p>
            <a:pPr lvl="1"/>
            <a:r>
              <a:rPr lang="en-US" altLang="ja-JP" dirty="0" smtClean="0"/>
              <a:t>Present Preliminary Link Budget Analysis for 802.22b</a:t>
            </a:r>
          </a:p>
          <a:p>
            <a:pPr lvl="2"/>
            <a:r>
              <a:rPr kumimoji="1" lang="en-US" altLang="ja-JP" sz="2000" dirty="0" smtClean="0"/>
              <a:t>IEEE 802.22-12/0055r0 - </a:t>
            </a:r>
            <a:r>
              <a:rPr lang="en-US" altLang="ja-JP" sz="2000" dirty="0" err="1" smtClean="0"/>
              <a:t>Xin</a:t>
            </a:r>
            <a:r>
              <a:rPr lang="en-US" altLang="ja-JP" sz="2000" dirty="0" smtClean="0"/>
              <a:t> Zhang, Chang-Woo </a:t>
            </a:r>
            <a:r>
              <a:rPr lang="en-US" altLang="ja-JP" sz="2000" dirty="0" err="1" smtClean="0"/>
              <a:t>Pyo</a:t>
            </a:r>
            <a:r>
              <a:rPr lang="en-US" altLang="ja-JP" sz="2000" dirty="0" smtClean="0"/>
              <a:t>, </a:t>
            </a:r>
            <a:r>
              <a:rPr lang="en-US" altLang="ja-JP" sz="2000" dirty="0" err="1" smtClean="0"/>
              <a:t>Chunyi</a:t>
            </a:r>
            <a:r>
              <a:rPr lang="en-US" altLang="ja-JP" sz="2000" dirty="0" smtClean="0"/>
              <a:t> Song, </a:t>
            </a:r>
            <a:r>
              <a:rPr lang="en-US" altLang="ja-JP" sz="2000" dirty="0" err="1" smtClean="0"/>
              <a:t>Mingtuo</a:t>
            </a:r>
            <a:r>
              <a:rPr lang="en-US" altLang="ja-JP" sz="2000" dirty="0" smtClean="0"/>
              <a:t> Zhou, Hiroshi Harada</a:t>
            </a:r>
          </a:p>
          <a:p>
            <a:pPr lvl="1"/>
            <a:r>
              <a:rPr kumimoji="1" lang="en-US" altLang="ja-JP" dirty="0" smtClean="0"/>
              <a:t>Discuss Selection Criteria</a:t>
            </a:r>
          </a:p>
          <a:p>
            <a:pPr lvl="2"/>
            <a:r>
              <a:rPr kumimoji="1" lang="en-US" altLang="ja-JP" sz="2000" dirty="0" smtClean="0"/>
              <a:t>22-12-0025-04-000b-ieee-p802-22b-selection-criteria</a:t>
            </a:r>
          </a:p>
          <a:p>
            <a:pPr lvl="2"/>
            <a:endParaRPr kumimoji="1" lang="en-US" altLang="ja-JP" sz="2000" dirty="0" smtClean="0"/>
          </a:p>
          <a:p>
            <a:pPr lvl="1"/>
            <a:r>
              <a:rPr kumimoji="1" lang="en-US" altLang="ja-JP" dirty="0" smtClean="0"/>
              <a:t>2 Teleconferences are done for selection criteria discussion</a:t>
            </a:r>
            <a:endParaRPr kumimoji="1" lang="ja-JP" altLang="en-US" dirty="0" smtClean="0"/>
          </a:p>
          <a:p>
            <a:endParaRPr lang="en-US" altLang="ja-JP" dirty="0" smtClean="0">
              <a:latin typeface="Times New Roman" charset="0"/>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May Minutes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Motion to approve May 802.22b minutes as contained in 22-12-0058-00-000b</a:t>
            </a:r>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Chunyi</a:t>
            </a:r>
            <a:r>
              <a:rPr lang="en-US" altLang="ja-JP" dirty="0" smtClean="0"/>
              <a:t> Song</a:t>
            </a:r>
          </a:p>
          <a:p>
            <a:endParaRPr lang="en-US" altLang="ja-JP" dirty="0" smtClean="0"/>
          </a:p>
          <a:p>
            <a:r>
              <a:rPr lang="en-US" altLang="ja-JP" dirty="0" smtClean="0"/>
              <a:t>No objection, Motion passes.</a:t>
            </a:r>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Conference Calls</a:t>
            </a:r>
            <a:endParaRPr kumimoji="1" lang="ja-JP" altLang="en-US" dirty="0"/>
          </a:p>
        </p:txBody>
      </p:sp>
      <p:sp>
        <p:nvSpPr>
          <p:cNvPr id="3" name="コンテンツ プレースホルダ 2"/>
          <p:cNvSpPr>
            <a:spLocks noGrp="1"/>
          </p:cNvSpPr>
          <p:nvPr>
            <p:ph idx="1"/>
          </p:nvPr>
        </p:nvSpPr>
        <p:spPr>
          <a:xfrm>
            <a:off x="685800" y="1700808"/>
            <a:ext cx="7772400" cy="4114800"/>
          </a:xfrm>
        </p:spPr>
        <p:txBody>
          <a:bodyPr/>
          <a:lstStyle/>
          <a:p>
            <a:r>
              <a:rPr lang="en-US" altLang="ja-JP" dirty="0" smtClean="0"/>
              <a:t>Motion to approve 802.22b conference call minutes for </a:t>
            </a:r>
            <a:r>
              <a:rPr lang="en-US" altLang="ja-JP" u="sng" dirty="0" smtClean="0"/>
              <a:t>June 5, 2012, June 26, 2012, </a:t>
            </a:r>
          </a:p>
          <a:p>
            <a:pPr>
              <a:buNone/>
            </a:pPr>
            <a:r>
              <a:rPr lang="en-US" altLang="ja-JP" dirty="0" smtClean="0"/>
              <a:t>	as contained in </a:t>
            </a:r>
          </a:p>
          <a:p>
            <a:pPr>
              <a:buNone/>
            </a:pPr>
            <a:r>
              <a:rPr lang="en-US" altLang="ja-JP" dirty="0" smtClean="0"/>
              <a:t>	22-12-0068-00-000b</a:t>
            </a:r>
          </a:p>
          <a:p>
            <a:pPr>
              <a:buNone/>
            </a:pPr>
            <a:r>
              <a:rPr lang="en-US" altLang="ja-JP" dirty="0" smtClean="0"/>
              <a:t>	22-12-0070-00-000b</a:t>
            </a:r>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Chunyi</a:t>
            </a:r>
            <a:r>
              <a:rPr lang="en-US" altLang="ja-JP" dirty="0" smtClean="0"/>
              <a:t> Song</a:t>
            </a:r>
          </a:p>
          <a:p>
            <a:endParaRPr kumimoji="1"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dirty="0" smtClean="0"/>
              <a:t>Slide </a:t>
            </a:r>
            <a:fld id="{34DA5C14-BC51-5D4D-BF6B-6BB6BBDF3E1E}" type="slidenum">
              <a:rPr lang="en-US" altLang="ko-KR" smtClean="0"/>
              <a:pPr>
                <a:defRPr/>
              </a:pPr>
              <a:t>17</a:t>
            </a:fld>
            <a:endParaRPr lang="en-US"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Contributions</a:t>
            </a:r>
            <a:endParaRPr kumimoji="1" lang="ja-JP" altLang="en-US" dirty="0"/>
          </a:p>
        </p:txBody>
      </p:sp>
      <p:sp>
        <p:nvSpPr>
          <p:cNvPr id="3" name="コンテンツ プレースホルダ 2"/>
          <p:cNvSpPr>
            <a:spLocks noGrp="1"/>
          </p:cNvSpPr>
          <p:nvPr>
            <p:ph idx="1"/>
          </p:nvPr>
        </p:nvSpPr>
        <p:spPr/>
        <p:txBody>
          <a:bodyPr/>
          <a:lstStyle/>
          <a:p>
            <a:pPr marL="342900" lvl="4" indent="-342900"/>
            <a:r>
              <a:rPr lang="en-US" altLang="ja-JP" sz="2400" dirty="0" smtClean="0">
                <a:ea typeface="ＭＳ Ｐゴシック" pitchFamily="34" charset="-128"/>
              </a:rPr>
              <a:t>Preliminary Link Budget Analysis for 802.22b – </a:t>
            </a:r>
            <a:r>
              <a:rPr lang="en-US" altLang="ja-JP" sz="2400" dirty="0" smtClean="0"/>
              <a:t>IEEE 802.22-12-0055-02-000b , </a:t>
            </a:r>
            <a:r>
              <a:rPr lang="en-US" altLang="ja-JP" sz="2400" dirty="0" err="1" smtClean="0"/>
              <a:t>Xin</a:t>
            </a:r>
            <a:r>
              <a:rPr lang="en-US" altLang="ja-JP" sz="2400" dirty="0" smtClean="0"/>
              <a:t> Zhang, Chang-Woo </a:t>
            </a:r>
            <a:r>
              <a:rPr lang="en-US" altLang="ja-JP" sz="2400" dirty="0" err="1" smtClean="0"/>
              <a:t>Pyo</a:t>
            </a:r>
            <a:r>
              <a:rPr lang="en-US" altLang="ja-JP" sz="2400" dirty="0" smtClean="0"/>
              <a:t>, </a:t>
            </a:r>
            <a:r>
              <a:rPr lang="en-US" altLang="ja-JP" sz="2400" dirty="0" err="1" smtClean="0"/>
              <a:t>Chunyi</a:t>
            </a:r>
            <a:r>
              <a:rPr lang="en-US" altLang="ja-JP" sz="2400" dirty="0" smtClean="0"/>
              <a:t> Song, </a:t>
            </a:r>
            <a:r>
              <a:rPr lang="en-US" altLang="ja-JP" sz="2400" dirty="0" err="1" smtClean="0"/>
              <a:t>Mingtuo</a:t>
            </a:r>
            <a:r>
              <a:rPr lang="en-US" altLang="ja-JP" sz="2400" dirty="0" smtClean="0"/>
              <a:t> Zhou, Hiroshi Harada (NICT)</a:t>
            </a:r>
          </a:p>
          <a:p>
            <a:pPr marL="800100" lvl="5" indent="-342900"/>
            <a:r>
              <a:rPr lang="en-US" altLang="ja-JP" sz="2400" dirty="0" smtClean="0"/>
              <a:t>Tuesday, AM1</a:t>
            </a:r>
          </a:p>
          <a:p>
            <a:pPr marL="800100" lvl="5" indent="-342900"/>
            <a:endParaRPr lang="en-US" altLang="ja-JP" sz="2400" dirty="0" smtClean="0"/>
          </a:p>
          <a:p>
            <a:pPr marL="342900" lvl="4" indent="-342900"/>
            <a:r>
              <a:rPr lang="en-US" altLang="ja-JP" sz="2400" dirty="0" smtClean="0">
                <a:ea typeface="ＭＳ Ｐゴシック" pitchFamily="34" charset="-128"/>
              </a:rPr>
              <a:t>Link Budget Analysis for 802.22b -</a:t>
            </a:r>
            <a:r>
              <a:rPr lang="en-US" altLang="ja-JP" sz="2400" dirty="0" smtClean="0"/>
              <a:t> </a:t>
            </a:r>
            <a:r>
              <a:rPr lang="en-US" altLang="ja-JP" sz="2400" dirty="0" err="1" smtClean="0"/>
              <a:t>Shigenobu</a:t>
            </a:r>
            <a:r>
              <a:rPr lang="en-US" altLang="ja-JP" sz="2400" dirty="0" smtClean="0"/>
              <a:t> Sasaki and </a:t>
            </a:r>
            <a:r>
              <a:rPr lang="en-US" altLang="ja-JP" sz="2400" dirty="0" err="1" smtClean="0"/>
              <a:t>Bingxuan</a:t>
            </a:r>
            <a:r>
              <a:rPr lang="en-US" altLang="ja-JP" sz="2400" dirty="0" smtClean="0"/>
              <a:t> Zhao (Niigata Univ.)</a:t>
            </a:r>
          </a:p>
          <a:p>
            <a:pPr marL="800100" lvl="5" indent="-342900"/>
            <a:r>
              <a:rPr lang="en-US" altLang="ja-JP" sz="2400" dirty="0" smtClean="0">
                <a:ea typeface="ＭＳ Ｐゴシック" pitchFamily="34" charset="-128"/>
              </a:rPr>
              <a:t>Wednesday, AM2</a:t>
            </a:r>
          </a:p>
          <a:p>
            <a:pPr marL="800100" lvl="5" indent="-342900"/>
            <a:endParaRPr lang="en-US" altLang="ja-JP" sz="2400" dirty="0" smtClean="0"/>
          </a:p>
          <a:p>
            <a:endParaRPr lang="en-US" altLang="ja-JP" dirty="0" smtClean="0">
              <a:ea typeface="ＭＳ Ｐゴシック" pitchFamily="34" charset="-128"/>
            </a:endParaRPr>
          </a:p>
        </p:txBody>
      </p:sp>
      <p:sp>
        <p:nvSpPr>
          <p:cNvPr id="4" name="日付プレースホルダ 3"/>
          <p:cNvSpPr>
            <a:spLocks noGrp="1"/>
          </p:cNvSpPr>
          <p:nvPr>
            <p:ph type="dt" sz="half" idx="10"/>
          </p:nvPr>
        </p:nvSpPr>
        <p:spPr/>
        <p:txBody>
          <a:bodyPr/>
          <a:lstStyle/>
          <a:p>
            <a:pPr>
              <a:defRPr/>
            </a:pPr>
            <a:r>
              <a:rPr lang="en-US" altLang="ko-KR" dirty="0" smtClean="0"/>
              <a:t>July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Presentation</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Preliminary Link Budget Analysis for 802.22b : </a:t>
            </a:r>
            <a:r>
              <a:rPr lang="en-GB" altLang="ja-JP" dirty="0" smtClean="0"/>
              <a:t>IEEE 802.22-12/0055r2-000b, </a:t>
            </a:r>
            <a:r>
              <a:rPr lang="en-US" altLang="ja-JP" dirty="0" err="1" smtClean="0"/>
              <a:t>Xin</a:t>
            </a:r>
            <a:r>
              <a:rPr lang="en-US" altLang="ja-JP" dirty="0" smtClean="0"/>
              <a:t> Zhang, Chang-Woo </a:t>
            </a:r>
            <a:r>
              <a:rPr lang="en-US" altLang="ja-JP" dirty="0" err="1" smtClean="0"/>
              <a:t>Pyo</a:t>
            </a:r>
            <a:r>
              <a:rPr lang="en-US" altLang="ja-JP" dirty="0" smtClean="0"/>
              <a:t>, </a:t>
            </a:r>
            <a:r>
              <a:rPr lang="en-US" altLang="ja-JP" dirty="0" err="1" smtClean="0"/>
              <a:t>Chunyi</a:t>
            </a:r>
            <a:r>
              <a:rPr lang="en-US" altLang="ja-JP" dirty="0" smtClean="0"/>
              <a:t> Song, </a:t>
            </a:r>
            <a:r>
              <a:rPr lang="en-US" altLang="ja-JP" dirty="0" err="1" smtClean="0"/>
              <a:t>Mingtuo</a:t>
            </a:r>
            <a:r>
              <a:rPr lang="en-US" altLang="ja-JP" dirty="0" smtClean="0"/>
              <a:t> Zhou, Hiroshi Harada</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Tuesday July 17</a:t>
            </a:r>
            <a:r>
              <a:rPr kumimoji="1" lang="en-US" altLang="ja-JP" baseline="30000" dirty="0" smtClean="0"/>
              <a:t>th</a:t>
            </a:r>
            <a:r>
              <a:rPr kumimoji="1" lang="en-US" altLang="ja-JP" dirty="0" smtClean="0"/>
              <a:t> AM2</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Selection Criteria Document Discussion: </a:t>
            </a:r>
            <a:r>
              <a:rPr lang="en-GB" altLang="ja-JP" dirty="0" smtClean="0"/>
              <a:t>IEEE 802.22-12/0025r04-000b</a:t>
            </a:r>
            <a:endParaRPr lang="ja-JP"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Wednesday July 18</a:t>
            </a:r>
            <a:r>
              <a:rPr kumimoji="1" lang="en-US" altLang="ja-JP" baseline="30000" dirty="0" smtClean="0"/>
              <a:t>th</a:t>
            </a:r>
            <a:r>
              <a:rPr kumimoji="1" lang="en-US" altLang="ja-JP" dirty="0" smtClean="0"/>
              <a:t> AM1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Cancelled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Wednesday July 18</a:t>
            </a:r>
            <a:r>
              <a:rPr kumimoji="1" lang="en-US" altLang="ja-JP" baseline="30000" dirty="0" smtClean="0"/>
              <a:t>th</a:t>
            </a:r>
            <a:r>
              <a:rPr kumimoji="1" lang="en-US" altLang="ja-JP" dirty="0" smtClean="0"/>
              <a:t> AM2</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Link Budget Analysis for Broadband Services in IEEE 802.22b : </a:t>
            </a:r>
            <a:r>
              <a:rPr lang="en-GB" altLang="ja-JP" dirty="0" smtClean="0"/>
              <a:t>IEEE 802.22-12/0071r0-000b, ,</a:t>
            </a:r>
            <a:r>
              <a:rPr lang="en-US" altLang="ja-JP" dirty="0" smtClean="0"/>
              <a:t> </a:t>
            </a:r>
            <a:r>
              <a:rPr lang="en-US" altLang="ja-JP" dirty="0" err="1" smtClean="0"/>
              <a:t>Bingxuan</a:t>
            </a:r>
            <a:r>
              <a:rPr lang="en-US" altLang="ja-JP" dirty="0" smtClean="0"/>
              <a:t> Zhao, </a:t>
            </a:r>
            <a:r>
              <a:rPr lang="en-US" altLang="ja-JP" dirty="0" err="1" smtClean="0"/>
              <a:t>Shigenobu</a:t>
            </a:r>
            <a:r>
              <a:rPr lang="en-US" altLang="ja-JP" dirty="0" smtClean="0"/>
              <a:t> Sasaki, </a:t>
            </a:r>
            <a:r>
              <a:rPr lang="en-US" altLang="ja-JP" dirty="0" err="1" smtClean="0"/>
              <a:t>Hiromu</a:t>
            </a:r>
            <a:r>
              <a:rPr lang="en-US" altLang="ja-JP" dirty="0" smtClean="0"/>
              <a:t> </a:t>
            </a:r>
            <a:r>
              <a:rPr lang="en-US" altLang="ja-JP" dirty="0" err="1" smtClean="0"/>
              <a:t>Niwano</a:t>
            </a:r>
            <a:r>
              <a:rPr lang="en-US" altLang="ja-JP" dirty="0" smtClean="0"/>
              <a:t> (Niigata University</a:t>
            </a:r>
            <a:r>
              <a:rPr lang="en-US" altLang="ja-JP" dirty="0" smtClean="0"/>
              <a:t>)</a:t>
            </a:r>
          </a:p>
          <a:p>
            <a:endParaRPr lang="en-US" altLang="ja-JP" dirty="0" smtClean="0"/>
          </a:p>
          <a:p>
            <a:r>
              <a:rPr lang="en-US" altLang="ja-JP" dirty="0" smtClean="0"/>
              <a:t>Preliminary Link Budget Analysis for 802.22b : </a:t>
            </a:r>
            <a:r>
              <a:rPr lang="en-GB" altLang="ja-JP" dirty="0" smtClean="0"/>
              <a:t>IEEE 802.22-12/0055r3-000b, </a:t>
            </a:r>
            <a:r>
              <a:rPr lang="en-US" altLang="ja-JP" dirty="0" err="1" smtClean="0"/>
              <a:t>Xin</a:t>
            </a:r>
            <a:r>
              <a:rPr lang="en-US" altLang="ja-JP" dirty="0" smtClean="0"/>
              <a:t> Zhang, Chang-Woo </a:t>
            </a:r>
            <a:r>
              <a:rPr lang="en-US" altLang="ja-JP" dirty="0" err="1" smtClean="0"/>
              <a:t>Pyo</a:t>
            </a:r>
            <a:r>
              <a:rPr lang="en-US" altLang="ja-JP" dirty="0" smtClean="0"/>
              <a:t>, </a:t>
            </a:r>
            <a:r>
              <a:rPr lang="en-US" altLang="ja-JP" dirty="0" err="1" smtClean="0"/>
              <a:t>Chunyi</a:t>
            </a:r>
            <a:r>
              <a:rPr lang="en-US" altLang="ja-JP" dirty="0" smtClean="0"/>
              <a:t> Song, </a:t>
            </a:r>
            <a:r>
              <a:rPr lang="en-US" altLang="ja-JP" dirty="0" err="1" smtClean="0"/>
              <a:t>Mingtuo</a:t>
            </a:r>
            <a:r>
              <a:rPr lang="en-US" altLang="ja-JP" dirty="0" smtClean="0"/>
              <a:t> Zhou, Hiroshi </a:t>
            </a:r>
            <a:r>
              <a:rPr lang="en-US" altLang="ja-JP" dirty="0" smtClean="0"/>
              <a:t>Harada</a:t>
            </a:r>
          </a:p>
          <a:p>
            <a:endParaRPr lang="en-US" altLang="ja-JP" dirty="0" smtClean="0"/>
          </a:p>
          <a:p>
            <a:r>
              <a:rPr kumimoji="1" lang="en-US" altLang="ja-JP" dirty="0" smtClean="0"/>
              <a:t>Selection Criteria Discussion</a:t>
            </a:r>
            <a:endParaRPr kumimoji="1" lang="ja-JP" altLang="en-US" dirty="0" smtClean="0"/>
          </a:p>
          <a:p>
            <a:endParaRPr lang="en-GB" altLang="ja-JP" dirty="0" smtClean="0"/>
          </a:p>
          <a:p>
            <a:endParaRPr lang="ja-JP"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a:t>
            </a:r>
            <a:endParaRPr kumimoji="1" lang="ja-JP" altLang="en-US" dirty="0"/>
          </a:p>
        </p:txBody>
      </p:sp>
      <p:sp>
        <p:nvSpPr>
          <p:cNvPr id="3" name="コンテンツ プレースホルダ 2"/>
          <p:cNvSpPr>
            <a:spLocks noGrp="1"/>
          </p:cNvSpPr>
          <p:nvPr>
            <p:ph idx="1"/>
          </p:nvPr>
        </p:nvSpPr>
        <p:spPr/>
        <p:txBody>
          <a:bodyPr/>
          <a:lstStyle/>
          <a:p>
            <a:pPr lvl="0"/>
            <a:r>
              <a:rPr lang="en-GB" altLang="ja-JP" dirty="0" smtClean="0"/>
              <a:t>Which model shall be mandatory for performance study</a:t>
            </a:r>
          </a:p>
          <a:p>
            <a:pPr marL="914400" lvl="1" indent="-457200">
              <a:buAutoNum type="alphaUcPeriod"/>
            </a:pPr>
            <a:r>
              <a:rPr lang="en-GB" altLang="ja-JP" dirty="0" smtClean="0"/>
              <a:t>Smart Metering Model (SMM) – member’s preference (0)</a:t>
            </a:r>
            <a:endParaRPr lang="en-US" altLang="ja-JP" dirty="0" smtClean="0"/>
          </a:p>
          <a:p>
            <a:pPr marL="914400" lvl="1" indent="-457200">
              <a:buAutoNum type="alphaUcPeriod"/>
            </a:pPr>
            <a:r>
              <a:rPr lang="en-GB" altLang="ja-JP" dirty="0" smtClean="0"/>
              <a:t>Real-time/Near real-time Video Monitoring Model (RMM)- member’s preference (5)</a:t>
            </a:r>
            <a:endParaRPr lang="en-US" altLang="ja-JP" dirty="0" smtClean="0"/>
          </a:p>
          <a:p>
            <a:pPr marL="914400" lvl="1" indent="-457200">
              <a:buAutoNum type="alphaUcPeriod"/>
            </a:pPr>
            <a:r>
              <a:rPr lang="en-GB" altLang="ja-JP" dirty="0" smtClean="0"/>
              <a:t>Broadband Service Extension Model (BSEM) on </a:t>
            </a:r>
            <a:r>
              <a:rPr lang="en-GB" altLang="ja-JP" dirty="0" err="1" smtClean="0"/>
              <a:t>Multihop</a:t>
            </a:r>
            <a:r>
              <a:rPr lang="en-GB" altLang="ja-JP" dirty="0" smtClean="0"/>
              <a:t> - member’s preference (0)</a:t>
            </a:r>
          </a:p>
          <a:p>
            <a:pPr marL="914400" lvl="1" indent="-457200">
              <a:buAutoNum type="alphaUcPeriod"/>
            </a:pPr>
            <a:r>
              <a:rPr lang="en-GB" altLang="ja-JP" dirty="0" smtClean="0"/>
              <a:t>Proposal Defined Model (PDM) - member’s preference (1)</a:t>
            </a:r>
            <a:endParaRPr lang="ja-JP" altLang="ja-JP" dirty="0" smtClean="0"/>
          </a:p>
          <a:p>
            <a:pPr lvl="1"/>
            <a:endParaRPr lang="ja-JP" altLang="ja-JP" dirty="0" smtClean="0"/>
          </a:p>
          <a:p>
            <a:endParaRPr kumimoji="1" lang="en-US" altLang="ja-JP" dirty="0" smtClean="0"/>
          </a:p>
          <a:p>
            <a:endParaRPr kumimoji="1" lang="en-US" altLang="ja-JP" dirty="0" smtClean="0"/>
          </a:p>
          <a:p>
            <a:pPr lvl="1"/>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23</a:t>
            </a:fld>
            <a:endParaRPr lang="en-US" altLang="ko-K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Thursday July 19</a:t>
            </a:r>
            <a:r>
              <a:rPr kumimoji="1" lang="en-US" altLang="ja-JP" baseline="30000" dirty="0" smtClean="0"/>
              <a:t>th</a:t>
            </a:r>
            <a:r>
              <a:rPr kumimoji="1" lang="en-US" altLang="ja-JP" dirty="0" smtClean="0"/>
              <a:t> AM1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Selection Criteria Document Discussion</a:t>
            </a:r>
          </a:p>
          <a:p>
            <a:endParaRPr kumimoji="1" lang="en-US" altLang="ja-JP" dirty="0" smtClean="0"/>
          </a:p>
          <a:p>
            <a:r>
              <a:rPr kumimoji="1" lang="en-US" altLang="ja-JP" dirty="0" smtClean="0"/>
              <a:t>Call for Proposal Document Discussion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24</a:t>
            </a:fld>
            <a:endParaRPr lang="en-US" altLang="ko-K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a:t>
            </a:r>
            <a:endParaRPr kumimoji="1" lang="ja-JP" altLang="en-US" dirty="0"/>
          </a:p>
        </p:txBody>
      </p:sp>
      <p:sp>
        <p:nvSpPr>
          <p:cNvPr id="3" name="コンテンツ プレースホルダ 2"/>
          <p:cNvSpPr>
            <a:spLocks noGrp="1"/>
          </p:cNvSpPr>
          <p:nvPr>
            <p:ph idx="1"/>
          </p:nvPr>
        </p:nvSpPr>
        <p:spPr>
          <a:xfrm>
            <a:off x="685800" y="1628800"/>
            <a:ext cx="7772400" cy="4467200"/>
          </a:xfrm>
        </p:spPr>
        <p:txBody>
          <a:bodyPr/>
          <a:lstStyle/>
          <a:p>
            <a:r>
              <a:rPr lang="en-GB" altLang="ja-JP" dirty="0" smtClean="0"/>
              <a:t>To approve the Selection Criteria Document, </a:t>
            </a:r>
            <a:r>
              <a:rPr lang="en-GB" altLang="ja-JP" dirty="0" smtClean="0"/>
              <a:t>802.22-12/0025r08-000b</a:t>
            </a:r>
            <a:endParaRPr lang="en-GB" altLang="ja-JP" dirty="0" smtClean="0"/>
          </a:p>
          <a:p>
            <a:pPr>
              <a:buNone/>
            </a:pPr>
            <a:endParaRPr kumimoji="1" lang="en-US" altLang="ja-JP" dirty="0" smtClean="0"/>
          </a:p>
          <a:p>
            <a:pPr>
              <a:buNone/>
            </a:pPr>
            <a:r>
              <a:rPr kumimoji="1" lang="en-US" altLang="ja-JP" dirty="0" smtClean="0"/>
              <a:t>Move</a:t>
            </a:r>
            <a:r>
              <a:rPr kumimoji="1" lang="en-US" altLang="ja-JP" dirty="0" smtClean="0"/>
              <a:t>:  </a:t>
            </a:r>
            <a:r>
              <a:rPr kumimoji="1" lang="en-US" altLang="ja-JP" dirty="0" err="1" smtClean="0"/>
              <a:t>Mody</a:t>
            </a:r>
            <a:r>
              <a:rPr kumimoji="1" lang="en-US" altLang="ja-JP" dirty="0" smtClean="0"/>
              <a:t> </a:t>
            </a:r>
            <a:r>
              <a:rPr kumimoji="1" lang="en-US" altLang="ja-JP" dirty="0" err="1" smtClean="0"/>
              <a:t>Apurva</a:t>
            </a:r>
            <a:endParaRPr kumimoji="1" lang="en-US" altLang="ja-JP" dirty="0" smtClean="0"/>
          </a:p>
          <a:p>
            <a:pPr>
              <a:buNone/>
            </a:pPr>
            <a:r>
              <a:rPr kumimoji="1" lang="en-US" altLang="ja-JP" dirty="0" smtClean="0"/>
              <a:t>Second: </a:t>
            </a:r>
            <a:r>
              <a:rPr kumimoji="1" lang="en-US" altLang="ja-JP" dirty="0" err="1" smtClean="0"/>
              <a:t>Chunyi</a:t>
            </a:r>
            <a:r>
              <a:rPr kumimoji="1" lang="en-US" altLang="ja-JP" dirty="0" smtClean="0"/>
              <a:t> Song</a:t>
            </a:r>
          </a:p>
          <a:p>
            <a:pPr>
              <a:buNone/>
            </a:pPr>
            <a:endParaRPr kumimoji="1" lang="en-US" altLang="ja-JP" dirty="0" smtClean="0"/>
          </a:p>
          <a:p>
            <a:pPr>
              <a:buNone/>
            </a:pPr>
            <a:r>
              <a:rPr kumimoji="1" lang="en-US" altLang="ja-JP" dirty="0" smtClean="0"/>
              <a:t>Yes: 8</a:t>
            </a:r>
          </a:p>
          <a:p>
            <a:pPr>
              <a:buNone/>
            </a:pPr>
            <a:r>
              <a:rPr kumimoji="1" lang="en-US" altLang="ja-JP" dirty="0" smtClean="0"/>
              <a:t>No: 0</a:t>
            </a:r>
          </a:p>
          <a:p>
            <a:pPr>
              <a:buNone/>
            </a:pPr>
            <a:r>
              <a:rPr kumimoji="1" lang="en-US" altLang="ja-JP" dirty="0" smtClean="0"/>
              <a:t>Abstain: 0</a:t>
            </a:r>
          </a:p>
          <a:p>
            <a:pPr>
              <a:buNone/>
            </a:pPr>
            <a:endParaRPr kumimoji="1" lang="en-US" altLang="ja-JP" dirty="0" smtClean="0"/>
          </a:p>
          <a:p>
            <a:pPr>
              <a:buNone/>
            </a:pPr>
            <a:r>
              <a:rPr kumimoji="1" lang="en-US" altLang="ja-JP" dirty="0" smtClean="0"/>
              <a:t>Motion passes</a:t>
            </a:r>
            <a:endParaRPr kumimoji="1" lang="en-US" altLang="ja-JP" dirty="0" smtClean="0"/>
          </a:p>
          <a:p>
            <a:pPr>
              <a:buNone/>
            </a:pP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25</a:t>
            </a:fld>
            <a:endParaRPr lang="en-US" altLang="ko-K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a:t>
            </a:r>
            <a:r>
              <a:rPr kumimoji="1" lang="en-US" altLang="ja-JP" dirty="0" smtClean="0"/>
              <a:t>o approve the latest Call for Proposals (</a:t>
            </a:r>
            <a:r>
              <a:rPr lang="en-GB" altLang="ja-JP" dirty="0" smtClean="0"/>
              <a:t>802.22-12/0024r03-000b)</a:t>
            </a:r>
          </a:p>
          <a:p>
            <a:endParaRPr kumimoji="1" lang="en-US" altLang="ja-JP" dirty="0" smtClean="0"/>
          </a:p>
          <a:p>
            <a:r>
              <a:rPr kumimoji="1" lang="en-GB" altLang="ja-JP" dirty="0" smtClean="0"/>
              <a:t>Move: </a:t>
            </a:r>
            <a:r>
              <a:rPr kumimoji="1" lang="en-GB" altLang="ja-JP" dirty="0" err="1" smtClean="0"/>
              <a:t>Mody</a:t>
            </a:r>
            <a:r>
              <a:rPr kumimoji="1" lang="en-GB" altLang="ja-JP" dirty="0" smtClean="0"/>
              <a:t> </a:t>
            </a:r>
            <a:r>
              <a:rPr kumimoji="1" lang="en-GB" altLang="ja-JP" dirty="0" err="1" smtClean="0"/>
              <a:t>Apurva</a:t>
            </a:r>
            <a:endParaRPr kumimoji="1" lang="en-GB" altLang="ja-JP" dirty="0" smtClean="0"/>
          </a:p>
          <a:p>
            <a:r>
              <a:rPr kumimoji="1" lang="en-GB" altLang="ja-JP" dirty="0" smtClean="0"/>
              <a:t>Second: </a:t>
            </a:r>
            <a:r>
              <a:rPr lang="en-GB" altLang="ja-JP" dirty="0" err="1" smtClean="0"/>
              <a:t>Sunghyun</a:t>
            </a:r>
            <a:r>
              <a:rPr lang="en-GB" altLang="ja-JP" dirty="0" smtClean="0"/>
              <a:t> </a:t>
            </a:r>
            <a:r>
              <a:rPr lang="en-GB" altLang="ja-JP" dirty="0" smtClean="0"/>
              <a:t>Hwang</a:t>
            </a:r>
          </a:p>
          <a:p>
            <a:endParaRPr kumimoji="1" lang="en-GB" altLang="ja-JP" dirty="0" smtClean="0"/>
          </a:p>
          <a:p>
            <a:r>
              <a:rPr kumimoji="1" lang="en-GB" altLang="ja-JP" dirty="0" smtClean="0"/>
              <a:t>Yes: 8</a:t>
            </a:r>
          </a:p>
          <a:p>
            <a:r>
              <a:rPr kumimoji="1" lang="en-GB" altLang="ja-JP" dirty="0" smtClean="0"/>
              <a:t>No: 0</a:t>
            </a:r>
          </a:p>
          <a:p>
            <a:r>
              <a:rPr kumimoji="1" lang="en-GB" altLang="ja-JP" dirty="0" smtClean="0"/>
              <a:t>Abstain: 0</a:t>
            </a:r>
            <a:endParaRPr kumimoji="1" lang="en-GB" altLang="ja-JP" dirty="0" smtClean="0"/>
          </a:p>
        </p:txBody>
      </p:sp>
      <p:sp>
        <p:nvSpPr>
          <p:cNvPr id="4" name="日付プレースホルダ 3"/>
          <p:cNvSpPr>
            <a:spLocks noGrp="1"/>
          </p:cNvSpPr>
          <p:nvPr>
            <p:ph type="dt" sz="half" idx="10"/>
          </p:nvPr>
        </p:nvSpPr>
        <p:spPr/>
        <p:txBody>
          <a:bodyPr/>
          <a:lstStyle/>
          <a:p>
            <a:pPr>
              <a:defRPr/>
            </a:pPr>
            <a:r>
              <a:rPr lang="en-US" altLang="ko-KR"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26</a:t>
            </a:fld>
            <a:endParaRPr lang="en-US" altLang="ko-K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Goals for September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Call for Contributions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27</a:t>
            </a:fld>
            <a:endParaRPr lang="en-US" altLang="ko-K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p:txBody>
          <a:bodyPr/>
          <a:lstStyle/>
          <a:p>
            <a:endParaRPr lang="en-US" altLang="ja-JP" dirty="0" smtClean="0"/>
          </a:p>
          <a:p>
            <a:endParaRPr lang="en-US" altLang="ja-JP" dirty="0" smtClean="0"/>
          </a:p>
          <a:p>
            <a:endParaRPr lang="en-US" altLang="ja-JP" dirty="0" smtClean="0"/>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28</a:t>
            </a:fld>
            <a:endParaRPr lang="en-US" altLang="ko-K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Closing Report</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Two Technical Contributions</a:t>
            </a:r>
          </a:p>
          <a:p>
            <a:pPr lvl="1"/>
            <a:r>
              <a:rPr lang="en-US" altLang="ja-JP" dirty="0" smtClean="0"/>
              <a:t>Link Budget Analysis for Broadband Services in IEEE 802.22b : </a:t>
            </a:r>
            <a:r>
              <a:rPr lang="en-GB" altLang="ja-JP" dirty="0" smtClean="0"/>
              <a:t>IEEE 802.22-12/0071r0-000b, ,</a:t>
            </a:r>
            <a:r>
              <a:rPr lang="en-US" altLang="ja-JP" dirty="0" smtClean="0"/>
              <a:t> </a:t>
            </a:r>
            <a:r>
              <a:rPr lang="en-US" altLang="ja-JP" dirty="0" err="1" smtClean="0"/>
              <a:t>Bingxuan</a:t>
            </a:r>
            <a:r>
              <a:rPr lang="en-US" altLang="ja-JP" dirty="0" smtClean="0"/>
              <a:t> Zhao, </a:t>
            </a:r>
            <a:r>
              <a:rPr lang="en-US" altLang="ja-JP" dirty="0" err="1" smtClean="0"/>
              <a:t>Shigenobu</a:t>
            </a:r>
            <a:r>
              <a:rPr lang="en-US" altLang="ja-JP" dirty="0" smtClean="0"/>
              <a:t> Sasaki, </a:t>
            </a:r>
            <a:r>
              <a:rPr lang="en-US" altLang="ja-JP" dirty="0" err="1" smtClean="0"/>
              <a:t>Hiromu</a:t>
            </a:r>
            <a:r>
              <a:rPr lang="en-US" altLang="ja-JP" dirty="0" smtClean="0"/>
              <a:t> </a:t>
            </a:r>
            <a:r>
              <a:rPr lang="en-US" altLang="ja-JP" dirty="0" err="1" smtClean="0"/>
              <a:t>Niwano</a:t>
            </a:r>
            <a:r>
              <a:rPr lang="en-US" altLang="ja-JP" dirty="0" smtClean="0"/>
              <a:t> (Niigata University)</a:t>
            </a:r>
          </a:p>
          <a:p>
            <a:pPr lvl="1"/>
            <a:endParaRPr lang="en-US" altLang="ja-JP" dirty="0" smtClean="0"/>
          </a:p>
          <a:p>
            <a:pPr lvl="1"/>
            <a:r>
              <a:rPr lang="en-US" altLang="ja-JP" dirty="0" smtClean="0"/>
              <a:t>Preliminary Link Budget Analysis for 802.22b : </a:t>
            </a:r>
            <a:r>
              <a:rPr lang="en-GB" altLang="ja-JP" dirty="0" smtClean="0"/>
              <a:t>IEEE 802.22-12/0055r3-000b, </a:t>
            </a:r>
            <a:r>
              <a:rPr lang="en-US" altLang="ja-JP" dirty="0" err="1" smtClean="0"/>
              <a:t>Xin</a:t>
            </a:r>
            <a:r>
              <a:rPr lang="en-US" altLang="ja-JP" dirty="0" smtClean="0"/>
              <a:t> Zhang, Chang-Woo </a:t>
            </a:r>
            <a:r>
              <a:rPr lang="en-US" altLang="ja-JP" dirty="0" err="1" smtClean="0"/>
              <a:t>Pyo</a:t>
            </a:r>
            <a:r>
              <a:rPr lang="en-US" altLang="ja-JP" dirty="0" smtClean="0"/>
              <a:t>, </a:t>
            </a:r>
            <a:r>
              <a:rPr lang="en-US" altLang="ja-JP" dirty="0" err="1" smtClean="0"/>
              <a:t>Chunyi</a:t>
            </a:r>
            <a:r>
              <a:rPr lang="en-US" altLang="ja-JP" dirty="0" smtClean="0"/>
              <a:t> Song, </a:t>
            </a:r>
            <a:r>
              <a:rPr lang="en-US" altLang="ja-JP" dirty="0" err="1" smtClean="0"/>
              <a:t>Mingtuo</a:t>
            </a:r>
            <a:r>
              <a:rPr lang="en-US" altLang="ja-JP" dirty="0" smtClean="0"/>
              <a:t> Zhou, Hiroshi </a:t>
            </a:r>
            <a:r>
              <a:rPr lang="en-US" altLang="ja-JP" dirty="0" smtClean="0"/>
              <a:t>Harada</a:t>
            </a:r>
          </a:p>
          <a:p>
            <a:r>
              <a:rPr lang="en-US" altLang="ja-JP" dirty="0" smtClean="0"/>
              <a:t>Approved the selection criteria document, </a:t>
            </a:r>
            <a:r>
              <a:rPr lang="en-GB" altLang="ja-JP" dirty="0" smtClean="0"/>
              <a:t>802.22-12/0025r08-000b</a:t>
            </a:r>
            <a:r>
              <a:rPr lang="en-US" altLang="ja-JP" dirty="0" smtClean="0"/>
              <a:t> </a:t>
            </a:r>
            <a:endParaRPr lang="en-US" altLang="ja-JP" dirty="0" smtClean="0"/>
          </a:p>
          <a:p>
            <a:r>
              <a:rPr lang="en-US" altLang="ja-JP" dirty="0" smtClean="0"/>
              <a:t>Approved the updated call for proposal, </a:t>
            </a:r>
            <a:r>
              <a:rPr lang="en-GB" altLang="ja-JP" dirty="0" smtClean="0"/>
              <a:t>802.22-12/0024r03-000b</a:t>
            </a:r>
            <a:r>
              <a:rPr lang="en-US" altLang="ja-JP" dirty="0" smtClean="0"/>
              <a:t> </a:t>
            </a:r>
            <a:endParaRPr lang="en-US" altLang="ja-JP" dirty="0" smtClean="0"/>
          </a:p>
          <a:p>
            <a:pPr lvl="1"/>
            <a:endParaRPr kumimoji="1" lang="en-US" altLang="ja-JP" dirty="0" smtClean="0"/>
          </a:p>
          <a:p>
            <a:pPr lvl="1"/>
            <a:endParaRPr kumimoji="1"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29</a:t>
            </a:fld>
            <a:endParaRPr lang="en-US" altLang="ko-K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sz="3600" dirty="0" smtClean="0">
                <a:hlinkClick r:id="rId2"/>
              </a:rPr>
              <a:t>https://imat.ieee.org/attendance</a:t>
            </a:r>
            <a:endParaRPr lang="en-US" altLang="ja-JP" sz="3600" dirty="0" smtClean="0"/>
          </a:p>
          <a:p>
            <a:pPr marL="457200" lvl="0" indent="-457200">
              <a:buFontTx/>
              <a:buAutoNum type="arabicPeriod"/>
              <a:defRPr/>
            </a:pPr>
            <a:r>
              <a:rPr lang="en-US" altLang="ja-JP" sz="3600" dirty="0" smtClean="0"/>
              <a:t>Register</a:t>
            </a:r>
          </a:p>
          <a:p>
            <a:pPr marL="457200" lvl="0" indent="-457200">
              <a:buFontTx/>
              <a:buAutoNum type="arabicPeriod"/>
              <a:defRPr/>
            </a:pPr>
            <a:r>
              <a:rPr lang="en-US" altLang="ja-JP" sz="3600"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30</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July, Interim Meeting in Atlanta</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smtClean="0"/>
              <a:t>Antony Franklyn </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July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t>Patent Policy</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Following 5 slides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Instructions for the WG Chair</a:t>
            </a:r>
            <a:endParaRPr kumimoji="1" lang="ja-JP" altLang="en-US" dirty="0"/>
          </a:p>
        </p:txBody>
      </p:sp>
      <p:sp>
        <p:nvSpPr>
          <p:cNvPr id="3" name="コンテンツ プレースホルダ 2"/>
          <p:cNvSpPr>
            <a:spLocks noGrp="1"/>
          </p:cNvSpPr>
          <p:nvPr>
            <p:ph idx="1"/>
          </p:nvPr>
        </p:nvSpPr>
        <p:spPr>
          <a:xfrm>
            <a:off x="107504" y="1556792"/>
            <a:ext cx="8964488" cy="4114800"/>
          </a:xfrm>
        </p:spPr>
        <p:txBody>
          <a:bodyPr/>
          <a:lstStyle/>
          <a:p>
            <a:pPr lvl="0">
              <a:lnSpc>
                <a:spcPct val="80000"/>
              </a:lnSpc>
              <a:spcAft>
                <a:spcPct val="30000"/>
              </a:spcAft>
              <a:buNone/>
              <a:defRPr/>
            </a:pPr>
            <a:r>
              <a:rPr lang="en-US" altLang="ja-JP" sz="800" b="0" dirty="0" smtClean="0"/>
              <a:t>	</a:t>
            </a:r>
            <a:r>
              <a:rPr lang="en-US" altLang="ja-JP" sz="1400" b="0" dirty="0" smtClean="0"/>
              <a:t>The IEEE-SA strongly recommends that at each WG meeting the chair or a designee:</a:t>
            </a:r>
            <a:endParaRPr lang="en-US" altLang="ja-JP" sz="1400" dirty="0" smtClean="0"/>
          </a:p>
          <a:p>
            <a:pPr lvl="1">
              <a:lnSpc>
                <a:spcPct val="80000"/>
              </a:lnSpc>
              <a:defRPr/>
            </a:pPr>
            <a:r>
              <a:rPr lang="en-US" altLang="ja-JP" sz="1400" b="1" dirty="0" smtClean="0"/>
              <a:t>Show slides #1 through #4 of this presentation</a:t>
            </a:r>
          </a:p>
          <a:p>
            <a:pPr lvl="1">
              <a:lnSpc>
                <a:spcPct val="80000"/>
              </a:lnSpc>
              <a:defRPr/>
            </a:pPr>
            <a:r>
              <a:rPr lang="en-US" altLang="ja-JP" sz="1400" b="1" dirty="0" smtClean="0"/>
              <a:t>Advise the WG attendees that:</a:t>
            </a:r>
            <a:r>
              <a:rPr lang="en-US" altLang="ja-JP" sz="1400" dirty="0" smtClean="0"/>
              <a:t> </a:t>
            </a:r>
          </a:p>
          <a:p>
            <a:pPr lvl="2">
              <a:lnSpc>
                <a:spcPct val="80000"/>
              </a:lnSpc>
              <a:defRPr/>
            </a:pPr>
            <a:r>
              <a:rPr lang="en-US" altLang="ja-JP" sz="1400" dirty="0" smtClean="0"/>
              <a:t>The IEEE’s patent policy is consistent with the ANSI patent policy and is described in Clause 6 of the </a:t>
            </a:r>
            <a:r>
              <a:rPr lang="en-US" altLang="ja-JP" sz="1400" i="1" dirty="0" smtClean="0"/>
              <a:t>IEEE-SA Standards Board Bylaws</a:t>
            </a:r>
            <a:r>
              <a:rPr lang="en-US" altLang="ja-JP" sz="1400" dirty="0" smtClean="0"/>
              <a:t>;</a:t>
            </a:r>
          </a:p>
          <a:p>
            <a:pPr lvl="2">
              <a:lnSpc>
                <a:spcPct val="80000"/>
              </a:lnSpc>
              <a:defRPr/>
            </a:pPr>
            <a:r>
              <a:rPr lang="en-US" altLang="ja-JP" sz="1400" dirty="0" smtClean="0"/>
              <a:t>Early identification of patent claims which July be essential for the use of standards under development is strongly encouraged; </a:t>
            </a:r>
          </a:p>
          <a:p>
            <a:pPr lvl="2">
              <a:lnSpc>
                <a:spcPct val="80000"/>
              </a:lnSpc>
              <a:defRPr/>
            </a:pPr>
            <a:r>
              <a:rPr lang="en-US" altLang="ja-JP" sz="1400" dirty="0" smtClean="0"/>
              <a:t>There July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400" dirty="0" smtClean="0"/>
            </a:br>
            <a:endParaRPr lang="en-US" altLang="ja-JP" sz="1400" dirty="0" smtClean="0"/>
          </a:p>
          <a:p>
            <a:pPr lvl="1">
              <a:lnSpc>
                <a:spcPct val="20000"/>
              </a:lnSpc>
              <a:defRPr/>
            </a:pPr>
            <a:r>
              <a:rPr lang="en-US" altLang="ja-JP" sz="1400" b="1" dirty="0" smtClean="0"/>
              <a:t>Instruct the WG Secretary to record in the minutes of the relevant WG meeting:</a:t>
            </a:r>
            <a:r>
              <a:rPr lang="en-US" altLang="ja-JP" sz="700" dirty="0" smtClean="0"/>
              <a:t> </a:t>
            </a:r>
          </a:p>
          <a:p>
            <a:pPr lvl="2">
              <a:lnSpc>
                <a:spcPct val="80000"/>
              </a:lnSpc>
              <a:defRPr/>
            </a:pPr>
            <a:r>
              <a:rPr lang="en-US" altLang="ja-JP" sz="1400" dirty="0" smtClean="0"/>
              <a:t>That the foregoing information was provided and that slides 1 through 4 (and this slide 0, if applicable) were shown; </a:t>
            </a:r>
          </a:p>
          <a:p>
            <a:pPr lvl="2">
              <a:lnSpc>
                <a:spcPct val="80000"/>
              </a:lnSpc>
              <a:defRPr/>
            </a:pPr>
            <a:r>
              <a:rPr lang="en-US" altLang="ja-JP" sz="1400" dirty="0" smtClean="0"/>
              <a:t>That the chair or designee provided an opportunity for participants to identify patent claim(s)/patent application claim(s) and/or the holder of patent claim(s)/patent application claim(s) of which the participant is personally aware and that July be essential for the use of that standard </a:t>
            </a:r>
          </a:p>
          <a:p>
            <a:pPr lvl="2">
              <a:lnSpc>
                <a:spcPct val="80000"/>
              </a:lnSpc>
              <a:defRPr/>
            </a:pPr>
            <a:r>
              <a:rPr lang="en-US" altLang="ja-JP" sz="1400" dirty="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ja-JP" sz="700" dirty="0" smtClean="0"/>
          </a:p>
          <a:p>
            <a:pPr lvl="1">
              <a:lnSpc>
                <a:spcPct val="80000"/>
              </a:lnSpc>
              <a:spcBef>
                <a:spcPct val="5000"/>
              </a:spcBef>
              <a:defRPr/>
            </a:pPr>
            <a:r>
              <a:rPr lang="en-US" altLang="ja-JP" sz="1400" dirty="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ja-JP" sz="1400" dirty="0" smtClean="0"/>
              <a:t>It is recommended that the WG chair review the guidance in </a:t>
            </a:r>
            <a:r>
              <a:rPr lang="en-US" altLang="ja-JP" sz="1400" i="1" dirty="0" smtClean="0"/>
              <a:t>IEEE-SA Standards Board Operations Manual</a:t>
            </a:r>
            <a:r>
              <a:rPr lang="en-US" altLang="ja-JP" sz="1400" dirty="0" smtClean="0"/>
              <a:t> 6.3.5 and in FAQs 12 and 12a on inclusion of potential Essential Patent Claims by incorporation or by reference.</a:t>
            </a:r>
            <a:r>
              <a:rPr lang="en-US" altLang="ja-JP" sz="1400" dirty="0" smtClean="0">
                <a:solidFill>
                  <a:srgbClr val="FF3300"/>
                </a:solidFill>
              </a:rPr>
              <a:t> </a:t>
            </a:r>
          </a:p>
          <a:p>
            <a:pPr lvl="1">
              <a:lnSpc>
                <a:spcPct val="80000"/>
              </a:lnSpc>
              <a:spcBef>
                <a:spcPct val="5000"/>
              </a:spcBef>
              <a:buNone/>
              <a:defRPr/>
            </a:pPr>
            <a:endParaRPr lang="en-US" altLang="ja-JP" sz="1200" dirty="0" smtClean="0"/>
          </a:p>
          <a:p>
            <a:pPr lvl="1">
              <a:lnSpc>
                <a:spcPct val="80000"/>
              </a:lnSpc>
              <a:spcBef>
                <a:spcPct val="5000"/>
              </a:spcBef>
              <a:buNone/>
              <a:defRPr/>
            </a:pPr>
            <a:r>
              <a:rPr lang="en-US" altLang="ja-JP" sz="1200" dirty="0" smtClean="0"/>
              <a:t>	Note: </a:t>
            </a:r>
            <a:r>
              <a:rPr lang="en-US" altLang="ja-JP" sz="1200" b="1" dirty="0" smtClean="0"/>
              <a:t>WG</a:t>
            </a:r>
            <a:r>
              <a:rPr lang="en-US" altLang="ja-JP" sz="1200" dirty="0" smtClean="0"/>
              <a:t> includes Working Groups, Task Groups, and other standards-developing committees with a PAR approved by the IEEE-SA Standards Board.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Participants, Patents, and Duty to Inform</a:t>
            </a:r>
            <a:endParaRPr kumimoji="1" lang="ja-JP" altLang="en-US" dirty="0"/>
          </a:p>
        </p:txBody>
      </p:sp>
      <p:sp>
        <p:nvSpPr>
          <p:cNvPr id="3" name="コンテンツ プレースホルダ 2"/>
          <p:cNvSpPr>
            <a:spLocks noGrp="1"/>
          </p:cNvSpPr>
          <p:nvPr>
            <p:ph idx="1"/>
          </p:nvPr>
        </p:nvSpPr>
        <p:spPr>
          <a:xfrm>
            <a:off x="179512" y="1484784"/>
            <a:ext cx="8856984" cy="4395192"/>
          </a:xfrm>
        </p:spPr>
        <p:txBody>
          <a:bodyPr/>
          <a:lstStyle/>
          <a:p>
            <a:pPr marL="230188" indent="-230188">
              <a:lnSpc>
                <a:spcPct val="80000"/>
              </a:lnSpc>
            </a:pPr>
            <a:endParaRPr lang="en-US" altLang="ja-JP" sz="400" u="sng" dirty="0" smtClean="0">
              <a:solidFill>
                <a:srgbClr val="FF0000"/>
              </a:solidFill>
            </a:endParaRPr>
          </a:p>
          <a:p>
            <a:pPr marL="230188" indent="-230188"/>
            <a:r>
              <a:rPr lang="en-US" altLang="ja-JP" sz="1600" dirty="0" smtClean="0"/>
              <a:t>All participants in this meeting have certain obligations under the IEEE-SA Patent Policy.  Participants: </a:t>
            </a:r>
          </a:p>
          <a:p>
            <a:pPr marL="630238" lvl="1"/>
            <a:r>
              <a:rPr lang="en-US" altLang="ja-JP" sz="1600" b="1"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a:r>
              <a:rPr lang="en-US" altLang="ja-JP" sz="1400" b="1" dirty="0" smtClean="0"/>
              <a:t>“Personal awareness” means that the participant “is personally aware that the holder July have a potential Essential Patent Claim,” even if the participant is not personally aware of the specific patents or</a:t>
            </a:r>
            <a:r>
              <a:rPr lang="en-US" altLang="ja-JP" sz="1400" b="1" dirty="0" smtClean="0">
                <a:solidFill>
                  <a:srgbClr val="FF3300"/>
                </a:solidFill>
              </a:rPr>
              <a:t> </a:t>
            </a:r>
            <a:r>
              <a:rPr lang="en-US" altLang="ja-JP" sz="1400" b="1" dirty="0" smtClean="0"/>
              <a:t>patent claims</a:t>
            </a:r>
          </a:p>
          <a:p>
            <a:pPr marL="630238" lvl="1"/>
            <a:r>
              <a:rPr lang="en-US" altLang="ja-JP" sz="1600" b="1"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r>
              <a:rPr lang="en-US" altLang="ja-JP" sz="1600" b="1" dirty="0" smtClean="0"/>
              <a:t>The above does not apply if the patent</a:t>
            </a:r>
            <a:r>
              <a:rPr lang="en-US" altLang="ja-JP" sz="1600" b="1" dirty="0" smtClean="0">
                <a:solidFill>
                  <a:srgbClr val="FF3300"/>
                </a:solidFill>
              </a:rPr>
              <a:t> </a:t>
            </a:r>
            <a:r>
              <a:rPr lang="en-US" altLang="ja-JP" sz="1600" b="1" dirty="0" smtClean="0"/>
              <a:t>claim is already the subject of an Accepted Letter of Assurance that applies to the proposed standard(s) under consideration by this group</a:t>
            </a:r>
          </a:p>
          <a:p>
            <a:pPr marL="230188" indent="-230188">
              <a:buNone/>
            </a:pPr>
            <a:r>
              <a:rPr lang="en-GB" altLang="ja-JP" sz="1600" dirty="0" smtClean="0"/>
              <a:t>		Quoted text excerpted from IEEE-SA Standards Board Bylaws </a:t>
            </a:r>
            <a:r>
              <a:rPr lang="en-GB" altLang="ja-JP" sz="1600" dirty="0" err="1" smtClean="0"/>
              <a:t>subclause</a:t>
            </a:r>
            <a:r>
              <a:rPr lang="en-GB" altLang="ja-JP" sz="1600" dirty="0" smtClean="0"/>
              <a:t> 6.2</a:t>
            </a:r>
            <a:endParaRPr lang="en-US" altLang="ja-JP" sz="1600" dirty="0" smtClean="0"/>
          </a:p>
          <a:p>
            <a:pPr marL="230188" indent="-230188"/>
            <a:r>
              <a:rPr lang="en-US" altLang="ja-JP" sz="1600" dirty="0" smtClean="0"/>
              <a:t>Early identification of holders of potential Essential Patent Claims is strongly encouraged</a:t>
            </a:r>
          </a:p>
          <a:p>
            <a:pPr marL="230188" indent="-230188"/>
            <a:r>
              <a:rPr lang="en-US" altLang="ja-JP" sz="1600" dirty="0" smtClean="0"/>
              <a:t>No duty to perform a patent search</a:t>
            </a:r>
            <a:endParaRPr lang="en-GB" altLang="ja-JP" sz="16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GB" altLang="ja-JP" u="sng" dirty="0" smtClean="0"/>
              <a:t>Patent Related Links</a:t>
            </a:r>
            <a:endParaRPr kumimoji="1" lang="ja-JP" altLang="en-US" dirty="0"/>
          </a:p>
        </p:txBody>
      </p:sp>
      <p:sp>
        <p:nvSpPr>
          <p:cNvPr id="3" name="コンテンツ プレースホルダ 2"/>
          <p:cNvSpPr>
            <a:spLocks noGrp="1"/>
          </p:cNvSpPr>
          <p:nvPr>
            <p:ph idx="1"/>
          </p:nvPr>
        </p:nvSpPr>
        <p:spPr>
          <a:xfrm>
            <a:off x="395536" y="1844824"/>
            <a:ext cx="8352928" cy="4114800"/>
          </a:xfrm>
        </p:spPr>
        <p:txBody>
          <a:bodyPr/>
          <a:lstStyle/>
          <a:p>
            <a:pPr lvl="1">
              <a:lnSpc>
                <a:spcPct val="90000"/>
              </a:lnSpc>
              <a:buNone/>
              <a:defRPr/>
            </a:pPr>
            <a:r>
              <a:rPr lang="en-US" altLang="ja-JP" dirty="0" smtClean="0">
                <a:cs typeface="Times New Roman" pitchFamily="18" charset="0"/>
              </a:rPr>
              <a:t>All participants should be familiar with their obligations under the IEEE-SA Policies &amp; Procedures for standards development.</a:t>
            </a:r>
          </a:p>
          <a:p>
            <a:pPr lvl="1">
              <a:lnSpc>
                <a:spcPct val="90000"/>
              </a:lnSpc>
              <a:buNone/>
              <a:defRPr/>
            </a:pPr>
            <a:r>
              <a:rPr lang="en-US" altLang="ja-JP" dirty="0" smtClean="0">
                <a:cs typeface="Times New Roman" pitchFamily="18" charset="0"/>
              </a:rPr>
              <a:t>	Patent Policy is stated in these sources:</a:t>
            </a:r>
          </a:p>
          <a:p>
            <a:pPr lvl="1">
              <a:lnSpc>
                <a:spcPct val="90000"/>
              </a:lnSpc>
              <a:buNone/>
              <a:defRPr/>
            </a:pPr>
            <a:r>
              <a:rPr lang="en-GB" altLang="ja-JP" dirty="0" smtClean="0"/>
              <a:t>		IEEE-SA Standards Boards Bylaws</a:t>
            </a:r>
          </a:p>
          <a:p>
            <a:pPr lvl="1">
              <a:lnSpc>
                <a:spcPct val="90000"/>
              </a:lnSpc>
              <a:buNone/>
              <a:defRPr/>
            </a:pPr>
            <a:r>
              <a:rPr lang="en-US" altLang="ja-JP" sz="1900" dirty="0" smtClean="0"/>
              <a:t>		</a:t>
            </a:r>
            <a:r>
              <a:rPr lang="en-US" altLang="ja-JP" sz="1900" i="1" dirty="0" smtClean="0"/>
              <a:t>http://standards.ieee.org/guides/bylaws/sect6-7.html#6</a:t>
            </a:r>
          </a:p>
          <a:p>
            <a:pPr lvl="1">
              <a:lnSpc>
                <a:spcPct val="90000"/>
              </a:lnSpc>
              <a:buNone/>
              <a:defRPr/>
            </a:pPr>
            <a:r>
              <a:rPr lang="en-GB" altLang="ja-JP" dirty="0" smtClean="0"/>
              <a:t>		IEEE-SA Standards Board Operations Manual</a:t>
            </a:r>
          </a:p>
          <a:p>
            <a:pPr lvl="1">
              <a:lnSpc>
                <a:spcPct val="90000"/>
              </a:lnSpc>
              <a:buNone/>
              <a:defRPr/>
            </a:pPr>
            <a:r>
              <a:rPr lang="en-US" altLang="ja-JP" dirty="0" smtClean="0"/>
              <a:t>		</a:t>
            </a:r>
            <a:r>
              <a:rPr lang="en-US" altLang="ja-JP" sz="1900" i="1" dirty="0" smtClean="0"/>
              <a:t>http://standards.ieee.org/guides/opman/sect6.html#6.3</a:t>
            </a:r>
            <a:endParaRPr lang="en-US" altLang="ja-JP" dirty="0" smtClean="0"/>
          </a:p>
          <a:p>
            <a:pPr lvl="1">
              <a:lnSpc>
                <a:spcPct val="90000"/>
              </a:lnSpc>
              <a:buNone/>
              <a:defRPr/>
            </a:pPr>
            <a:r>
              <a:rPr lang="en-US" altLang="ja-JP" dirty="0" smtClean="0">
                <a:cs typeface="Times New Roman" pitchFamily="18" charset="0"/>
              </a:rPr>
              <a:t>	Material about the patent policy is available at</a:t>
            </a:r>
            <a:r>
              <a:rPr lang="en-US" altLang="ja-JP" dirty="0" smtClean="0"/>
              <a:t> </a:t>
            </a:r>
          </a:p>
          <a:p>
            <a:pPr lvl="1">
              <a:lnSpc>
                <a:spcPct val="90000"/>
              </a:lnSpc>
              <a:buNone/>
              <a:defRPr/>
            </a:pPr>
            <a:r>
              <a:rPr lang="en-US" altLang="ja-JP" dirty="0" smtClean="0"/>
              <a:t>		</a:t>
            </a:r>
            <a:r>
              <a:rPr lang="en-US" altLang="ja-JP" sz="1900" i="1" dirty="0" smtClean="0"/>
              <a:t>http://standards.ieee.org/board/pat/pat-material.html</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7"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35164</TotalTime>
  <Words>1767</Words>
  <Application>Microsoft Office PowerPoint</Application>
  <PresentationFormat>画面に合わせる (4:3)</PresentationFormat>
  <Paragraphs>496</Paragraphs>
  <Slides>30</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30</vt:i4>
      </vt:variant>
    </vt:vector>
  </HeadingPairs>
  <TitlesOfParts>
    <vt:vector size="32" baseType="lpstr">
      <vt:lpstr>802-22-Submission</vt:lpstr>
      <vt:lpstr>Document</vt:lpstr>
      <vt:lpstr>IEEE P802.22b July 2012 Plan &amp; Report</vt:lpstr>
      <vt:lpstr>Meeting Protocol</vt:lpstr>
      <vt:lpstr>Attendee</vt:lpstr>
      <vt:lpstr>Introduction</vt:lpstr>
      <vt:lpstr>New Member</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802.22b Title, PAR Scope and Purpose</vt:lpstr>
      <vt:lpstr>Tentative TG 802.22b Agenda for the Week</vt:lpstr>
      <vt:lpstr>Tuesday July 17th AM1</vt:lpstr>
      <vt:lpstr>Review from May</vt:lpstr>
      <vt:lpstr>May Minutes</vt:lpstr>
      <vt:lpstr>Review of Conference Calls</vt:lpstr>
      <vt:lpstr>Call for Contributions</vt:lpstr>
      <vt:lpstr>Presentation</vt:lpstr>
      <vt:lpstr>Tuesday July 17th AM2</vt:lpstr>
      <vt:lpstr>Wednesday July 18th AM1</vt:lpstr>
      <vt:lpstr>Wednesday July 18th AM2</vt:lpstr>
      <vt:lpstr>Discussion</vt:lpstr>
      <vt:lpstr>Thursday July 19th AM1</vt:lpstr>
      <vt:lpstr>Motion</vt:lpstr>
      <vt:lpstr>Motion</vt:lpstr>
      <vt:lpstr>Goals for September</vt:lpstr>
      <vt:lpstr>Teleconference Plan</vt:lpstr>
      <vt:lpstr>Closing Report</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Sunghyun Hwang</dc:creator>
  <cp:lastModifiedBy>cwpyo</cp:lastModifiedBy>
  <cp:revision>1680</cp:revision>
  <cp:lastPrinted>1998-02-10T13:28:06Z</cp:lastPrinted>
  <dcterms:created xsi:type="dcterms:W3CDTF">2006-06-26T04:34:43Z</dcterms:created>
  <dcterms:modified xsi:type="dcterms:W3CDTF">2012-07-19T16:48:10Z</dcterms:modified>
</cp:coreProperties>
</file>