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9" r:id="rId2"/>
  </p:sldMasterIdLst>
  <p:notesMasterIdLst>
    <p:notesMasterId r:id="rId21"/>
  </p:notesMasterIdLst>
  <p:handoutMasterIdLst>
    <p:handoutMasterId r:id="rId22"/>
  </p:handoutMasterIdLst>
  <p:sldIdLst>
    <p:sldId id="478" r:id="rId3"/>
    <p:sldId id="456" r:id="rId4"/>
    <p:sldId id="467" r:id="rId5"/>
    <p:sldId id="468" r:id="rId6"/>
    <p:sldId id="460" r:id="rId7"/>
    <p:sldId id="461" r:id="rId8"/>
    <p:sldId id="465" r:id="rId9"/>
    <p:sldId id="470" r:id="rId10"/>
    <p:sldId id="466" r:id="rId11"/>
    <p:sldId id="473" r:id="rId12"/>
    <p:sldId id="474" r:id="rId13"/>
    <p:sldId id="462" r:id="rId14"/>
    <p:sldId id="475" r:id="rId15"/>
    <p:sldId id="472" r:id="rId16"/>
    <p:sldId id="476" r:id="rId17"/>
    <p:sldId id="477" r:id="rId18"/>
    <p:sldId id="441" r:id="rId19"/>
    <p:sldId id="442" r:id="rId20"/>
  </p:sldIdLst>
  <p:sldSz cx="9144000" cy="6858000" type="screen4x3"/>
  <p:notesSz cx="6985000" cy="92837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33CC"/>
    <a:srgbClr val="006600"/>
    <a:srgbClr val="CCFFCC"/>
    <a:srgbClr val="FF99CC"/>
    <a:srgbClr val="0066FF"/>
    <a:srgbClr val="2FB1DF"/>
    <a:srgbClr val="69BE28"/>
    <a:srgbClr val="33CCFF"/>
    <a:srgbClr val="99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33" autoAdjust="0"/>
    <p:restoredTop sz="89965" autoAdjust="0"/>
  </p:normalViewPr>
  <p:slideViewPr>
    <p:cSldViewPr>
      <p:cViewPr>
        <p:scale>
          <a:sx n="66" d="100"/>
          <a:sy n="66" d="100"/>
        </p:scale>
        <p:origin x="-1362" y="-12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3026833" cy="46418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eaLnBrk="1" hangingPunct="1">
              <a:defRPr sz="1200"/>
            </a:lvl1pPr>
          </a:lstStyle>
          <a:p>
            <a:endParaRPr lang="en-US"/>
          </a:p>
        </p:txBody>
      </p:sp>
      <p:sp>
        <p:nvSpPr>
          <p:cNvPr id="595971" name="Rectangle 3"/>
          <p:cNvSpPr>
            <a:spLocks noGrp="1" noChangeArrowheads="1"/>
          </p:cNvSpPr>
          <p:nvPr>
            <p:ph type="dt" sz="quarter" idx="1"/>
          </p:nvPr>
        </p:nvSpPr>
        <p:spPr bwMode="auto">
          <a:xfrm>
            <a:off x="3956550" y="0"/>
            <a:ext cx="3026833" cy="46418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lgn="r" eaLnBrk="1" hangingPunct="1">
              <a:defRPr sz="1200"/>
            </a:lvl1pPr>
          </a:lstStyle>
          <a:p>
            <a:endParaRPr lang="en-US"/>
          </a:p>
        </p:txBody>
      </p:sp>
      <p:sp>
        <p:nvSpPr>
          <p:cNvPr id="595972" name="Rectangle 4"/>
          <p:cNvSpPr>
            <a:spLocks noGrp="1" noChangeArrowheads="1"/>
          </p:cNvSpPr>
          <p:nvPr>
            <p:ph type="ftr" sz="quarter" idx="2"/>
          </p:nvPr>
        </p:nvSpPr>
        <p:spPr bwMode="auto">
          <a:xfrm>
            <a:off x="0" y="8817904"/>
            <a:ext cx="3026833" cy="464185"/>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eaLnBrk="1" hangingPunct="1">
              <a:defRPr sz="1200"/>
            </a:lvl1pPr>
          </a:lstStyle>
          <a:p>
            <a:endParaRPr lang="en-US"/>
          </a:p>
        </p:txBody>
      </p:sp>
      <p:sp>
        <p:nvSpPr>
          <p:cNvPr id="595973" name="Rectangle 5"/>
          <p:cNvSpPr>
            <a:spLocks noGrp="1" noChangeArrowheads="1"/>
          </p:cNvSpPr>
          <p:nvPr>
            <p:ph type="sldNum" sz="quarter" idx="3"/>
          </p:nvPr>
        </p:nvSpPr>
        <p:spPr bwMode="auto">
          <a:xfrm>
            <a:off x="3956550" y="8817904"/>
            <a:ext cx="3026833" cy="464185"/>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lgn="r" eaLnBrk="1" hangingPunct="1">
              <a:defRPr sz="1200"/>
            </a:lvl1pPr>
          </a:lstStyle>
          <a:p>
            <a:fld id="{A9E50E06-50B3-4FC2-AC17-DEA0F00A4BA9}"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3026833" cy="46418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eaLnBrk="1" hangingPunct="1">
              <a:defRPr sz="1200"/>
            </a:lvl1pPr>
          </a:lstStyle>
          <a:p>
            <a:endParaRPr lang="en-US"/>
          </a:p>
        </p:txBody>
      </p:sp>
      <p:sp>
        <p:nvSpPr>
          <p:cNvPr id="107523" name="Rectangle 3"/>
          <p:cNvSpPr>
            <a:spLocks noGrp="1" noChangeArrowheads="1"/>
          </p:cNvSpPr>
          <p:nvPr>
            <p:ph type="dt" idx="1"/>
          </p:nvPr>
        </p:nvSpPr>
        <p:spPr bwMode="auto">
          <a:xfrm>
            <a:off x="3956550" y="0"/>
            <a:ext cx="3026833" cy="46418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lgn="r" eaLnBrk="1" hangingPunct="1">
              <a:defRPr sz="1200"/>
            </a:lvl1pPr>
          </a:lstStyle>
          <a:p>
            <a:endParaRPr lang="en-US"/>
          </a:p>
        </p:txBody>
      </p:sp>
      <p:sp>
        <p:nvSpPr>
          <p:cNvPr id="107524" name="Rectangle 4"/>
          <p:cNvSpPr>
            <a:spLocks noGrp="1" noRot="1" noChangeAspect="1" noChangeArrowheads="1" noTextEdit="1"/>
          </p:cNvSpPr>
          <p:nvPr>
            <p:ph type="sldImg" idx="2"/>
          </p:nvPr>
        </p:nvSpPr>
        <p:spPr bwMode="auto">
          <a:xfrm>
            <a:off x="1171575" y="696913"/>
            <a:ext cx="4641850" cy="3481387"/>
          </a:xfrm>
          <a:prstGeom prst="rect">
            <a:avLst/>
          </a:prstGeom>
          <a:noFill/>
          <a:ln w="9525">
            <a:solidFill>
              <a:srgbClr val="000000"/>
            </a:solidFill>
            <a:miter lim="800000"/>
            <a:headEnd/>
            <a:tailEnd/>
          </a:ln>
          <a:effectLst/>
        </p:spPr>
      </p:sp>
      <p:sp>
        <p:nvSpPr>
          <p:cNvPr id="107525" name="Rectangle 5"/>
          <p:cNvSpPr>
            <a:spLocks noGrp="1" noChangeArrowheads="1"/>
          </p:cNvSpPr>
          <p:nvPr>
            <p:ph type="body" sz="quarter" idx="3"/>
          </p:nvPr>
        </p:nvSpPr>
        <p:spPr bwMode="auto">
          <a:xfrm>
            <a:off x="698500" y="4409758"/>
            <a:ext cx="5588000" cy="417766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7526" name="Rectangle 6"/>
          <p:cNvSpPr>
            <a:spLocks noGrp="1" noChangeArrowheads="1"/>
          </p:cNvSpPr>
          <p:nvPr>
            <p:ph type="ftr" sz="quarter" idx="4"/>
          </p:nvPr>
        </p:nvSpPr>
        <p:spPr bwMode="auto">
          <a:xfrm>
            <a:off x="0" y="8817904"/>
            <a:ext cx="3026833" cy="464185"/>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eaLnBrk="1" hangingPunct="1">
              <a:defRPr sz="1200"/>
            </a:lvl1pPr>
          </a:lstStyle>
          <a:p>
            <a:endParaRPr lang="en-US"/>
          </a:p>
        </p:txBody>
      </p:sp>
      <p:sp>
        <p:nvSpPr>
          <p:cNvPr id="107527" name="Rectangle 7"/>
          <p:cNvSpPr>
            <a:spLocks noGrp="1" noChangeArrowheads="1"/>
          </p:cNvSpPr>
          <p:nvPr>
            <p:ph type="sldNum" sz="quarter" idx="5"/>
          </p:nvPr>
        </p:nvSpPr>
        <p:spPr bwMode="auto">
          <a:xfrm>
            <a:off x="3956550" y="8817904"/>
            <a:ext cx="3026833" cy="464185"/>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lgn="r" eaLnBrk="1" hangingPunct="1">
              <a:defRPr sz="1200"/>
            </a:lvl1pPr>
          </a:lstStyle>
          <a:p>
            <a:fld id="{98C041DF-CFC1-4E0E-BCDC-37694F65EEEE}"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noFill/>
        </p:spPr>
        <p:txBody>
          <a:bodyPr/>
          <a:lstStyle/>
          <a:p>
            <a:pPr defTabSz="935961"/>
            <a:r>
              <a:rPr lang="en-US" dirty="0" smtClean="0"/>
              <a:t>doc.: IEEE 802.22-yy/xxxxr0</a:t>
            </a:r>
          </a:p>
        </p:txBody>
      </p:sp>
      <p:sp>
        <p:nvSpPr>
          <p:cNvPr id="22531" name="Rectangle 3"/>
          <p:cNvSpPr>
            <a:spLocks noGrp="1" noChangeArrowheads="1"/>
          </p:cNvSpPr>
          <p:nvPr>
            <p:ph type="dt" sz="quarter" idx="1"/>
          </p:nvPr>
        </p:nvSpPr>
        <p:spPr>
          <a:noFill/>
        </p:spPr>
        <p:txBody>
          <a:bodyPr/>
          <a:lstStyle/>
          <a:p>
            <a:pPr defTabSz="935961"/>
            <a:r>
              <a:rPr lang="en-US" dirty="0" smtClean="0"/>
              <a:t>Month Year</a:t>
            </a:r>
          </a:p>
        </p:txBody>
      </p:sp>
      <p:sp>
        <p:nvSpPr>
          <p:cNvPr id="22532" name="Rectangle 6"/>
          <p:cNvSpPr>
            <a:spLocks noGrp="1" noChangeArrowheads="1"/>
          </p:cNvSpPr>
          <p:nvPr>
            <p:ph type="ftr" sz="quarter" idx="4"/>
          </p:nvPr>
        </p:nvSpPr>
        <p:spPr>
          <a:noFill/>
        </p:spPr>
        <p:txBody>
          <a:bodyPr/>
          <a:lstStyle/>
          <a:p>
            <a:pPr marL="457687" lvl="4" defTabSz="935961"/>
            <a:r>
              <a:rPr lang="en-US" dirty="0" smtClean="0"/>
              <a:t>John Doe, Some Company</a:t>
            </a:r>
          </a:p>
        </p:txBody>
      </p:sp>
      <p:sp>
        <p:nvSpPr>
          <p:cNvPr id="22533" name="Rectangle 7"/>
          <p:cNvSpPr>
            <a:spLocks noGrp="1" noChangeArrowheads="1"/>
          </p:cNvSpPr>
          <p:nvPr>
            <p:ph type="sldNum" sz="quarter" idx="5"/>
          </p:nvPr>
        </p:nvSpPr>
        <p:spPr>
          <a:xfrm>
            <a:off x="3348562" y="8987244"/>
            <a:ext cx="412836" cy="185483"/>
          </a:xfrm>
          <a:noFill/>
        </p:spPr>
        <p:txBody>
          <a:bodyPr/>
          <a:lstStyle/>
          <a:p>
            <a:pPr defTabSz="935961"/>
            <a:r>
              <a:rPr lang="en-US" dirty="0" smtClean="0"/>
              <a:t>Page </a:t>
            </a:r>
            <a:fld id="{67A07791-C694-4521-8ED1-3582D9DD8506}" type="slidenum">
              <a:rPr lang="en-US" smtClean="0"/>
              <a:pPr defTabSz="935961"/>
              <a:t>1</a:t>
            </a:fld>
            <a:endParaRPr lang="en-US" dirty="0" smtClean="0"/>
          </a:p>
        </p:txBody>
      </p:sp>
      <p:sp>
        <p:nvSpPr>
          <p:cNvPr id="22534" name="Rectangle 2"/>
          <p:cNvSpPr>
            <a:spLocks noChangeArrowheads="1" noTextEdit="1"/>
          </p:cNvSpPr>
          <p:nvPr>
            <p:ph type="sldImg"/>
          </p:nvPr>
        </p:nvSpPr>
        <p:spPr>
          <a:ln/>
        </p:spPr>
      </p:sp>
      <p:sp>
        <p:nvSpPr>
          <p:cNvPr id="2253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a:noFill/>
          <a:ln/>
        </p:spPr>
        <p:txBody>
          <a:bodyPr/>
          <a:lstStyle/>
          <a:p>
            <a:endParaRPr lang="en-US" smtClean="0">
              <a:ea typeface="MS PGothic"/>
            </a:endParaRPr>
          </a:p>
        </p:txBody>
      </p:sp>
      <p:sp>
        <p:nvSpPr>
          <p:cNvPr id="19459" name="Slide Number Placeholder 3"/>
          <p:cNvSpPr>
            <a:spLocks noGrp="1"/>
          </p:cNvSpPr>
          <p:nvPr>
            <p:ph type="sldNum" sz="quarter" idx="5"/>
          </p:nvPr>
        </p:nvSpPr>
        <p:spPr>
          <a:xfrm>
            <a:off x="3685013" y="8987445"/>
            <a:ext cx="75792" cy="185735"/>
          </a:xfrm>
          <a:noFill/>
        </p:spPr>
        <p:txBody>
          <a:bodyPr/>
          <a:lstStyle/>
          <a:p>
            <a:pPr defTabSz="935771"/>
            <a:fld id="{9B1B58E9-51BC-41C9-9ACA-96EC77E98CD5}" type="slidenum">
              <a:rPr lang="en-US" smtClean="0">
                <a:ea typeface="MS PGothic"/>
                <a:cs typeface="MS PGothic"/>
              </a:rPr>
              <a:pPr defTabSz="935771"/>
              <a:t>10</a:t>
            </a:fld>
            <a:endParaRPr lang="en-US" dirty="0" smtClean="0">
              <a:ea typeface="MS PGothic"/>
              <a:cs typeface="MS PGothic"/>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a:noFill/>
          <a:ln/>
        </p:spPr>
        <p:txBody>
          <a:bodyPr/>
          <a:lstStyle/>
          <a:p>
            <a:endParaRPr lang="en-US" smtClean="0">
              <a:ea typeface="MS PGothic"/>
            </a:endParaRPr>
          </a:p>
        </p:txBody>
      </p:sp>
      <p:sp>
        <p:nvSpPr>
          <p:cNvPr id="19459" name="Slide Number Placeholder 3"/>
          <p:cNvSpPr>
            <a:spLocks noGrp="1"/>
          </p:cNvSpPr>
          <p:nvPr>
            <p:ph type="sldNum" sz="quarter" idx="5"/>
          </p:nvPr>
        </p:nvSpPr>
        <p:spPr>
          <a:xfrm>
            <a:off x="3685013" y="8987445"/>
            <a:ext cx="75792" cy="185735"/>
          </a:xfrm>
          <a:noFill/>
        </p:spPr>
        <p:txBody>
          <a:bodyPr/>
          <a:lstStyle/>
          <a:p>
            <a:pPr defTabSz="935771"/>
            <a:fld id="{9B1B58E9-51BC-41C9-9ACA-96EC77E98CD5}" type="slidenum">
              <a:rPr lang="en-US" smtClean="0">
                <a:ea typeface="MS PGothic"/>
                <a:cs typeface="MS PGothic"/>
              </a:rPr>
              <a:pPr defTabSz="935771"/>
              <a:t>11</a:t>
            </a:fld>
            <a:endParaRPr lang="en-US" dirty="0" smtClean="0">
              <a:ea typeface="MS PGothic"/>
              <a:cs typeface="MS PGothic"/>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a:noFill/>
          <a:ln/>
        </p:spPr>
        <p:txBody>
          <a:bodyPr/>
          <a:lstStyle/>
          <a:p>
            <a:endParaRPr lang="en-US" smtClean="0">
              <a:ea typeface="MS PGothic"/>
            </a:endParaRPr>
          </a:p>
        </p:txBody>
      </p:sp>
      <p:sp>
        <p:nvSpPr>
          <p:cNvPr id="19459" name="Slide Number Placeholder 3"/>
          <p:cNvSpPr>
            <a:spLocks noGrp="1"/>
          </p:cNvSpPr>
          <p:nvPr>
            <p:ph type="sldNum" sz="quarter" idx="5"/>
          </p:nvPr>
        </p:nvSpPr>
        <p:spPr>
          <a:xfrm>
            <a:off x="3685013" y="8987445"/>
            <a:ext cx="75792" cy="185735"/>
          </a:xfrm>
          <a:noFill/>
        </p:spPr>
        <p:txBody>
          <a:bodyPr/>
          <a:lstStyle/>
          <a:p>
            <a:pPr defTabSz="935771"/>
            <a:fld id="{9B1B58E9-51BC-41C9-9ACA-96EC77E98CD5}" type="slidenum">
              <a:rPr lang="en-US" smtClean="0">
                <a:ea typeface="MS PGothic"/>
                <a:cs typeface="MS PGothic"/>
              </a:rPr>
              <a:pPr defTabSz="935771"/>
              <a:t>12</a:t>
            </a:fld>
            <a:endParaRPr lang="en-US" dirty="0" smtClean="0">
              <a:ea typeface="MS PGothic"/>
              <a:cs typeface="MS PGothic"/>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a:noFill/>
          <a:ln/>
        </p:spPr>
        <p:txBody>
          <a:bodyPr/>
          <a:lstStyle/>
          <a:p>
            <a:endParaRPr lang="en-US" smtClean="0">
              <a:ea typeface="MS PGothic"/>
            </a:endParaRPr>
          </a:p>
        </p:txBody>
      </p:sp>
      <p:sp>
        <p:nvSpPr>
          <p:cNvPr id="19459" name="Slide Number Placeholder 3"/>
          <p:cNvSpPr>
            <a:spLocks noGrp="1"/>
          </p:cNvSpPr>
          <p:nvPr>
            <p:ph type="sldNum" sz="quarter" idx="5"/>
          </p:nvPr>
        </p:nvSpPr>
        <p:spPr>
          <a:xfrm>
            <a:off x="3685014" y="8987445"/>
            <a:ext cx="75792" cy="185735"/>
          </a:xfrm>
          <a:noFill/>
        </p:spPr>
        <p:txBody>
          <a:bodyPr/>
          <a:lstStyle/>
          <a:p>
            <a:pPr defTabSz="935672"/>
            <a:fld id="{9B1B58E9-51BC-41C9-9ACA-96EC77E98CD5}" type="slidenum">
              <a:rPr lang="en-US" smtClean="0">
                <a:ea typeface="MS PGothic"/>
                <a:cs typeface="MS PGothic"/>
              </a:rPr>
              <a:pPr defTabSz="935672"/>
              <a:t>13</a:t>
            </a:fld>
            <a:endParaRPr lang="en-US" dirty="0" smtClean="0">
              <a:ea typeface="MS PGothic"/>
              <a:cs typeface="MS PGothic"/>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71575" y="706438"/>
            <a:ext cx="4640263" cy="3479800"/>
          </a:xfrm>
          <a:solidFill>
            <a:schemeClr val="accent1"/>
          </a:solidFill>
          <a:ln w="25400">
            <a:solidFill>
              <a:schemeClr val="accent1">
                <a:shade val="50000"/>
              </a:schemeClr>
            </a:solidFill>
          </a:ln>
        </p:spPr>
      </p:sp>
      <p:sp>
        <p:nvSpPr>
          <p:cNvPr id="5123" name="Notes Placeholder 2"/>
          <p:cNvSpPr txBox="1">
            <a:spLocks noGrp="1"/>
          </p:cNvSpPr>
          <p:nvPr>
            <p:ph type="body" sz="quarter" idx="1"/>
          </p:nvPr>
        </p:nvSpPr>
        <p:spPr>
          <a:xfrm>
            <a:off x="698207" y="4409585"/>
            <a:ext cx="5588587" cy="374975"/>
          </a:xfrm>
          <a:ln/>
        </p:spPr>
        <p:txBody>
          <a:bodyPr>
            <a:spAutoFit/>
          </a:bodyPr>
          <a:lstStyle/>
          <a:p>
            <a:pPr marL="192422" indent="-192422">
              <a:spcBef>
                <a:spcPct val="0"/>
              </a:spcBef>
              <a:buSzPct val="45000"/>
              <a:buFont typeface="StarSymbol"/>
              <a:buChar char="●"/>
            </a:pPr>
            <a:endParaRPr sz="1800" dirty="0" smtClean="0">
              <a:latin typeface="Albany"/>
              <a:cs typeface="Tahoma"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Rot="1" noChangeAspect="1" noTextEdit="1"/>
          </p:cNvSpPr>
          <p:nvPr>
            <p:ph type="sldImg"/>
          </p:nvPr>
        </p:nvSpPr>
        <p:spPr bwMode="auto">
          <a:noFill/>
          <a:ln>
            <a:solidFill>
              <a:srgbClr val="000000"/>
            </a:solidFill>
            <a:miter lim="800000"/>
            <a:headEnd/>
            <a:tailEnd/>
          </a:ln>
        </p:spPr>
      </p:sp>
      <p:sp>
        <p:nvSpPr>
          <p:cNvPr id="41986" name="Rectangle 3"/>
          <p:cNvSpPr>
            <a:spLocks noGrp="1"/>
          </p:cNvSpPr>
          <p:nvPr>
            <p:ph type="body" idx="1"/>
          </p:nvPr>
        </p:nvSpPr>
        <p:spPr>
          <a:noFill/>
          <a:ln/>
        </p:spPr>
        <p:txBody>
          <a:bodyPr/>
          <a:lstStyle/>
          <a:p>
            <a:endParaRPr lang="en-US" smtClean="0">
              <a:ea typeface="MS PGothic"/>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Rot="1" noChangeAspect="1" noTextEdit="1"/>
          </p:cNvSpPr>
          <p:nvPr>
            <p:ph type="sldImg"/>
          </p:nvPr>
        </p:nvSpPr>
        <p:spPr bwMode="auto">
          <a:noFill/>
          <a:ln>
            <a:solidFill>
              <a:srgbClr val="000000"/>
            </a:solidFill>
            <a:miter lim="800000"/>
            <a:headEnd/>
            <a:tailEnd/>
          </a:ln>
        </p:spPr>
      </p:sp>
      <p:sp>
        <p:nvSpPr>
          <p:cNvPr id="44034" name="Rectangle 3"/>
          <p:cNvSpPr>
            <a:spLocks noGrp="1"/>
          </p:cNvSpPr>
          <p:nvPr>
            <p:ph type="body" idx="1"/>
          </p:nvPr>
        </p:nvSpPr>
        <p:spPr>
          <a:noFill/>
          <a:ln/>
        </p:spPr>
        <p:txBody>
          <a:bodyPr/>
          <a:lstStyle/>
          <a:p>
            <a:endParaRPr lang="en-US" smtClean="0">
              <a:ea typeface="MS PGothic"/>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TextEdit="1"/>
          </p:cNvSpPr>
          <p:nvPr>
            <p:ph type="sldImg"/>
          </p:nvPr>
        </p:nvSpPr>
        <p:spPr>
          <a:ln/>
        </p:spPr>
      </p:sp>
      <p:sp>
        <p:nvSpPr>
          <p:cNvPr id="112643" name="Rectangle 3"/>
          <p:cNvSpPr>
            <a:spLocks noGrp="1"/>
          </p:cNvSpPr>
          <p:nvPr>
            <p:ph type="body" idx="1"/>
          </p:nvPr>
        </p:nvSpPr>
        <p:spPr>
          <a:noFill/>
          <a:ln/>
        </p:spPr>
        <p:txBody>
          <a:bodyPr/>
          <a:lstStyle/>
          <a:p>
            <a:pPr eaLnBrk="1" hangingPunct="1"/>
            <a:endParaRPr lang="en-US" smtClean="0">
              <a:latin typeface="Arial" pitchFamily="34" charset="0"/>
              <a:ea typeface="MS PGothic"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TextEdit="1"/>
          </p:cNvSpPr>
          <p:nvPr>
            <p:ph type="sldImg"/>
          </p:nvPr>
        </p:nvSpPr>
        <p:spPr>
          <a:ln/>
        </p:spPr>
      </p:sp>
      <p:sp>
        <p:nvSpPr>
          <p:cNvPr id="113667" name="Rectangle 3"/>
          <p:cNvSpPr>
            <a:spLocks noGrp="1"/>
          </p:cNvSpPr>
          <p:nvPr>
            <p:ph type="body" idx="1"/>
          </p:nvPr>
        </p:nvSpPr>
        <p:spPr>
          <a:noFill/>
          <a:ln/>
        </p:spPr>
        <p:txBody>
          <a:bodyPr/>
          <a:lstStyle/>
          <a:p>
            <a:pPr eaLnBrk="1" hangingPunct="1"/>
            <a:endParaRPr lang="en-US" smtClean="0">
              <a:latin typeface="Arial" pitchFamily="34" charset="0"/>
              <a:ea typeface="MS PGothic"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endParaRPr lang="en-US" smtClean="0">
              <a:latin typeface="Arial" pitchFamily="34" charset="0"/>
              <a:ea typeface="MS PGothic" pitchFamily="34" charset="-128"/>
            </a:endParaRPr>
          </a:p>
        </p:txBody>
      </p:sp>
      <p:sp>
        <p:nvSpPr>
          <p:cNvPr id="82948" name="Slide Number Placeholder 3"/>
          <p:cNvSpPr>
            <a:spLocks noGrp="1"/>
          </p:cNvSpPr>
          <p:nvPr>
            <p:ph type="sldNum" sz="quarter" idx="5"/>
          </p:nvPr>
        </p:nvSpPr>
        <p:spPr>
          <a:xfrm>
            <a:off x="3684588" y="8986839"/>
            <a:ext cx="76200" cy="185737"/>
          </a:xfrm>
          <a:noFill/>
        </p:spPr>
        <p:txBody>
          <a:bodyPr/>
          <a:lstStyle/>
          <a:p>
            <a:pPr defTabSz="934970"/>
            <a:fld id="{553A2D77-07E4-4966-B701-645DAEB54E36}" type="slidenum">
              <a:rPr lang="en-US" smtClean="0">
                <a:latin typeface="Arial" pitchFamily="34" charset="0"/>
                <a:ea typeface="MS PGothic" pitchFamily="34" charset="-128"/>
              </a:rPr>
              <a:pPr defTabSz="934970"/>
              <a:t>2</a:t>
            </a:fld>
            <a:endParaRPr lang="en-US" dirty="0" smtClean="0">
              <a:latin typeface="Arial" pitchFamily="34" charset="0"/>
              <a:ea typeface="MS PGothic"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a:noFill/>
          <a:ln/>
        </p:spPr>
        <p:txBody>
          <a:bodyPr/>
          <a:lstStyle/>
          <a:p>
            <a:endParaRPr lang="en-US" smtClean="0">
              <a:ea typeface="MS PGothic"/>
            </a:endParaRPr>
          </a:p>
        </p:txBody>
      </p:sp>
      <p:sp>
        <p:nvSpPr>
          <p:cNvPr id="19459" name="Slide Number Placeholder 3"/>
          <p:cNvSpPr>
            <a:spLocks noGrp="1"/>
          </p:cNvSpPr>
          <p:nvPr>
            <p:ph type="sldNum" sz="quarter" idx="5"/>
          </p:nvPr>
        </p:nvSpPr>
        <p:spPr>
          <a:xfrm>
            <a:off x="3685014" y="8987445"/>
            <a:ext cx="75792" cy="185735"/>
          </a:xfrm>
          <a:noFill/>
        </p:spPr>
        <p:txBody>
          <a:bodyPr/>
          <a:lstStyle/>
          <a:p>
            <a:pPr defTabSz="935672"/>
            <a:fld id="{9B1B58E9-51BC-41C9-9ACA-96EC77E98CD5}" type="slidenum">
              <a:rPr lang="en-US" smtClean="0">
                <a:ea typeface="MS PGothic"/>
                <a:cs typeface="MS PGothic"/>
              </a:rPr>
              <a:pPr defTabSz="935672"/>
              <a:t>3</a:t>
            </a:fld>
            <a:endParaRPr lang="en-US" dirty="0" smtClean="0">
              <a:ea typeface="MS PGothic"/>
              <a:cs typeface="MS PGothic"/>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a:noFill/>
          <a:ln/>
        </p:spPr>
        <p:txBody>
          <a:bodyPr/>
          <a:lstStyle/>
          <a:p>
            <a:endParaRPr lang="en-US" smtClean="0">
              <a:ea typeface="MS PGothic"/>
            </a:endParaRPr>
          </a:p>
        </p:txBody>
      </p:sp>
      <p:sp>
        <p:nvSpPr>
          <p:cNvPr id="19459" name="Slide Number Placeholder 3"/>
          <p:cNvSpPr>
            <a:spLocks noGrp="1"/>
          </p:cNvSpPr>
          <p:nvPr>
            <p:ph type="sldNum" sz="quarter" idx="5"/>
          </p:nvPr>
        </p:nvSpPr>
        <p:spPr>
          <a:xfrm>
            <a:off x="3685014" y="8987445"/>
            <a:ext cx="75792" cy="185735"/>
          </a:xfrm>
          <a:noFill/>
        </p:spPr>
        <p:txBody>
          <a:bodyPr/>
          <a:lstStyle/>
          <a:p>
            <a:pPr defTabSz="935672"/>
            <a:fld id="{9B1B58E9-51BC-41C9-9ACA-96EC77E98CD5}" type="slidenum">
              <a:rPr lang="en-US" smtClean="0">
                <a:ea typeface="MS PGothic"/>
                <a:cs typeface="MS PGothic"/>
              </a:rPr>
              <a:pPr defTabSz="935672"/>
              <a:t>4</a:t>
            </a:fld>
            <a:endParaRPr lang="en-US" dirty="0" smtClean="0">
              <a:ea typeface="MS PGothic"/>
              <a:cs typeface="MS PGothic"/>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endParaRPr lang="en-US" smtClean="0">
              <a:latin typeface="Arial" pitchFamily="34" charset="0"/>
              <a:ea typeface="MS PGothic" pitchFamily="34" charset="-128"/>
            </a:endParaRPr>
          </a:p>
        </p:txBody>
      </p:sp>
      <p:sp>
        <p:nvSpPr>
          <p:cNvPr id="82948" name="Slide Number Placeholder 3"/>
          <p:cNvSpPr>
            <a:spLocks noGrp="1"/>
          </p:cNvSpPr>
          <p:nvPr>
            <p:ph type="sldNum" sz="quarter" idx="5"/>
          </p:nvPr>
        </p:nvSpPr>
        <p:spPr>
          <a:xfrm>
            <a:off x="3684588" y="8986839"/>
            <a:ext cx="76200" cy="185737"/>
          </a:xfrm>
          <a:noFill/>
        </p:spPr>
        <p:txBody>
          <a:bodyPr/>
          <a:lstStyle/>
          <a:p>
            <a:pPr defTabSz="934970"/>
            <a:fld id="{553A2D77-07E4-4966-B701-645DAEB54E36}" type="slidenum">
              <a:rPr lang="en-US" smtClean="0">
                <a:latin typeface="Arial" pitchFamily="34" charset="0"/>
                <a:ea typeface="MS PGothic" pitchFamily="34" charset="-128"/>
              </a:rPr>
              <a:pPr defTabSz="934970"/>
              <a:t>5</a:t>
            </a:fld>
            <a:endParaRPr lang="en-US" dirty="0" smtClean="0">
              <a:latin typeface="Arial" pitchFamily="34" charset="0"/>
              <a:ea typeface="MS PGothic"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a:noFill/>
          <a:ln/>
        </p:spPr>
        <p:txBody>
          <a:bodyPr/>
          <a:lstStyle/>
          <a:p>
            <a:endParaRPr lang="en-US" smtClean="0">
              <a:ea typeface="MS PGothic"/>
            </a:endParaRPr>
          </a:p>
        </p:txBody>
      </p:sp>
      <p:sp>
        <p:nvSpPr>
          <p:cNvPr id="19459" name="Slide Number Placeholder 3"/>
          <p:cNvSpPr>
            <a:spLocks noGrp="1"/>
          </p:cNvSpPr>
          <p:nvPr>
            <p:ph type="sldNum" sz="quarter" idx="5"/>
          </p:nvPr>
        </p:nvSpPr>
        <p:spPr>
          <a:xfrm>
            <a:off x="3685013" y="8987445"/>
            <a:ext cx="75792" cy="185735"/>
          </a:xfrm>
          <a:noFill/>
        </p:spPr>
        <p:txBody>
          <a:bodyPr/>
          <a:lstStyle/>
          <a:p>
            <a:pPr defTabSz="935771"/>
            <a:fld id="{9B1B58E9-51BC-41C9-9ACA-96EC77E98CD5}" type="slidenum">
              <a:rPr lang="en-US" smtClean="0">
                <a:ea typeface="MS PGothic"/>
                <a:cs typeface="MS PGothic"/>
              </a:rPr>
              <a:pPr defTabSz="935771"/>
              <a:t>6</a:t>
            </a:fld>
            <a:endParaRPr lang="en-US" dirty="0" smtClean="0">
              <a:ea typeface="MS PGothic"/>
              <a:cs typeface="MS PGothic"/>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a:noFill/>
          <a:ln/>
        </p:spPr>
        <p:txBody>
          <a:bodyPr/>
          <a:lstStyle/>
          <a:p>
            <a:endParaRPr lang="en-US" smtClean="0">
              <a:ea typeface="MS PGothic"/>
            </a:endParaRPr>
          </a:p>
        </p:txBody>
      </p:sp>
      <p:sp>
        <p:nvSpPr>
          <p:cNvPr id="19459" name="Slide Number Placeholder 3"/>
          <p:cNvSpPr>
            <a:spLocks noGrp="1"/>
          </p:cNvSpPr>
          <p:nvPr>
            <p:ph type="sldNum" sz="quarter" idx="5"/>
          </p:nvPr>
        </p:nvSpPr>
        <p:spPr>
          <a:xfrm>
            <a:off x="3685013" y="8987445"/>
            <a:ext cx="75792" cy="185735"/>
          </a:xfrm>
          <a:noFill/>
        </p:spPr>
        <p:txBody>
          <a:bodyPr/>
          <a:lstStyle/>
          <a:p>
            <a:pPr defTabSz="935771"/>
            <a:fld id="{9B1B58E9-51BC-41C9-9ACA-96EC77E98CD5}" type="slidenum">
              <a:rPr lang="en-US" smtClean="0">
                <a:ea typeface="MS PGothic"/>
                <a:cs typeface="MS PGothic"/>
              </a:rPr>
              <a:pPr defTabSz="935771"/>
              <a:t>7</a:t>
            </a:fld>
            <a:endParaRPr lang="en-US" dirty="0" smtClean="0">
              <a:ea typeface="MS PGothic"/>
              <a:cs typeface="MS PGothic"/>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noTextEdi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a:noFill/>
          <a:ln/>
        </p:spPr>
        <p:txBody>
          <a:bodyPr/>
          <a:lstStyle/>
          <a:p>
            <a:endParaRPr lang="en-US" smtClean="0">
              <a:ea typeface="MS PGothic"/>
            </a:endParaRPr>
          </a:p>
        </p:txBody>
      </p:sp>
      <p:sp>
        <p:nvSpPr>
          <p:cNvPr id="27651" name="Slide Number Placeholder 3"/>
          <p:cNvSpPr>
            <a:spLocks noGrp="1"/>
          </p:cNvSpPr>
          <p:nvPr>
            <p:ph type="sldNum" sz="quarter" idx="5"/>
          </p:nvPr>
        </p:nvSpPr>
        <p:spPr>
          <a:xfrm>
            <a:off x="3685013" y="8987445"/>
            <a:ext cx="75792" cy="185735"/>
          </a:xfrm>
          <a:noFill/>
        </p:spPr>
        <p:txBody>
          <a:bodyPr/>
          <a:lstStyle/>
          <a:p>
            <a:pPr defTabSz="935771"/>
            <a:fld id="{E8025373-7B66-4276-BE43-290CA73DD584}" type="slidenum">
              <a:rPr lang="en-US" smtClean="0">
                <a:ea typeface="MS PGothic"/>
                <a:cs typeface="MS PGothic"/>
              </a:rPr>
              <a:pPr defTabSz="935771"/>
              <a:t>8</a:t>
            </a:fld>
            <a:endParaRPr lang="en-US" dirty="0" smtClean="0">
              <a:ea typeface="MS PGothic"/>
              <a:cs typeface="MS PGothic"/>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a:noFill/>
          <a:ln/>
        </p:spPr>
        <p:txBody>
          <a:bodyPr/>
          <a:lstStyle/>
          <a:p>
            <a:endParaRPr lang="en-US" smtClean="0">
              <a:ea typeface="MS PGothic"/>
            </a:endParaRPr>
          </a:p>
        </p:txBody>
      </p:sp>
      <p:sp>
        <p:nvSpPr>
          <p:cNvPr id="19459" name="Slide Number Placeholder 3"/>
          <p:cNvSpPr>
            <a:spLocks noGrp="1"/>
          </p:cNvSpPr>
          <p:nvPr>
            <p:ph type="sldNum" sz="quarter" idx="5"/>
          </p:nvPr>
        </p:nvSpPr>
        <p:spPr>
          <a:xfrm>
            <a:off x="3685013" y="8987445"/>
            <a:ext cx="75792" cy="185735"/>
          </a:xfrm>
          <a:noFill/>
        </p:spPr>
        <p:txBody>
          <a:bodyPr/>
          <a:lstStyle/>
          <a:p>
            <a:pPr defTabSz="935771"/>
            <a:fld id="{9B1B58E9-51BC-41C9-9ACA-96EC77E98CD5}" type="slidenum">
              <a:rPr lang="en-US" smtClean="0">
                <a:ea typeface="MS PGothic"/>
                <a:cs typeface="MS PGothic"/>
              </a:rPr>
              <a:pPr defTabSz="935771"/>
              <a:t>9</a:t>
            </a:fld>
            <a:endParaRPr lang="en-US" dirty="0" smtClean="0">
              <a:ea typeface="MS PGothic"/>
              <a:cs typeface="MS PGothic"/>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p:spPr>
        <p:txBody>
          <a:bodyPr wrap="none" anchor="ctr"/>
          <a:lstStyle/>
          <a:p>
            <a:endParaRPr lang="en-US"/>
          </a:p>
        </p:txBody>
      </p:sp>
      <p:sp>
        <p:nvSpPr>
          <p:cNvPr id="33075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p:spPr>
        <p:txBody>
          <a:bodyPr wrap="none" anchor="ctr"/>
          <a:lstStyle/>
          <a:p>
            <a:endParaRPr lang="en-US"/>
          </a:p>
        </p:txBody>
      </p:sp>
      <p:sp>
        <p:nvSpPr>
          <p:cNvPr id="330756" name="Rectangle 4"/>
          <p:cNvSpPr>
            <a:spLocks noGrp="1" noChangeArrowheads="1"/>
          </p:cNvSpPr>
          <p:nvPr>
            <p:ph type="ctrTitle"/>
          </p:nvPr>
        </p:nvSpPr>
        <p:spPr>
          <a:xfrm>
            <a:off x="685800" y="2130425"/>
            <a:ext cx="7772400" cy="1470025"/>
          </a:xfrm>
        </p:spPr>
        <p:txBody>
          <a:bodyPr/>
          <a:lstStyle>
            <a:lvl1pPr>
              <a:defRPr/>
            </a:lvl1pPr>
          </a:lstStyle>
          <a:p>
            <a:r>
              <a:rPr lang="en-US" dirty="0" smtClean="0"/>
              <a:t>Click to edit Master title style</a:t>
            </a:r>
            <a:endParaRPr lang="en-US" dirty="0"/>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smtClean="0"/>
              <a:t>Click to edit Master subtitle style</a:t>
            </a:r>
            <a:endParaRPr lang="en-US"/>
          </a:p>
        </p:txBody>
      </p:sp>
      <p:sp>
        <p:nvSpPr>
          <p:cNvPr id="330758" name="Text Box 6"/>
          <p:cNvSpPr txBox="1">
            <a:spLocks noChangeArrowheads="1"/>
          </p:cNvSpPr>
          <p:nvPr/>
        </p:nvSpPr>
        <p:spPr bwMode="auto">
          <a:xfrm>
            <a:off x="7958138" y="6589713"/>
            <a:ext cx="1150937" cy="274637"/>
          </a:xfrm>
          <a:prstGeom prst="rect">
            <a:avLst/>
          </a:prstGeom>
          <a:noFill/>
          <a:ln w="9525">
            <a:noFill/>
            <a:miter lim="800000"/>
            <a:headEnd/>
            <a:tailEnd/>
          </a:ln>
          <a:effectLst/>
        </p:spPr>
        <p:txBody>
          <a:bodyPr>
            <a:spAutoFit/>
          </a:bodyPr>
          <a:lstStyle/>
          <a:p>
            <a:pPr algn="r" eaLnBrk="1" hangingPunct="1">
              <a:spcBef>
                <a:spcPct val="50000"/>
              </a:spcBef>
            </a:pPr>
            <a:r>
              <a:rPr lang="en-US" sz="1200">
                <a:solidFill>
                  <a:schemeClr val="bg1"/>
                </a:solidFill>
              </a:rPr>
              <a:t>Page </a:t>
            </a:r>
            <a:fld id="{4CDAC405-A5E5-4E3A-9C56-AFA30CD1445B}" type="slidenum">
              <a:rPr lang="en-US" sz="1200">
                <a:solidFill>
                  <a:schemeClr val="bg1"/>
                </a:solidFill>
              </a:rPr>
              <a:pPr algn="r" eaLnBrk="1" hangingPunct="1">
                <a:spcBef>
                  <a:spcPct val="50000"/>
                </a:spcBef>
              </a:pPr>
              <a:t>‹#›</a:t>
            </a:fld>
            <a:endParaRPr lang="en-US" sz="1200">
              <a:solidFill>
                <a:schemeClr val="bg1"/>
              </a:solidFill>
            </a:endParaRPr>
          </a:p>
        </p:txBody>
      </p:sp>
      <p:sp>
        <p:nvSpPr>
          <p:cNvPr id="330759" name="Text Box 7"/>
          <p:cNvSpPr txBox="1">
            <a:spLocks noChangeArrowheads="1"/>
          </p:cNvSpPr>
          <p:nvPr/>
        </p:nvSpPr>
        <p:spPr bwMode="auto">
          <a:xfrm>
            <a:off x="0" y="6591300"/>
            <a:ext cx="9144000" cy="274638"/>
          </a:xfrm>
          <a:prstGeom prst="rect">
            <a:avLst/>
          </a:prstGeom>
          <a:noFill/>
          <a:ln w="9525">
            <a:noFill/>
            <a:miter lim="800000"/>
            <a:headEnd/>
            <a:tailEnd/>
          </a:ln>
          <a:effectLst/>
        </p:spPr>
        <p:txBody>
          <a:bodyPr>
            <a:spAutoFit/>
          </a:bodyPr>
          <a:lstStyle/>
          <a:p>
            <a:pPr algn="ctr" eaLnBrk="1" hangingPunct="1"/>
            <a:r>
              <a:rPr lang="en-US" sz="1200" dirty="0" smtClean="0">
                <a:solidFill>
                  <a:schemeClr val="bg1"/>
                </a:solidFill>
              </a:rPr>
              <a:t>Advanced Beaconing to Expand Protection of</a:t>
            </a:r>
            <a:r>
              <a:rPr lang="en-US" sz="1200" baseline="0" dirty="0" smtClean="0">
                <a:solidFill>
                  <a:schemeClr val="bg1"/>
                </a:solidFill>
              </a:rPr>
              <a:t> Licensed Services</a:t>
            </a:r>
            <a:endParaRPr lang="en-US" sz="1200" dirty="0">
              <a:solidFill>
                <a:schemeClr val="bg1"/>
              </a:solidFill>
            </a:endParaRPr>
          </a:p>
        </p:txBody>
      </p:sp>
      <p:grpSp>
        <p:nvGrpSpPr>
          <p:cNvPr id="330761" name="Group 9"/>
          <p:cNvGrpSpPr>
            <a:grpSpLocks/>
          </p:cNvGrpSpPr>
          <p:nvPr userDrawn="1"/>
        </p:nvGrpSpPr>
        <p:grpSpPr bwMode="auto">
          <a:xfrm>
            <a:off x="8316913" y="5876925"/>
            <a:ext cx="793750" cy="709613"/>
            <a:chOff x="3288" y="3482"/>
            <a:chExt cx="500" cy="447"/>
          </a:xfrm>
        </p:grpSpPr>
        <p:sp>
          <p:nvSpPr>
            <p:cNvPr id="330762" name="Rectangle 10"/>
            <p:cNvSpPr>
              <a:spLocks noChangeArrowheads="1"/>
            </p:cNvSpPr>
            <p:nvPr userDrawn="1"/>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endParaRPr lang="en-US"/>
            </a:p>
          </p:txBody>
        </p:sp>
        <p:sp>
          <p:nvSpPr>
            <p:cNvPr id="330763" name="Text Box 11"/>
            <p:cNvSpPr txBox="1">
              <a:spLocks noChangeArrowheads="1"/>
            </p:cNvSpPr>
            <p:nvPr userDrawn="1"/>
          </p:nvSpPr>
          <p:spPr bwMode="auto">
            <a:xfrm>
              <a:off x="3297" y="3482"/>
              <a:ext cx="485" cy="279"/>
            </a:xfrm>
            <a:prstGeom prst="rect">
              <a:avLst/>
            </a:prstGeom>
            <a:noFill/>
            <a:ln w="9525" algn="ctr">
              <a:noFill/>
              <a:miter lim="800000"/>
              <a:headEnd/>
              <a:tailEnd/>
            </a:ln>
            <a:effectLst/>
          </p:spPr>
          <p:txBody>
            <a:bodyPr wrap="none">
              <a:spAutoFit/>
            </a:bodyPr>
            <a:lstStyle/>
            <a:p>
              <a:r>
                <a:rPr lang="en-US" sz="2300" b="1">
                  <a:solidFill>
                    <a:schemeClr val="bg1"/>
                  </a:solidFill>
                </a:rPr>
                <a:t>EEE</a:t>
              </a:r>
            </a:p>
          </p:txBody>
        </p:sp>
        <p:sp>
          <p:nvSpPr>
            <p:cNvPr id="330764"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p:spPr>
          <p:txBody>
            <a:bodyPr/>
            <a:lstStyle/>
            <a:p>
              <a:endParaRPr lang="en-US"/>
            </a:p>
          </p:txBody>
        </p:sp>
        <p:sp>
          <p:nvSpPr>
            <p:cNvPr id="330765" name="Text Box 13"/>
            <p:cNvSpPr txBox="1">
              <a:spLocks noChangeArrowheads="1"/>
            </p:cNvSpPr>
            <p:nvPr userDrawn="1"/>
          </p:nvSpPr>
          <p:spPr bwMode="auto">
            <a:xfrm>
              <a:off x="3303" y="3641"/>
              <a:ext cx="485" cy="288"/>
            </a:xfrm>
            <a:prstGeom prst="rect">
              <a:avLst/>
            </a:prstGeom>
            <a:noFill/>
            <a:ln w="9525" algn="ctr">
              <a:noFill/>
              <a:miter lim="800000"/>
              <a:headEnd/>
              <a:tailEnd/>
            </a:ln>
            <a:effectLst/>
          </p:spPr>
          <p:txBody>
            <a:bodyPr wrap="none"/>
            <a:lstStyle/>
            <a:p>
              <a:r>
                <a:rPr lang="en-US" b="1">
                  <a:solidFill>
                    <a:schemeClr val="bg1"/>
                  </a:solidFill>
                </a:rPr>
                <a:t>802</a:t>
              </a:r>
            </a:p>
          </p:txBody>
        </p:sp>
      </p:gr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04813"/>
            <a:ext cx="2057400" cy="5721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04813"/>
            <a:ext cx="6019800" cy="57213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0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1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p:spPr>
        <p:txBody>
          <a:bodyPr wrap="none" anchor="ctr"/>
          <a:lstStyle/>
          <a:p>
            <a:endParaRPr lang="en-US"/>
          </a:p>
        </p:txBody>
      </p:sp>
      <p:sp>
        <p:nvSpPr>
          <p:cNvPr id="32973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p:spPr>
        <p:txBody>
          <a:bodyPr wrap="none" anchor="ctr"/>
          <a:lstStyle/>
          <a:p>
            <a:endParaRPr lang="en-US"/>
          </a:p>
        </p:txBody>
      </p:sp>
      <p:sp>
        <p:nvSpPr>
          <p:cNvPr id="329732" name="Rectangle 4"/>
          <p:cNvSpPr>
            <a:spLocks noGrp="1" noChangeArrowheads="1"/>
          </p:cNvSpPr>
          <p:nvPr>
            <p:ph type="title"/>
          </p:nvPr>
        </p:nvSpPr>
        <p:spPr bwMode="auto">
          <a:xfrm>
            <a:off x="457200" y="404813"/>
            <a:ext cx="8229600" cy="7921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29733" name="Rectangle 5"/>
          <p:cNvSpPr>
            <a:spLocks noGrp="1" noChangeArrowheads="1"/>
          </p:cNvSpPr>
          <p:nvPr>
            <p:ph type="body" idx="1"/>
          </p:nvPr>
        </p:nvSpPr>
        <p:spPr bwMode="auto">
          <a:xfrm>
            <a:off x="250825" y="1341438"/>
            <a:ext cx="8229600" cy="45259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29734" name="Line 6"/>
          <p:cNvSpPr>
            <a:spLocks noChangeShapeType="1"/>
          </p:cNvSpPr>
          <p:nvPr/>
        </p:nvSpPr>
        <p:spPr bwMode="auto">
          <a:xfrm>
            <a:off x="395288" y="1268413"/>
            <a:ext cx="8353425" cy="0"/>
          </a:xfrm>
          <a:prstGeom prst="line">
            <a:avLst/>
          </a:prstGeom>
          <a:noFill/>
          <a:ln w="9525">
            <a:solidFill>
              <a:srgbClr val="2FADDF"/>
            </a:solidFill>
            <a:round/>
            <a:headEnd/>
            <a:tailEnd/>
          </a:ln>
          <a:effectLst/>
        </p:spPr>
        <p:txBody>
          <a:bodyPr/>
          <a:lstStyle/>
          <a:p>
            <a:endParaRPr lang="en-US"/>
          </a:p>
        </p:txBody>
      </p:sp>
      <p:sp>
        <p:nvSpPr>
          <p:cNvPr id="329735" name="Text Box 7"/>
          <p:cNvSpPr txBox="1">
            <a:spLocks noChangeArrowheads="1"/>
          </p:cNvSpPr>
          <p:nvPr/>
        </p:nvSpPr>
        <p:spPr bwMode="auto">
          <a:xfrm>
            <a:off x="7958138" y="6589713"/>
            <a:ext cx="1150937" cy="274637"/>
          </a:xfrm>
          <a:prstGeom prst="rect">
            <a:avLst/>
          </a:prstGeom>
          <a:noFill/>
          <a:ln w="9525">
            <a:noFill/>
            <a:miter lim="800000"/>
            <a:headEnd/>
            <a:tailEnd/>
          </a:ln>
          <a:effectLst/>
        </p:spPr>
        <p:txBody>
          <a:bodyPr>
            <a:spAutoFit/>
          </a:bodyPr>
          <a:lstStyle/>
          <a:p>
            <a:pPr algn="r" eaLnBrk="1" hangingPunct="1">
              <a:spcBef>
                <a:spcPct val="50000"/>
              </a:spcBef>
            </a:pPr>
            <a:r>
              <a:rPr lang="en-US" sz="1200">
                <a:solidFill>
                  <a:schemeClr val="bg1"/>
                </a:solidFill>
              </a:rPr>
              <a:t>Page </a:t>
            </a:r>
            <a:fld id="{A7F1A0DA-353F-4B4F-BB07-A9A2A15D2959}" type="slidenum">
              <a:rPr lang="en-US" sz="1200">
                <a:solidFill>
                  <a:schemeClr val="bg1"/>
                </a:solidFill>
              </a:rPr>
              <a:pPr algn="r" eaLnBrk="1" hangingPunct="1">
                <a:spcBef>
                  <a:spcPct val="50000"/>
                </a:spcBef>
              </a:pPr>
              <a:t>‹#›</a:t>
            </a:fld>
            <a:endParaRPr lang="en-US" sz="1200">
              <a:solidFill>
                <a:schemeClr val="bg1"/>
              </a:solidFill>
            </a:endParaRPr>
          </a:p>
        </p:txBody>
      </p:sp>
      <p:grpSp>
        <p:nvGrpSpPr>
          <p:cNvPr id="329748" name="Group 20"/>
          <p:cNvGrpSpPr>
            <a:grpSpLocks/>
          </p:cNvGrpSpPr>
          <p:nvPr/>
        </p:nvGrpSpPr>
        <p:grpSpPr bwMode="auto">
          <a:xfrm>
            <a:off x="8316913" y="5876925"/>
            <a:ext cx="793750" cy="709613"/>
            <a:chOff x="3288" y="3482"/>
            <a:chExt cx="500" cy="447"/>
          </a:xfrm>
        </p:grpSpPr>
        <p:sp>
          <p:nvSpPr>
            <p:cNvPr id="329746" name="Rectangle 18"/>
            <p:cNvSpPr>
              <a:spLocks noChangeArrowheads="1"/>
            </p:cNvSpPr>
            <p:nvPr userDrawn="1"/>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endParaRPr lang="en-US"/>
            </a:p>
          </p:txBody>
        </p:sp>
        <p:sp>
          <p:nvSpPr>
            <p:cNvPr id="329743" name="Text Box 15"/>
            <p:cNvSpPr txBox="1">
              <a:spLocks noChangeArrowheads="1"/>
            </p:cNvSpPr>
            <p:nvPr userDrawn="1"/>
          </p:nvSpPr>
          <p:spPr bwMode="auto">
            <a:xfrm>
              <a:off x="3297" y="3482"/>
              <a:ext cx="485" cy="279"/>
            </a:xfrm>
            <a:prstGeom prst="rect">
              <a:avLst/>
            </a:prstGeom>
            <a:noFill/>
            <a:ln w="9525" algn="ctr">
              <a:noFill/>
              <a:miter lim="800000"/>
              <a:headEnd/>
              <a:tailEnd/>
            </a:ln>
            <a:effectLst/>
          </p:spPr>
          <p:txBody>
            <a:bodyPr wrap="none">
              <a:spAutoFit/>
            </a:bodyPr>
            <a:lstStyle/>
            <a:p>
              <a:r>
                <a:rPr lang="en-US" sz="2300" b="1">
                  <a:solidFill>
                    <a:schemeClr val="bg1"/>
                  </a:solidFill>
                </a:rPr>
                <a:t>EEE</a:t>
              </a:r>
            </a:p>
          </p:txBody>
        </p:sp>
        <p:sp>
          <p:nvSpPr>
            <p:cNvPr id="329745"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p:spPr>
          <p:txBody>
            <a:bodyPr/>
            <a:lstStyle/>
            <a:p>
              <a:endParaRPr lang="en-US"/>
            </a:p>
          </p:txBody>
        </p:sp>
        <p:sp>
          <p:nvSpPr>
            <p:cNvPr id="329747" name="Text Box 19"/>
            <p:cNvSpPr txBox="1">
              <a:spLocks noChangeArrowheads="1"/>
            </p:cNvSpPr>
            <p:nvPr userDrawn="1"/>
          </p:nvSpPr>
          <p:spPr bwMode="auto">
            <a:xfrm>
              <a:off x="3303" y="3641"/>
              <a:ext cx="485" cy="288"/>
            </a:xfrm>
            <a:prstGeom prst="rect">
              <a:avLst/>
            </a:prstGeom>
            <a:noFill/>
            <a:ln w="9525" algn="ctr">
              <a:noFill/>
              <a:miter lim="800000"/>
              <a:headEnd/>
              <a:tailEnd/>
            </a:ln>
            <a:effectLst/>
          </p:spPr>
          <p:txBody>
            <a:bodyPr wrap="none"/>
            <a:lstStyle/>
            <a:p>
              <a:r>
                <a:rPr lang="en-US" b="1">
                  <a:solidFill>
                    <a:schemeClr val="bg1"/>
                  </a:solidFill>
                </a:rPr>
                <a:t>802</a:t>
              </a:r>
            </a:p>
          </p:txBody>
        </p:sp>
      </p:grpSp>
      <p:sp>
        <p:nvSpPr>
          <p:cNvPr id="14" name="Text Box 7"/>
          <p:cNvSpPr txBox="1">
            <a:spLocks noChangeArrowheads="1"/>
          </p:cNvSpPr>
          <p:nvPr userDrawn="1"/>
        </p:nvSpPr>
        <p:spPr bwMode="auto">
          <a:xfrm>
            <a:off x="0" y="6591300"/>
            <a:ext cx="9144000" cy="274638"/>
          </a:xfrm>
          <a:prstGeom prst="rect">
            <a:avLst/>
          </a:prstGeom>
          <a:noFill/>
          <a:ln w="9525">
            <a:noFill/>
            <a:miter lim="800000"/>
            <a:headEnd/>
            <a:tailEnd/>
          </a:ln>
          <a:effectLst/>
        </p:spPr>
        <p:txBody>
          <a:bodyPr>
            <a:spAutoFit/>
          </a:bodyPr>
          <a:lstStyle/>
          <a:p>
            <a:pPr algn="ctr" eaLnBrk="1" hangingPunct="1"/>
            <a:r>
              <a:rPr lang="en-US" sz="1200" dirty="0" smtClean="0">
                <a:solidFill>
                  <a:schemeClr val="bg1"/>
                </a:solidFill>
              </a:rPr>
              <a:t>Advanced Beaconing to Expand Protection of</a:t>
            </a:r>
            <a:r>
              <a:rPr lang="en-US" sz="1200" baseline="0" dirty="0" smtClean="0">
                <a:solidFill>
                  <a:schemeClr val="bg1"/>
                </a:solidFill>
              </a:rPr>
              <a:t> Licensed Services</a:t>
            </a:r>
            <a:endParaRPr lang="en-US" sz="12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iming>
    <p:tnLst>
      <p:par>
        <p:cTn id="1" dur="indefinite" restart="never" nodeType="tmRoot"/>
      </p:par>
    </p:tnLst>
  </p:timing>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charset="0"/>
        </a:defRPr>
      </a:lvl2pPr>
      <a:lvl3pPr algn="ctr" rtl="0" eaLnBrk="1" fontAlgn="base" hangingPunct="1">
        <a:spcBef>
          <a:spcPct val="0"/>
        </a:spcBef>
        <a:spcAft>
          <a:spcPct val="0"/>
        </a:spcAft>
        <a:defRPr sz="3600">
          <a:solidFill>
            <a:schemeClr val="tx2"/>
          </a:solidFill>
          <a:latin typeface="Arial" charset="0"/>
        </a:defRPr>
      </a:lvl3pPr>
      <a:lvl4pPr algn="ctr" rtl="0" eaLnBrk="1" fontAlgn="base" hangingPunct="1">
        <a:spcBef>
          <a:spcPct val="0"/>
        </a:spcBef>
        <a:spcAft>
          <a:spcPct val="0"/>
        </a:spcAft>
        <a:defRPr sz="3600">
          <a:solidFill>
            <a:schemeClr val="tx2"/>
          </a:solidFill>
          <a:latin typeface="Arial" charset="0"/>
        </a:defRPr>
      </a:lvl4pPr>
      <a:lvl5pPr algn="ctr" rtl="0" eaLnBrk="1" fontAlgn="base" hangingPunct="1">
        <a:spcBef>
          <a:spcPct val="0"/>
        </a:spcBef>
        <a:spcAft>
          <a:spcPct val="0"/>
        </a:spcAft>
        <a:defRPr sz="3600">
          <a:solidFill>
            <a:schemeClr val="tx2"/>
          </a:solidFill>
          <a:latin typeface="Arial" charset="0"/>
        </a:defRPr>
      </a:lvl5pPr>
      <a:lvl6pPr marL="457200" algn="ctr" rtl="0" eaLnBrk="1" fontAlgn="base" hangingPunct="1">
        <a:spcBef>
          <a:spcPct val="0"/>
        </a:spcBef>
        <a:spcAft>
          <a:spcPct val="0"/>
        </a:spcAft>
        <a:defRPr sz="3600">
          <a:solidFill>
            <a:schemeClr val="tx2"/>
          </a:solidFill>
          <a:latin typeface="Arial" charset="0"/>
        </a:defRPr>
      </a:lvl6pPr>
      <a:lvl7pPr marL="914400" algn="ctr" rtl="0" eaLnBrk="1" fontAlgn="base" hangingPunct="1">
        <a:spcBef>
          <a:spcPct val="0"/>
        </a:spcBef>
        <a:spcAft>
          <a:spcPct val="0"/>
        </a:spcAft>
        <a:defRPr sz="3600">
          <a:solidFill>
            <a:schemeClr val="tx2"/>
          </a:solidFill>
          <a:latin typeface="Arial" charset="0"/>
        </a:defRPr>
      </a:lvl7pPr>
      <a:lvl8pPr marL="1371600" algn="ctr" rtl="0" eaLnBrk="1" fontAlgn="base" hangingPunct="1">
        <a:spcBef>
          <a:spcPct val="0"/>
        </a:spcBef>
        <a:spcAft>
          <a:spcPct val="0"/>
        </a:spcAft>
        <a:defRPr sz="3600">
          <a:solidFill>
            <a:schemeClr val="tx2"/>
          </a:solidFill>
          <a:latin typeface="Arial" charset="0"/>
        </a:defRPr>
      </a:lvl8pPr>
      <a:lvl9pPr marL="1828800" algn="ctr" rtl="0" eaLnBrk="1" fontAlgn="base" hangingPunct="1">
        <a:spcBef>
          <a:spcPct val="0"/>
        </a:spcBef>
        <a:spcAft>
          <a:spcPct val="0"/>
        </a:spcAft>
        <a:defRPr sz="36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8061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p:spPr>
        <p:txBody>
          <a:bodyPr wrap="none" anchor="ctr"/>
          <a:lstStyle/>
          <a:p>
            <a:endParaRPr lang="en-US"/>
          </a:p>
        </p:txBody>
      </p:sp>
      <p:sp>
        <p:nvSpPr>
          <p:cNvPr id="58061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p:spPr>
        <p:txBody>
          <a:bodyPr wrap="none" anchor="ctr"/>
          <a:lstStyle/>
          <a:p>
            <a:endParaRPr lang="en-US"/>
          </a:p>
        </p:txBody>
      </p:sp>
      <p:sp>
        <p:nvSpPr>
          <p:cNvPr id="580612" name="Rectangle 4"/>
          <p:cNvSpPr>
            <a:spLocks noGrp="1" noChangeArrowheads="1"/>
          </p:cNvSpPr>
          <p:nvPr>
            <p:ph type="title"/>
          </p:nvPr>
        </p:nvSpPr>
        <p:spPr bwMode="auto">
          <a:xfrm>
            <a:off x="457200" y="404813"/>
            <a:ext cx="8229600" cy="7921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80614" name="Line 6"/>
          <p:cNvSpPr>
            <a:spLocks noChangeShapeType="1"/>
          </p:cNvSpPr>
          <p:nvPr/>
        </p:nvSpPr>
        <p:spPr bwMode="auto">
          <a:xfrm>
            <a:off x="395288" y="1268413"/>
            <a:ext cx="8353425" cy="0"/>
          </a:xfrm>
          <a:prstGeom prst="line">
            <a:avLst/>
          </a:prstGeom>
          <a:noFill/>
          <a:ln w="9525">
            <a:solidFill>
              <a:srgbClr val="2FADDF"/>
            </a:solidFill>
            <a:round/>
            <a:headEnd/>
            <a:tailEnd/>
          </a:ln>
          <a:effectLst/>
        </p:spPr>
        <p:txBody>
          <a:bodyPr/>
          <a:lstStyle/>
          <a:p>
            <a:endParaRPr lang="en-US"/>
          </a:p>
        </p:txBody>
      </p:sp>
      <p:sp>
        <p:nvSpPr>
          <p:cNvPr id="580615" name="Text Box 7"/>
          <p:cNvSpPr txBox="1">
            <a:spLocks noChangeArrowheads="1"/>
          </p:cNvSpPr>
          <p:nvPr/>
        </p:nvSpPr>
        <p:spPr bwMode="auto">
          <a:xfrm>
            <a:off x="7958138" y="6589713"/>
            <a:ext cx="1150937" cy="274637"/>
          </a:xfrm>
          <a:prstGeom prst="rect">
            <a:avLst/>
          </a:prstGeom>
          <a:noFill/>
          <a:ln w="9525">
            <a:noFill/>
            <a:miter lim="800000"/>
            <a:headEnd/>
            <a:tailEnd/>
          </a:ln>
          <a:effectLst/>
        </p:spPr>
        <p:txBody>
          <a:bodyPr>
            <a:spAutoFit/>
          </a:bodyPr>
          <a:lstStyle/>
          <a:p>
            <a:pPr algn="r" eaLnBrk="1" hangingPunct="1">
              <a:spcBef>
                <a:spcPct val="50000"/>
              </a:spcBef>
            </a:pPr>
            <a:r>
              <a:rPr lang="en-US" sz="1200">
                <a:solidFill>
                  <a:schemeClr val="bg1"/>
                </a:solidFill>
              </a:rPr>
              <a:t>Page </a:t>
            </a:r>
            <a:fld id="{053D4EC6-3CB5-4A11-AE8C-DD78B5AD364F}" type="slidenum">
              <a:rPr lang="en-US" sz="1200">
                <a:solidFill>
                  <a:schemeClr val="bg1"/>
                </a:solidFill>
              </a:rPr>
              <a:pPr algn="r" eaLnBrk="1" hangingPunct="1">
                <a:spcBef>
                  <a:spcPct val="50000"/>
                </a:spcBef>
              </a:pPr>
              <a:t>‹#›</a:t>
            </a:fld>
            <a:endParaRPr lang="en-US" sz="1200">
              <a:solidFill>
                <a:schemeClr val="bg1"/>
              </a:solidFill>
            </a:endParaRPr>
          </a:p>
        </p:txBody>
      </p:sp>
      <p:sp>
        <p:nvSpPr>
          <p:cNvPr id="580616" name="Text Box 8"/>
          <p:cNvSpPr txBox="1">
            <a:spLocks noChangeArrowheads="1"/>
          </p:cNvSpPr>
          <p:nvPr/>
        </p:nvSpPr>
        <p:spPr bwMode="auto">
          <a:xfrm>
            <a:off x="0" y="6589713"/>
            <a:ext cx="952500" cy="274637"/>
          </a:xfrm>
          <a:prstGeom prst="rect">
            <a:avLst/>
          </a:prstGeom>
          <a:noFill/>
          <a:ln w="9525" algn="ctr">
            <a:noFill/>
            <a:miter lim="800000"/>
            <a:headEnd/>
            <a:tailEnd/>
          </a:ln>
          <a:effectLst/>
        </p:spPr>
        <p:txBody>
          <a:bodyPr wrap="none">
            <a:spAutoFit/>
          </a:bodyPr>
          <a:lstStyle/>
          <a:p>
            <a:pPr eaLnBrk="1" hangingPunct="1"/>
            <a:r>
              <a:rPr lang="en-US" sz="1200">
                <a:solidFill>
                  <a:schemeClr val="bg1"/>
                </a:solidFill>
              </a:rPr>
              <a:t>Version 1.0</a:t>
            </a:r>
          </a:p>
        </p:txBody>
      </p:sp>
      <p:sp>
        <p:nvSpPr>
          <p:cNvPr id="580617" name="Text Box 9"/>
          <p:cNvSpPr txBox="1">
            <a:spLocks noChangeArrowheads="1"/>
          </p:cNvSpPr>
          <p:nvPr/>
        </p:nvSpPr>
        <p:spPr bwMode="auto">
          <a:xfrm>
            <a:off x="0" y="6591300"/>
            <a:ext cx="9144000" cy="274638"/>
          </a:xfrm>
          <a:prstGeom prst="rect">
            <a:avLst/>
          </a:prstGeom>
          <a:noFill/>
          <a:ln w="9525">
            <a:noFill/>
            <a:miter lim="800000"/>
            <a:headEnd/>
            <a:tailEnd/>
          </a:ln>
          <a:effectLst/>
        </p:spPr>
        <p:txBody>
          <a:bodyPr>
            <a:spAutoFit/>
          </a:bodyPr>
          <a:lstStyle/>
          <a:p>
            <a:pPr algn="ctr" eaLnBrk="1" hangingPunct="1"/>
            <a:r>
              <a:rPr lang="en-US" sz="1200">
                <a:solidFill>
                  <a:schemeClr val="bg1"/>
                </a:solidFill>
              </a:rPr>
              <a:t>IEEE 802 March 2011 workshop</a:t>
            </a: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ctr" rtl="0" fontAlgn="base">
        <a:spcBef>
          <a:spcPct val="0"/>
        </a:spcBef>
        <a:spcAft>
          <a:spcPct val="0"/>
        </a:spcAft>
        <a:defRPr sz="3600">
          <a:solidFill>
            <a:schemeClr val="tx2"/>
          </a:solidFill>
          <a:latin typeface="+mj-lt"/>
          <a:ea typeface="+mj-ea"/>
          <a:cs typeface="+mj-cs"/>
        </a:defRPr>
      </a:lvl1pPr>
      <a:lvl2pPr algn="ctr" rtl="0" fontAlgn="base">
        <a:spcBef>
          <a:spcPct val="0"/>
        </a:spcBef>
        <a:spcAft>
          <a:spcPct val="0"/>
        </a:spcAft>
        <a:defRPr sz="3600">
          <a:solidFill>
            <a:schemeClr val="tx2"/>
          </a:solidFill>
          <a:latin typeface="Arial" charset="0"/>
        </a:defRPr>
      </a:lvl2pPr>
      <a:lvl3pPr algn="ctr" rtl="0" fontAlgn="base">
        <a:spcBef>
          <a:spcPct val="0"/>
        </a:spcBef>
        <a:spcAft>
          <a:spcPct val="0"/>
        </a:spcAft>
        <a:defRPr sz="3600">
          <a:solidFill>
            <a:schemeClr val="tx2"/>
          </a:solidFill>
          <a:latin typeface="Arial" charset="0"/>
        </a:defRPr>
      </a:lvl3pPr>
      <a:lvl4pPr algn="ctr" rtl="0" fontAlgn="base">
        <a:spcBef>
          <a:spcPct val="0"/>
        </a:spcBef>
        <a:spcAft>
          <a:spcPct val="0"/>
        </a:spcAft>
        <a:defRPr sz="3600">
          <a:solidFill>
            <a:schemeClr val="tx2"/>
          </a:solidFill>
          <a:latin typeface="Arial" charset="0"/>
        </a:defRPr>
      </a:lvl4pPr>
      <a:lvl5pPr algn="ctr" rtl="0" fontAlgn="base">
        <a:spcBef>
          <a:spcPct val="0"/>
        </a:spcBef>
        <a:spcAft>
          <a:spcPct val="0"/>
        </a:spcAft>
        <a:defRPr sz="3600">
          <a:solidFill>
            <a:schemeClr val="tx2"/>
          </a:solidFill>
          <a:latin typeface="Arial" charset="0"/>
        </a:defRPr>
      </a:lvl5pPr>
      <a:lvl6pPr marL="457200" algn="ctr" rtl="0" fontAlgn="base">
        <a:spcBef>
          <a:spcPct val="0"/>
        </a:spcBef>
        <a:spcAft>
          <a:spcPct val="0"/>
        </a:spcAft>
        <a:defRPr sz="3600">
          <a:solidFill>
            <a:schemeClr val="tx2"/>
          </a:solidFill>
          <a:latin typeface="Arial" charset="0"/>
        </a:defRPr>
      </a:lvl6pPr>
      <a:lvl7pPr marL="914400" algn="ctr" rtl="0" fontAlgn="base">
        <a:spcBef>
          <a:spcPct val="0"/>
        </a:spcBef>
        <a:spcAft>
          <a:spcPct val="0"/>
        </a:spcAft>
        <a:defRPr sz="3600">
          <a:solidFill>
            <a:schemeClr val="tx2"/>
          </a:solidFill>
          <a:latin typeface="Arial" charset="0"/>
        </a:defRPr>
      </a:lvl7pPr>
      <a:lvl8pPr marL="1371600" algn="ctr" rtl="0" fontAlgn="base">
        <a:spcBef>
          <a:spcPct val="0"/>
        </a:spcBef>
        <a:spcAft>
          <a:spcPct val="0"/>
        </a:spcAft>
        <a:defRPr sz="3600">
          <a:solidFill>
            <a:schemeClr val="tx2"/>
          </a:solidFill>
          <a:latin typeface="Arial" charset="0"/>
        </a:defRPr>
      </a:lvl8pPr>
      <a:lvl9pPr marL="1828800" algn="ctr" rtl="0" fontAlgn="base">
        <a:spcBef>
          <a:spcPct val="0"/>
        </a:spcBef>
        <a:spcAft>
          <a:spcPct val="0"/>
        </a:spcAft>
        <a:defRPr sz="36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hyperlink" Target="mailto:patcom@iee.org"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apurva.mody@ieee.org" TargetMode="External"/><Relationship Id="rId5" Type="http://schemas.openxmlformats.org/officeDocument/2006/relationships/hyperlink" Target="http://standards.ieee.org/guides/bylaws/sb-bylaws.pdf" TargetMode="Externa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10.jpeg"/></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12.jpe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www.ntia.doc.gov/files/ntia/publications/fasttrackevaluation_11152010.pdf" TargetMode="External"/><Relationship Id="rId7" Type="http://schemas.openxmlformats.org/officeDocument/2006/relationships/hyperlink" Target="http://www.whitehouse.gov/sites/default/files/spectrum.pdf"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mentor.ieee.org/802.22/dcn/12/22-12-0072-00-0000-july-plenary-motions.doc" TargetMode="External"/><Relationship Id="rId5" Type="http://schemas.openxmlformats.org/officeDocument/2006/relationships/hyperlink" Target="http://www.apt.int/sites/default/files/Rep-5_6E1WiMAX_Field_Test_Report_by_SUIRG.pdf" TargetMode="External"/><Relationship Id="rId4" Type="http://schemas.openxmlformats.org/officeDocument/2006/relationships/hyperlink" Target="http://www.satellitetoday.com/webexclusives/The-Defense-Case-for-C-Band_18658.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www.ieee802.org/22"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4294967295"/>
          </p:nvPr>
        </p:nvSpPr>
        <p:spPr>
          <a:xfrm>
            <a:off x="0" y="304800"/>
            <a:ext cx="1600200" cy="304800"/>
          </a:xfrm>
          <a:prstGeom prst="rect">
            <a:avLst/>
          </a:prstGeom>
          <a:noFill/>
        </p:spPr>
        <p:txBody>
          <a:bodyPr/>
          <a:lstStyle/>
          <a:p>
            <a:r>
              <a:rPr lang="en-US" sz="1400" b="1" dirty="0" smtClean="0"/>
              <a:t>September </a:t>
            </a:r>
            <a:r>
              <a:rPr lang="en-US" sz="1400" b="1" dirty="0" smtClean="0"/>
              <a:t>2012</a:t>
            </a:r>
          </a:p>
        </p:txBody>
      </p:sp>
      <p:sp>
        <p:nvSpPr>
          <p:cNvPr id="1028" name="Footer Placeholder 4"/>
          <p:cNvSpPr>
            <a:spLocks noGrp="1"/>
          </p:cNvSpPr>
          <p:nvPr>
            <p:ph type="ftr" sz="quarter" idx="4294967295"/>
          </p:nvPr>
        </p:nvSpPr>
        <p:spPr>
          <a:xfrm>
            <a:off x="2895600" y="6172200"/>
            <a:ext cx="5248275" cy="381000"/>
          </a:xfrm>
          <a:prstGeom prst="rect">
            <a:avLst/>
          </a:prstGeom>
          <a:noFill/>
        </p:spPr>
        <p:txBody>
          <a:bodyPr/>
          <a:lstStyle/>
          <a:p>
            <a:r>
              <a:rPr lang="en-US" sz="1600" dirty="0" smtClean="0"/>
              <a:t>Apurva N. Mody, BAE </a:t>
            </a:r>
            <a:r>
              <a:rPr lang="en-US" sz="1600" dirty="0" smtClean="0"/>
              <a:t>Systems, Ken Carrigan, US Navy</a:t>
            </a:r>
            <a:endParaRPr lang="en-US" sz="1600" dirty="0" smtClean="0"/>
          </a:p>
        </p:txBody>
      </p:sp>
      <p:sp>
        <p:nvSpPr>
          <p:cNvPr id="1030" name="Rectangle 2"/>
          <p:cNvSpPr>
            <a:spLocks noGrp="1" noChangeArrowheads="1"/>
          </p:cNvSpPr>
          <p:nvPr>
            <p:ph type="title"/>
          </p:nvPr>
        </p:nvSpPr>
        <p:spPr>
          <a:xfrm>
            <a:off x="609600" y="609600"/>
            <a:ext cx="8077200" cy="609600"/>
          </a:xfrm>
          <a:noFill/>
        </p:spPr>
        <p:txBody>
          <a:bodyPr/>
          <a:lstStyle/>
          <a:p>
            <a:r>
              <a:rPr lang="en-US" sz="2400" b="1" dirty="0" smtClean="0"/>
              <a:t>Advanced Beaconing to Expand Protection of Licensed Services </a:t>
            </a:r>
            <a:endParaRPr lang="en-US" sz="2800" b="1" dirty="0" smtClean="0">
              <a:solidFill>
                <a:schemeClr val="accent2"/>
              </a:solidFill>
            </a:endParaRPr>
          </a:p>
        </p:txBody>
      </p:sp>
      <p:sp>
        <p:nvSpPr>
          <p:cNvPr id="1031" name="Rectangle 6"/>
          <p:cNvSpPr>
            <a:spLocks noGrp="1" noChangeArrowheads="1"/>
          </p:cNvSpPr>
          <p:nvPr>
            <p:ph type="body" idx="1"/>
          </p:nvPr>
        </p:nvSpPr>
        <p:spPr>
          <a:xfrm>
            <a:off x="685800" y="1371600"/>
            <a:ext cx="7772400" cy="381000"/>
          </a:xfrm>
          <a:noFill/>
        </p:spPr>
        <p:txBody>
          <a:bodyPr/>
          <a:lstStyle/>
          <a:p>
            <a:pPr algn="ctr">
              <a:buFontTx/>
              <a:buNone/>
            </a:pPr>
            <a:r>
              <a:rPr lang="en-US" sz="2000" dirty="0" smtClean="0"/>
              <a:t>IEEE P802.22 Wireless RANs          Date:</a:t>
            </a:r>
            <a:r>
              <a:rPr lang="en-US" sz="2000" b="0" dirty="0" smtClean="0"/>
              <a:t> </a:t>
            </a:r>
            <a:r>
              <a:rPr lang="en-US" sz="2000" b="0" dirty="0" smtClean="0"/>
              <a:t>2012-09-18</a:t>
            </a:r>
            <a:endParaRPr lang="en-US" sz="2000" b="0" dirty="0" smtClean="0"/>
          </a:p>
        </p:txBody>
      </p:sp>
      <p:graphicFrame>
        <p:nvGraphicFramePr>
          <p:cNvPr id="1026" name="Object 11"/>
          <p:cNvGraphicFramePr>
            <a:graphicFrameLocks noChangeAspect="1"/>
          </p:cNvGraphicFramePr>
          <p:nvPr/>
        </p:nvGraphicFramePr>
        <p:xfrm>
          <a:off x="536575" y="2133600"/>
          <a:ext cx="8172450" cy="2278063"/>
        </p:xfrm>
        <a:graphic>
          <a:graphicData uri="http://schemas.openxmlformats.org/presentationml/2006/ole">
            <p:oleObj spid="_x0000_s1026" name="Document" r:id="rId4" imgW="8277855" imgH="2311603" progId="Word.Document.8">
              <p:embed/>
            </p:oleObj>
          </a:graphicData>
        </a:graphic>
      </p:graphicFrame>
      <p:sp>
        <p:nvSpPr>
          <p:cNvPr id="1032" name="Rectangle 12"/>
          <p:cNvSpPr>
            <a:spLocks noChangeArrowheads="1"/>
          </p:cNvSpPr>
          <p:nvPr/>
        </p:nvSpPr>
        <p:spPr bwMode="auto">
          <a:xfrm>
            <a:off x="533400" y="1676400"/>
            <a:ext cx="1447800" cy="381000"/>
          </a:xfrm>
          <a:prstGeom prst="rect">
            <a:avLst/>
          </a:prstGeom>
          <a:noFill/>
          <a:ln w="9525">
            <a:noFill/>
            <a:miter lim="800000"/>
            <a:headEnd/>
            <a:tailEnd/>
          </a:ln>
        </p:spPr>
        <p:txBody>
          <a:bodyPr lIns="92075" tIns="46038" rIns="92075" bIns="46038"/>
          <a:lstStyle/>
          <a:p>
            <a:pPr marL="342900" indent="-342900" algn="l">
              <a:spcBef>
                <a:spcPct val="20000"/>
              </a:spcBef>
            </a:pPr>
            <a:r>
              <a:rPr lang="en-US" sz="2000">
                <a:solidFill>
                  <a:schemeClr val="tx1"/>
                </a:solidFill>
              </a:rPr>
              <a:t>Authors:</a:t>
            </a:r>
            <a:endParaRPr lang="en-US" sz="2000" b="0">
              <a:solidFill>
                <a:schemeClr val="tx1"/>
              </a:solidFill>
            </a:endParaRPr>
          </a:p>
        </p:txBody>
      </p:sp>
      <p:sp>
        <p:nvSpPr>
          <p:cNvPr id="1033" name="Text Box 13"/>
          <p:cNvSpPr txBox="1">
            <a:spLocks noChangeArrowheads="1"/>
          </p:cNvSpPr>
          <p:nvPr/>
        </p:nvSpPr>
        <p:spPr bwMode="auto">
          <a:xfrm>
            <a:off x="533400" y="3733800"/>
            <a:ext cx="8001000" cy="2894013"/>
          </a:xfrm>
          <a:prstGeom prst="rect">
            <a:avLst/>
          </a:prstGeom>
          <a:noFill/>
          <a:ln w="9525" algn="ctr">
            <a:noFill/>
            <a:miter lim="800000"/>
            <a:headEnd/>
            <a:tailEnd/>
          </a:ln>
        </p:spPr>
        <p:txBody>
          <a:bodyPr lIns="92075" tIns="46038" rIns="92075" bIns="46038">
            <a:spAutoFit/>
          </a:bodyPr>
          <a:lstStyle/>
          <a:p>
            <a:pPr algn="l">
              <a:defRPr/>
            </a:pPr>
            <a:r>
              <a:rPr lang="en-US" sz="1000" dirty="0">
                <a:solidFill>
                  <a:schemeClr val="tx1"/>
                </a:solidFill>
              </a:rPr>
              <a:t>Notice:</a:t>
            </a:r>
            <a:r>
              <a:rPr lang="en-US" sz="1000" b="0" dirty="0">
                <a:solidFill>
                  <a:schemeClr val="tx1"/>
                </a:solidFill>
              </a:rPr>
              <a:t> </a:t>
            </a:r>
            <a:r>
              <a:rPr lang="en-US" sz="900" b="0" dirty="0">
                <a:solidFill>
                  <a:schemeClr val="tx1"/>
                </a:solidFill>
              </a:rPr>
              <a:t>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l">
              <a:defRPr/>
            </a:pPr>
            <a:endParaRPr lang="en-US" sz="1000" dirty="0">
              <a:solidFill>
                <a:schemeClr val="tx1"/>
              </a:solidFill>
            </a:endParaRPr>
          </a:p>
          <a:p>
            <a:pPr algn="l">
              <a:defRPr/>
            </a:pPr>
            <a:r>
              <a:rPr lang="en-US" sz="1000" dirty="0">
                <a:solidFill>
                  <a:schemeClr val="tx1"/>
                </a:solidFill>
              </a:rPr>
              <a:t>Release:</a:t>
            </a:r>
            <a:r>
              <a:rPr lang="en-US" sz="1000" b="0" dirty="0">
                <a:solidFill>
                  <a:schemeClr val="tx1"/>
                </a:solidFill>
              </a:rPr>
              <a:t> </a:t>
            </a:r>
            <a:r>
              <a:rPr lang="en-US" sz="900" b="0" dirty="0">
                <a:solidFill>
                  <a:schemeClr val="tx1"/>
                </a:solidFill>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p>
          <a:p>
            <a:pPr algn="l">
              <a:defRPr/>
            </a:pPr>
            <a:endParaRPr lang="en-US" sz="1000" dirty="0">
              <a:solidFill>
                <a:schemeClr val="tx1"/>
              </a:solidFill>
            </a:endParaRPr>
          </a:p>
          <a:p>
            <a:pPr algn="l">
              <a:defRPr/>
            </a:pPr>
            <a:r>
              <a:rPr lang="en-US" sz="1000" dirty="0">
                <a:solidFill>
                  <a:schemeClr val="tx1"/>
                </a:solidFill>
              </a:rPr>
              <a:t>Patent Policy and Procedures:</a:t>
            </a:r>
            <a:r>
              <a:rPr lang="en-US" sz="1000" b="0" dirty="0">
                <a:solidFill>
                  <a:schemeClr val="tx1"/>
                </a:solidFill>
              </a:rPr>
              <a:t> </a:t>
            </a:r>
            <a:r>
              <a:rPr lang="en-US" sz="900" b="0" dirty="0">
                <a:solidFill>
                  <a:schemeClr val="tx1"/>
                </a:solidFill>
              </a:rPr>
              <a:t>The contributor is familiar with the IEEE 802 Patent Policy and Procedures </a:t>
            </a:r>
            <a:r>
              <a:rPr lang="en-US" sz="900" dirty="0">
                <a:solidFill>
                  <a:schemeClr val="tx1"/>
                </a:solidFill>
                <a:hlinkClick r:id="rId5"/>
              </a:rPr>
              <a:t>http://standards.ieee.org/guides/bylaws/sb-bylaws.pdf</a:t>
            </a:r>
            <a:r>
              <a:rPr lang="en-US" sz="900" b="0" dirty="0">
                <a:solidFill>
                  <a:schemeClr val="tx1"/>
                </a:solidFill>
              </a:rPr>
              <a: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p>
          <a:p>
            <a:pPr algn="l">
              <a:defRPr/>
            </a:pPr>
            <a:r>
              <a:rPr lang="en-US" sz="900" dirty="0">
                <a:solidFill>
                  <a:schemeClr val="tx1"/>
                </a:solidFill>
              </a:rPr>
              <a:t>Apurva N. Mody &lt; </a:t>
            </a:r>
            <a:r>
              <a:rPr lang="en-US" sz="900" dirty="0">
                <a:solidFill>
                  <a:schemeClr val="tx1"/>
                </a:solidFill>
                <a:hlinkClick r:id="rId6"/>
              </a:rPr>
              <a:t>apurva.mody@ieee.org</a:t>
            </a:r>
            <a:r>
              <a:rPr lang="en-US" sz="900" dirty="0">
                <a:solidFill>
                  <a:schemeClr val="tx1"/>
                </a:solidFill>
              </a:rPr>
              <a:t> &gt; </a:t>
            </a:r>
            <a:r>
              <a:rPr lang="en-US" sz="900" b="0" dirty="0">
                <a:solidFill>
                  <a:schemeClr val="tx1"/>
                </a:solidFill>
              </a:rPr>
              <a:t>as early as possible, in written or electronic form, if patented technology (or technology under patent application) might be incorporated into a draft standard being developed within the IEEE 802.22 Working Group. </a:t>
            </a:r>
            <a:r>
              <a:rPr lang="en-US" sz="900" dirty="0">
                <a:solidFill>
                  <a:srgbClr val="003399"/>
                </a:solidFill>
              </a:rPr>
              <a:t>If you have questions, contact the IEEE Patent Committee Administrator at </a:t>
            </a:r>
            <a:r>
              <a:rPr lang="en-US" sz="900" dirty="0">
                <a:solidFill>
                  <a:srgbClr val="003399"/>
                </a:solidFill>
                <a:hlinkClick r:id="rId7"/>
              </a:rPr>
              <a:t>patcom@iee.org</a:t>
            </a:r>
            <a:r>
              <a:rPr lang="en-US" sz="900" dirty="0">
                <a:solidFill>
                  <a:srgbClr val="003399"/>
                </a:solidFill>
              </a:rPr>
              <a:t>.</a:t>
            </a:r>
          </a:p>
          <a:p>
            <a:pPr algn="l">
              <a:defRPr/>
            </a:pPr>
            <a:r>
              <a:rPr lang="en-US" sz="900" dirty="0">
                <a:solidFill>
                  <a:srgbClr val="003399"/>
                </a:solidFill>
              </a:rPr>
              <a:t>&gt;</a:t>
            </a:r>
            <a:endParaRPr lang="en-US" sz="900" dirty="0">
              <a:solidFill>
                <a:schemeClr val="tx1"/>
              </a:solidFill>
            </a:endParaRPr>
          </a:p>
          <a:p>
            <a:pPr algn="l">
              <a:spcBef>
                <a:spcPct val="50000"/>
              </a:spcBef>
              <a:defRPr/>
            </a:pPr>
            <a:endParaRPr lang="en-US" sz="105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8" name="Text Box 2"/>
          <p:cNvSpPr txBox="1">
            <a:spLocks noChangeArrowheads="1"/>
          </p:cNvSpPr>
          <p:nvPr/>
        </p:nvSpPr>
        <p:spPr bwMode="auto">
          <a:xfrm>
            <a:off x="152400" y="304800"/>
            <a:ext cx="8991600" cy="461665"/>
          </a:xfrm>
          <a:prstGeom prst="rect">
            <a:avLst/>
          </a:prstGeom>
          <a:noFill/>
          <a:ln w="9525">
            <a:noFill/>
            <a:miter lim="800000"/>
            <a:headEnd/>
            <a:tailEnd/>
          </a:ln>
        </p:spPr>
        <p:txBody>
          <a:bodyPr wrap="square">
            <a:spAutoFit/>
          </a:bodyPr>
          <a:lstStyle/>
          <a:p>
            <a:pPr eaLnBrk="0" hangingPunct="0">
              <a:spcBef>
                <a:spcPct val="50000"/>
              </a:spcBef>
            </a:pPr>
            <a:r>
              <a:rPr lang="en-US" b="1" dirty="0" smtClean="0"/>
              <a:t>IEEE 802.22.1 Beaconing Protocol – History </a:t>
            </a:r>
            <a:endParaRPr lang="en-US" b="1" dirty="0"/>
          </a:p>
        </p:txBody>
      </p:sp>
      <p:sp>
        <p:nvSpPr>
          <p:cNvPr id="5" name="Rectangle 3"/>
          <p:cNvSpPr>
            <a:spLocks noChangeArrowheads="1"/>
          </p:cNvSpPr>
          <p:nvPr/>
        </p:nvSpPr>
        <p:spPr bwMode="auto">
          <a:xfrm>
            <a:off x="228600" y="762000"/>
            <a:ext cx="8534400" cy="5632311"/>
          </a:xfrm>
          <a:prstGeom prst="rect">
            <a:avLst/>
          </a:prstGeom>
          <a:noFill/>
          <a:ln w="12700">
            <a:noFill/>
            <a:miter lim="800000"/>
            <a:headEnd type="none" w="sm" len="sm"/>
            <a:tailEnd type="none" w="sm" len="sm"/>
          </a:ln>
        </p:spPr>
        <p:txBody>
          <a:bodyPr wrap="square" lIns="0" tIns="0" rIns="0" bIns="0">
            <a:spAutoFit/>
          </a:bodyPr>
          <a:lstStyle/>
          <a:p>
            <a:pPr marL="111125" indent="-111125" eaLnBrk="0" hangingPunct="0">
              <a:lnSpc>
                <a:spcPct val="90000"/>
              </a:lnSpc>
              <a:spcBef>
                <a:spcPct val="30000"/>
              </a:spcBef>
            </a:pPr>
            <a:r>
              <a:rPr lang="en-US" sz="2000" dirty="0" smtClean="0">
                <a:solidFill>
                  <a:srgbClr val="3333FF"/>
                </a:solidFill>
              </a:rPr>
              <a:t>Initial Difficulties in Detecting Wireless </a:t>
            </a:r>
            <a:r>
              <a:rPr lang="en-US" sz="2000" dirty="0">
                <a:solidFill>
                  <a:srgbClr val="3333FF"/>
                </a:solidFill>
              </a:rPr>
              <a:t>Microphone </a:t>
            </a:r>
            <a:r>
              <a:rPr lang="en-US" sz="2000" dirty="0" smtClean="0">
                <a:solidFill>
                  <a:srgbClr val="3333FF"/>
                </a:solidFill>
              </a:rPr>
              <a:t>Signals</a:t>
            </a:r>
            <a:endParaRPr lang="en-US" sz="4400" dirty="0">
              <a:solidFill>
                <a:srgbClr val="3333FF"/>
              </a:solidFill>
            </a:endParaRPr>
          </a:p>
          <a:p>
            <a:pPr marL="111125" indent="-111125" eaLnBrk="0" hangingPunct="0">
              <a:lnSpc>
                <a:spcPct val="90000"/>
              </a:lnSpc>
              <a:spcBef>
                <a:spcPct val="30000"/>
              </a:spcBef>
              <a:buFont typeface="Arial" charset="0"/>
              <a:buChar char="•"/>
            </a:pPr>
            <a:r>
              <a:rPr lang="en-US" sz="1800" dirty="0"/>
              <a:t>Many studies have suggested that FCC R&amp;O target for wireless microphones </a:t>
            </a:r>
            <a:r>
              <a:rPr lang="en-US" sz="1800" dirty="0" smtClean="0"/>
              <a:t>sensing is </a:t>
            </a:r>
            <a:r>
              <a:rPr lang="en-US" sz="1800" dirty="0"/>
              <a:t>not sufficient to protect wearable microphones (where </a:t>
            </a:r>
            <a:r>
              <a:rPr lang="en-US" sz="1800" dirty="0">
                <a:solidFill>
                  <a:srgbClr val="3333FF"/>
                </a:solidFill>
              </a:rPr>
              <a:t>body attenuation of as much as 27dB </a:t>
            </a:r>
            <a:r>
              <a:rPr lang="en-US" sz="1800" dirty="0"/>
              <a:t>is possible according to the manufacturers)</a:t>
            </a:r>
          </a:p>
          <a:p>
            <a:pPr marL="111125" indent="-111125" eaLnBrk="0" hangingPunct="0">
              <a:lnSpc>
                <a:spcPct val="90000"/>
              </a:lnSpc>
              <a:spcBef>
                <a:spcPct val="30000"/>
              </a:spcBef>
            </a:pPr>
            <a:r>
              <a:rPr lang="en-US" sz="2000" dirty="0" smtClean="0">
                <a:solidFill>
                  <a:srgbClr val="3333FF"/>
                </a:solidFill>
              </a:rPr>
              <a:t>IEEE 802.22.1 Standard Using Beaconing to Protect </a:t>
            </a:r>
          </a:p>
          <a:p>
            <a:pPr marL="111125" indent="-111125" eaLnBrk="0" hangingPunct="0">
              <a:lnSpc>
                <a:spcPct val="90000"/>
              </a:lnSpc>
              <a:spcBef>
                <a:spcPct val="30000"/>
              </a:spcBef>
              <a:buFont typeface="Arial" pitchFamily="34" charset="0"/>
              <a:buChar char="•"/>
            </a:pPr>
            <a:r>
              <a:rPr lang="en-US" sz="1800" dirty="0" smtClean="0"/>
              <a:t>The IEEE 802.22 Working Group has </a:t>
            </a:r>
            <a:r>
              <a:rPr lang="en-US" sz="1800" dirty="0"/>
              <a:t>designed a beacon signal </a:t>
            </a:r>
            <a:r>
              <a:rPr lang="en-US" sz="1800" dirty="0" smtClean="0"/>
              <a:t>which can be transmitted with 25 times higher power than the microphones in the clear. If higher power, antenna characteristics and body attenuation are counted then this results in a 53 dB gain [Chouinard]</a:t>
            </a:r>
          </a:p>
          <a:p>
            <a:pPr marL="111125" indent="-111125" eaLnBrk="0" hangingPunct="0">
              <a:lnSpc>
                <a:spcPct val="90000"/>
              </a:lnSpc>
              <a:spcBef>
                <a:spcPct val="30000"/>
              </a:spcBef>
              <a:buFont typeface="Arial" pitchFamily="34" charset="0"/>
              <a:buChar char="•"/>
            </a:pPr>
            <a:r>
              <a:rPr lang="en-US" sz="1800" dirty="0" smtClean="0"/>
              <a:t>These </a:t>
            </a:r>
            <a:r>
              <a:rPr lang="en-US" sz="1800" dirty="0"/>
              <a:t>beacon signals consist of repeated pseudo-noise (PN) sequences and occupy a bandwidth of 78 kHz. </a:t>
            </a:r>
          </a:p>
          <a:p>
            <a:pPr marL="111125" indent="-111125" eaLnBrk="0" hangingPunct="0">
              <a:lnSpc>
                <a:spcPct val="90000"/>
              </a:lnSpc>
              <a:spcBef>
                <a:spcPct val="30000"/>
              </a:spcBef>
              <a:buFont typeface="Arial" charset="0"/>
              <a:buChar char="•"/>
            </a:pPr>
            <a:r>
              <a:rPr lang="en-US" sz="1800" dirty="0" smtClean="0"/>
              <a:t>Many security </a:t>
            </a:r>
            <a:r>
              <a:rPr lang="en-US" sz="1800" dirty="0"/>
              <a:t>features are </a:t>
            </a:r>
            <a:r>
              <a:rPr lang="en-US" sz="1800" dirty="0" smtClean="0"/>
              <a:t>provided</a:t>
            </a:r>
          </a:p>
          <a:p>
            <a:pPr marL="739775" lvl="1" indent="-282575">
              <a:lnSpc>
                <a:spcPct val="90000"/>
              </a:lnSpc>
              <a:spcBef>
                <a:spcPct val="30000"/>
              </a:spcBef>
              <a:buFont typeface="Arial" charset="0"/>
              <a:buChar char="•"/>
            </a:pPr>
            <a:r>
              <a:rPr lang="en-US" sz="1800" dirty="0" smtClean="0"/>
              <a:t>PN header sequences used to ensure that any attempts to replay/ relay the beacon will be detected</a:t>
            </a:r>
          </a:p>
          <a:p>
            <a:pPr marL="739775" lvl="1" indent="-282575">
              <a:lnSpc>
                <a:spcPct val="90000"/>
              </a:lnSpc>
              <a:spcBef>
                <a:spcPct val="30000"/>
              </a:spcBef>
              <a:buFont typeface="Arial" charset="0"/>
              <a:buChar char="•"/>
            </a:pPr>
            <a:r>
              <a:rPr lang="en-US" sz="1800" dirty="0" smtClean="0"/>
              <a:t>Each beacon transmitted contains an Elliptic Curve Cryptography (ECC) based digital signature, as well as certificate/public key associated with the signature. If a receiver of the beacon chooses, it can authenticate the beacon by using the certificate/public key to verify the signature. Doing so gives the receiver assurance that the beacon was transmitted by a valid source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8" name="Text Box 2"/>
          <p:cNvSpPr txBox="1">
            <a:spLocks noChangeArrowheads="1"/>
          </p:cNvSpPr>
          <p:nvPr/>
        </p:nvSpPr>
        <p:spPr bwMode="auto">
          <a:xfrm>
            <a:off x="152400" y="304800"/>
            <a:ext cx="8991600" cy="461665"/>
          </a:xfrm>
          <a:prstGeom prst="rect">
            <a:avLst/>
          </a:prstGeom>
          <a:noFill/>
          <a:ln w="9525">
            <a:noFill/>
            <a:miter lim="800000"/>
            <a:headEnd/>
            <a:tailEnd/>
          </a:ln>
        </p:spPr>
        <p:txBody>
          <a:bodyPr wrap="square">
            <a:spAutoFit/>
          </a:bodyPr>
          <a:lstStyle/>
          <a:p>
            <a:pPr eaLnBrk="0" hangingPunct="0">
              <a:spcBef>
                <a:spcPct val="50000"/>
              </a:spcBef>
            </a:pPr>
            <a:r>
              <a:rPr lang="en-US" b="1" dirty="0" smtClean="0"/>
              <a:t>IEEE 802.22.1 Beaconing Protocol</a:t>
            </a:r>
            <a:endParaRPr lang="en-US" b="1" dirty="0"/>
          </a:p>
        </p:txBody>
      </p:sp>
      <p:pic>
        <p:nvPicPr>
          <p:cNvPr id="6" name="Picture 10"/>
          <p:cNvPicPr>
            <a:picLocks noChangeAspect="1" noChangeArrowheads="1"/>
          </p:cNvPicPr>
          <p:nvPr/>
        </p:nvPicPr>
        <p:blipFill>
          <a:blip r:embed="rId3" cstate="print"/>
          <a:srcRect/>
          <a:stretch>
            <a:fillRect/>
          </a:stretch>
        </p:blipFill>
        <p:spPr bwMode="auto">
          <a:xfrm>
            <a:off x="228600" y="990600"/>
            <a:ext cx="8458200" cy="4953000"/>
          </a:xfrm>
          <a:prstGeom prst="rect">
            <a:avLst/>
          </a:prstGeom>
          <a:noFill/>
          <a:ln w="9525">
            <a:noFill/>
            <a:miter lim="800000"/>
            <a:headEnd/>
            <a:tailEnd/>
          </a:ln>
        </p:spPr>
      </p:pic>
      <p:sp>
        <p:nvSpPr>
          <p:cNvPr id="7" name="Rectangle 14"/>
          <p:cNvSpPr>
            <a:spLocks noChangeArrowheads="1"/>
          </p:cNvSpPr>
          <p:nvPr/>
        </p:nvSpPr>
        <p:spPr bwMode="auto">
          <a:xfrm>
            <a:off x="762000" y="5943600"/>
            <a:ext cx="5486400" cy="400110"/>
          </a:xfrm>
          <a:prstGeom prst="rect">
            <a:avLst/>
          </a:prstGeom>
          <a:noFill/>
          <a:ln w="9525">
            <a:noFill/>
            <a:miter lim="800000"/>
            <a:headEnd/>
            <a:tailEnd/>
          </a:ln>
        </p:spPr>
        <p:txBody>
          <a:bodyPr wrap="square">
            <a:spAutoFit/>
          </a:bodyPr>
          <a:lstStyle/>
          <a:p>
            <a:pPr defTabSz="555625" eaLnBrk="0" hangingPunct="0"/>
            <a:r>
              <a:rPr lang="en-US" sz="2000" dirty="0"/>
              <a:t>Wireless Microphone Beacon Sensing Results</a:t>
            </a:r>
          </a:p>
        </p:txBody>
      </p:sp>
      <p:sp>
        <p:nvSpPr>
          <p:cNvPr id="9" name="Line 11"/>
          <p:cNvSpPr>
            <a:spLocks noChangeShapeType="1"/>
          </p:cNvSpPr>
          <p:nvPr/>
        </p:nvSpPr>
        <p:spPr bwMode="auto">
          <a:xfrm>
            <a:off x="914400" y="3429000"/>
            <a:ext cx="7467600" cy="0"/>
          </a:xfrm>
          <a:prstGeom prst="line">
            <a:avLst/>
          </a:prstGeom>
          <a:noFill/>
          <a:ln w="19050">
            <a:solidFill>
              <a:srgbClr val="FF0000"/>
            </a:solidFill>
            <a:round/>
            <a:headEnd/>
            <a:tailEnd/>
          </a:ln>
        </p:spPr>
        <p:txBody>
          <a:bodyPr lIns="92075" tIns="46038" rIns="92075" bIns="46038" anchor="ctr"/>
          <a:lstStyle/>
          <a:p>
            <a:endParaRPr lang="en-US"/>
          </a:p>
        </p:txBody>
      </p:sp>
      <p:sp>
        <p:nvSpPr>
          <p:cNvPr id="10" name="Text Box 12"/>
          <p:cNvSpPr txBox="1">
            <a:spLocks noChangeArrowheads="1"/>
          </p:cNvSpPr>
          <p:nvPr/>
        </p:nvSpPr>
        <p:spPr bwMode="auto">
          <a:xfrm>
            <a:off x="990600" y="3048000"/>
            <a:ext cx="1676400" cy="369974"/>
          </a:xfrm>
          <a:prstGeom prst="rect">
            <a:avLst/>
          </a:prstGeom>
          <a:noFill/>
          <a:ln w="9525">
            <a:noFill/>
            <a:miter lim="800000"/>
            <a:headEnd/>
            <a:tailEnd/>
          </a:ln>
        </p:spPr>
        <p:txBody>
          <a:bodyPr wrap="square" lIns="92075" tIns="46038" rIns="92075" bIns="46038">
            <a:spAutoFit/>
          </a:bodyPr>
          <a:lstStyle/>
          <a:p>
            <a:pPr eaLnBrk="0" hangingPunct="0">
              <a:spcBef>
                <a:spcPct val="50000"/>
              </a:spcBef>
            </a:pPr>
            <a:r>
              <a:rPr lang="en-US" sz="1800" dirty="0">
                <a:solidFill>
                  <a:srgbClr val="FF0000"/>
                </a:solidFill>
              </a:rPr>
              <a:t>-114 </a:t>
            </a:r>
            <a:r>
              <a:rPr lang="en-US" sz="1800" dirty="0" err="1">
                <a:solidFill>
                  <a:srgbClr val="FF0000"/>
                </a:solidFill>
              </a:rPr>
              <a:t>dBm</a:t>
            </a:r>
            <a:endParaRPr lang="en-CA" sz="1800" dirty="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par>
                                <p:cTn id="8" presetID="22" presetClass="entr" presetSubtype="1"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up)">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8" name="Text Box 2"/>
          <p:cNvSpPr txBox="1">
            <a:spLocks noChangeArrowheads="1"/>
          </p:cNvSpPr>
          <p:nvPr/>
        </p:nvSpPr>
        <p:spPr bwMode="auto">
          <a:xfrm>
            <a:off x="152400" y="304800"/>
            <a:ext cx="8763000" cy="523220"/>
          </a:xfrm>
          <a:prstGeom prst="rect">
            <a:avLst/>
          </a:prstGeom>
          <a:noFill/>
          <a:ln w="9525">
            <a:noFill/>
            <a:miter lim="800000"/>
            <a:headEnd/>
            <a:tailEnd/>
          </a:ln>
        </p:spPr>
        <p:txBody>
          <a:bodyPr wrap="square">
            <a:spAutoFit/>
          </a:bodyPr>
          <a:lstStyle/>
          <a:p>
            <a:pPr eaLnBrk="0" hangingPunct="0">
              <a:spcBef>
                <a:spcPct val="50000"/>
              </a:spcBef>
            </a:pPr>
            <a:r>
              <a:rPr lang="en-US" sz="2800" b="1" dirty="0" smtClean="0"/>
              <a:t>How will it Work?</a:t>
            </a:r>
            <a:endParaRPr lang="en-US" sz="2800" b="1" dirty="0"/>
          </a:p>
        </p:txBody>
      </p:sp>
      <p:sp>
        <p:nvSpPr>
          <p:cNvPr id="16" name="TextBox 15"/>
          <p:cNvSpPr txBox="1"/>
          <p:nvPr/>
        </p:nvSpPr>
        <p:spPr>
          <a:xfrm>
            <a:off x="76200" y="914400"/>
            <a:ext cx="8763000" cy="3170099"/>
          </a:xfrm>
          <a:prstGeom prst="rect">
            <a:avLst/>
          </a:prstGeom>
          <a:noFill/>
        </p:spPr>
        <p:txBody>
          <a:bodyPr wrap="square" rtlCol="0">
            <a:spAutoFit/>
          </a:bodyPr>
          <a:lstStyle/>
          <a:p>
            <a:pPr marL="290513" indent="-290513">
              <a:buFont typeface="Arial" pitchFamily="34" charset="0"/>
              <a:buChar char="•"/>
            </a:pPr>
            <a:r>
              <a:rPr lang="en-US" sz="2000" b="1" dirty="0" smtClean="0">
                <a:solidFill>
                  <a:srgbClr val="0033CC"/>
                </a:solidFill>
              </a:rPr>
              <a:t>How will it Work: </a:t>
            </a:r>
            <a:r>
              <a:rPr lang="en-US" sz="2000" dirty="0" smtClean="0"/>
              <a:t>The designed beacon will contain </a:t>
            </a:r>
            <a:r>
              <a:rPr lang="en-US" sz="2000" b="1" i="1" dirty="0" smtClean="0">
                <a:solidFill>
                  <a:srgbClr val="0033CC"/>
                </a:solidFill>
              </a:rPr>
              <a:t>Peace Time</a:t>
            </a:r>
            <a:r>
              <a:rPr lang="en-US" sz="2000" dirty="0" smtClean="0"/>
              <a:t> temporal patterns of the radars which when combined with some universal time clock such as GPS will help commercial communications systems to use the empty time slots for their operation. During </a:t>
            </a:r>
            <a:r>
              <a:rPr lang="en-US" sz="2000" b="1" i="1" dirty="0" smtClean="0">
                <a:solidFill>
                  <a:srgbClr val="0033CC"/>
                </a:solidFill>
              </a:rPr>
              <a:t>Emergency </a:t>
            </a:r>
            <a:r>
              <a:rPr lang="en-US" sz="2000" b="1" i="1" dirty="0" smtClean="0">
                <a:solidFill>
                  <a:srgbClr val="0033CC"/>
                </a:solidFill>
              </a:rPr>
              <a:t>Scenarios</a:t>
            </a:r>
            <a:r>
              <a:rPr lang="en-US" sz="2000" dirty="0" smtClean="0"/>
              <a:t>, the beacon will send Urgent Co-existence request, to ask all the commercial systems to shut down immediately. If the beacon cannot be heard or decoded, commercial </a:t>
            </a:r>
            <a:r>
              <a:rPr lang="en-US" sz="2000" dirty="0" err="1" smtClean="0"/>
              <a:t>comms</a:t>
            </a:r>
            <a:r>
              <a:rPr lang="en-US" sz="2000" dirty="0" smtClean="0"/>
              <a:t> will cease operation by default. Security features for such beacons are very important. IEEE Std, 802.22.1-2010 has incorporated many such security mechanisms that may be applied to the 3550-3650 band relatively readily. </a:t>
            </a:r>
            <a:endParaRPr lang="en-US" sz="2000" dirty="0"/>
          </a:p>
        </p:txBody>
      </p:sp>
      <p:sp>
        <p:nvSpPr>
          <p:cNvPr id="11" name="Rectangle 10"/>
          <p:cNvSpPr/>
          <p:nvPr/>
        </p:nvSpPr>
        <p:spPr>
          <a:xfrm>
            <a:off x="609600" y="4876800"/>
            <a:ext cx="7467600" cy="1569660"/>
          </a:xfrm>
          <a:prstGeom prst="rect">
            <a:avLst/>
          </a:prstGeom>
          <a:solidFill>
            <a:srgbClr val="0033CC"/>
          </a:solidFill>
        </p:spPr>
        <p:txBody>
          <a:bodyPr wrap="square">
            <a:spAutoFit/>
          </a:bodyPr>
          <a:lstStyle/>
          <a:p>
            <a:pPr algn="ctr"/>
            <a:r>
              <a:rPr lang="en-US" b="1" dirty="0" smtClean="0">
                <a:solidFill>
                  <a:schemeClr val="bg1"/>
                </a:solidFill>
              </a:rPr>
              <a:t>We are proposing a Commercial (FCC) Interoperability enabling standard for co-existence with </a:t>
            </a:r>
            <a:r>
              <a:rPr lang="en-US" b="1" dirty="0" err="1" smtClean="0">
                <a:solidFill>
                  <a:schemeClr val="bg1"/>
                </a:solidFill>
              </a:rPr>
              <a:t>DoD</a:t>
            </a:r>
            <a:r>
              <a:rPr lang="en-US" b="1" dirty="0" smtClean="0">
                <a:solidFill>
                  <a:schemeClr val="bg1"/>
                </a:solidFill>
              </a:rPr>
              <a:t> Radars (NTIA), a paradigm shift for spectrum sharing</a:t>
            </a:r>
            <a:endParaRPr lang="en-US" b="1" dirty="0">
              <a:solidFill>
                <a:schemeClr val="bg1"/>
              </a:solidFill>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8" name="Text Box 2"/>
          <p:cNvSpPr txBox="1">
            <a:spLocks noChangeArrowheads="1"/>
          </p:cNvSpPr>
          <p:nvPr/>
        </p:nvSpPr>
        <p:spPr bwMode="auto">
          <a:xfrm>
            <a:off x="0" y="235803"/>
            <a:ext cx="9220200" cy="830997"/>
          </a:xfrm>
          <a:prstGeom prst="rect">
            <a:avLst/>
          </a:prstGeom>
          <a:noFill/>
          <a:ln w="9525">
            <a:noFill/>
            <a:miter lim="800000"/>
            <a:headEnd/>
            <a:tailEnd/>
          </a:ln>
        </p:spPr>
        <p:txBody>
          <a:bodyPr wrap="square">
            <a:spAutoFit/>
          </a:bodyPr>
          <a:lstStyle/>
          <a:p>
            <a:pPr eaLnBrk="0" hangingPunct="0">
              <a:spcBef>
                <a:spcPct val="50000"/>
              </a:spcBef>
            </a:pPr>
            <a:r>
              <a:rPr lang="en-US" b="1" dirty="0" smtClean="0"/>
              <a:t>Radar, Commercial </a:t>
            </a:r>
            <a:r>
              <a:rPr lang="en-US" b="1" dirty="0" err="1" smtClean="0"/>
              <a:t>Comms</a:t>
            </a:r>
            <a:r>
              <a:rPr lang="en-US" b="1" dirty="0" smtClean="0"/>
              <a:t> Co-existence in 3550-3650 Bands in the US Using IEEE 802.22.1 Advanced Beaconing</a:t>
            </a:r>
            <a:endParaRPr lang="en-US" b="1" dirty="0"/>
          </a:p>
        </p:txBody>
      </p:sp>
      <p:pic>
        <p:nvPicPr>
          <p:cNvPr id="5" name="Picture 4" descr="radar_3D.jpg"/>
          <p:cNvPicPr>
            <a:picLocks noChangeAspect="1"/>
          </p:cNvPicPr>
          <p:nvPr/>
        </p:nvPicPr>
        <p:blipFill>
          <a:blip r:embed="rId3" cstate="print"/>
          <a:stretch>
            <a:fillRect/>
          </a:stretch>
        </p:blipFill>
        <p:spPr>
          <a:xfrm>
            <a:off x="4419600" y="1295400"/>
            <a:ext cx="4572000" cy="2606194"/>
          </a:xfrm>
          <a:prstGeom prst="rect">
            <a:avLst/>
          </a:prstGeom>
        </p:spPr>
      </p:pic>
      <p:pic>
        <p:nvPicPr>
          <p:cNvPr id="4" name="Picture 3" descr="radar_3D.jpg"/>
          <p:cNvPicPr>
            <a:picLocks noChangeAspect="1"/>
          </p:cNvPicPr>
          <p:nvPr/>
        </p:nvPicPr>
        <p:blipFill>
          <a:blip r:embed="rId4" cstate="print"/>
          <a:stretch>
            <a:fillRect/>
          </a:stretch>
        </p:blipFill>
        <p:spPr>
          <a:xfrm>
            <a:off x="0" y="1219199"/>
            <a:ext cx="4572000" cy="2886709"/>
          </a:xfrm>
          <a:prstGeom prst="rect">
            <a:avLst/>
          </a:prstGeom>
        </p:spPr>
      </p:pic>
      <p:sp>
        <p:nvSpPr>
          <p:cNvPr id="6" name="Parallelogram 5"/>
          <p:cNvSpPr/>
          <p:nvPr/>
        </p:nvSpPr>
        <p:spPr bwMode="auto">
          <a:xfrm rot="3552771">
            <a:off x="7574224" y="2462620"/>
            <a:ext cx="82718" cy="1607340"/>
          </a:xfrm>
          <a:prstGeom prst="parallelogram">
            <a:avLst/>
          </a:prstGeom>
          <a:solidFill>
            <a:srgbClr val="0033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charset="-128"/>
            </a:endParaRPr>
          </a:p>
        </p:txBody>
      </p:sp>
      <p:sp>
        <p:nvSpPr>
          <p:cNvPr id="7" name="Rounded Rectangular Callout 6"/>
          <p:cNvSpPr/>
          <p:nvPr/>
        </p:nvSpPr>
        <p:spPr bwMode="auto">
          <a:xfrm>
            <a:off x="4953000" y="1066800"/>
            <a:ext cx="1981200" cy="685800"/>
          </a:xfrm>
          <a:prstGeom prst="wedgeRoundRectCallout">
            <a:avLst>
              <a:gd name="adj1" fmla="val 105907"/>
              <a:gd name="adj2" fmla="val 236044"/>
              <a:gd name="adj3" fmla="val 16667"/>
            </a:avLst>
          </a:prstGeom>
          <a:solidFill>
            <a:srgbClr val="0033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b="1" dirty="0" smtClean="0">
                <a:solidFill>
                  <a:schemeClr val="bg1"/>
                </a:solidFill>
              </a:rPr>
              <a:t>IEEE 802.22.1 Like Beacon</a:t>
            </a:r>
            <a:endParaRPr kumimoji="0" lang="en-US" sz="1800" b="1" i="0" u="none" strike="noStrike" cap="none" normalizeH="0" baseline="0" dirty="0" smtClean="0">
              <a:ln>
                <a:noFill/>
              </a:ln>
              <a:solidFill>
                <a:schemeClr val="bg1"/>
              </a:solidFill>
              <a:effectLst/>
              <a:latin typeface="Arial" charset="0"/>
              <a:ea typeface="ＭＳ Ｐゴシック" charset="-128"/>
            </a:endParaRPr>
          </a:p>
        </p:txBody>
      </p:sp>
      <p:pic>
        <p:nvPicPr>
          <p:cNvPr id="8" name="Picture 7" descr="IEEE_802_22_1_beacon.JPG"/>
          <p:cNvPicPr>
            <a:picLocks noChangeAspect="1"/>
          </p:cNvPicPr>
          <p:nvPr/>
        </p:nvPicPr>
        <p:blipFill>
          <a:blip r:embed="rId5" cstate="print"/>
          <a:stretch>
            <a:fillRect/>
          </a:stretch>
        </p:blipFill>
        <p:spPr>
          <a:xfrm>
            <a:off x="381000" y="4419600"/>
            <a:ext cx="8305800" cy="2008372"/>
          </a:xfrm>
          <a:prstGeom prst="rect">
            <a:avLst/>
          </a:prstGeom>
        </p:spPr>
      </p:pic>
      <p:sp>
        <p:nvSpPr>
          <p:cNvPr id="9" name="Rounded Rectangular Callout 8"/>
          <p:cNvSpPr/>
          <p:nvPr/>
        </p:nvSpPr>
        <p:spPr bwMode="auto">
          <a:xfrm>
            <a:off x="6400800" y="3810000"/>
            <a:ext cx="2743200" cy="1295400"/>
          </a:xfrm>
          <a:prstGeom prst="wedgeRoundRectCallout">
            <a:avLst>
              <a:gd name="adj1" fmla="val 2757"/>
              <a:gd name="adj2" fmla="val 70575"/>
              <a:gd name="adj3" fmla="val 16667"/>
            </a:avLst>
          </a:prstGeom>
          <a:solidFill>
            <a:srgbClr val="0033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solidFill>
                  <a:schemeClr val="bg1"/>
                </a:solidFill>
              </a:rPr>
              <a:t>Current IEEE 802.22.1 beacon protocol contains many  security Features already</a:t>
            </a:r>
            <a:endParaRPr kumimoji="0" lang="en-US" sz="1800" i="0" u="none" strike="noStrike" cap="none" normalizeH="0" baseline="0" dirty="0" smtClean="0">
              <a:ln>
                <a:noFill/>
              </a:ln>
              <a:solidFill>
                <a:schemeClr val="bg1"/>
              </a:solidFill>
              <a:effectLst/>
              <a:latin typeface="Arial" charset="0"/>
              <a:ea typeface="ＭＳ Ｐゴシック" charset="-128"/>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txBox="1">
            <a:spLocks noGrp="1"/>
          </p:cNvSpPr>
          <p:nvPr>
            <p:ph type="title" idx="4294967295"/>
          </p:nvPr>
        </p:nvSpPr>
        <p:spPr>
          <a:xfrm>
            <a:off x="457200" y="279737"/>
            <a:ext cx="8229600" cy="954107"/>
          </a:xfrm>
        </p:spPr>
        <p:txBody>
          <a:bodyPr>
            <a:spAutoFit/>
          </a:bodyPr>
          <a:lstStyle/>
          <a:p>
            <a:pPr algn="l">
              <a:buSzPct val="45000"/>
            </a:pPr>
            <a:r>
              <a:rPr sz="2800" b="1" dirty="0" smtClean="0">
                <a:solidFill>
                  <a:schemeClr val="tx1"/>
                </a:solidFill>
                <a:latin typeface="Albany"/>
                <a:cs typeface="Tahoma" pitchFamily="34" charset="0"/>
              </a:rPr>
              <a:t>Proposed: IEEE 802.2</a:t>
            </a:r>
            <a:r>
              <a:rPr lang="en-US" sz="2800" b="1" dirty="0" smtClean="0">
                <a:solidFill>
                  <a:schemeClr val="tx1"/>
                </a:solidFill>
                <a:latin typeface="Albany"/>
                <a:cs typeface="Tahoma" pitchFamily="34" charset="0"/>
              </a:rPr>
              <a:t>2.1</a:t>
            </a:r>
            <a:r>
              <a:rPr sz="2800" b="1" dirty="0" smtClean="0">
                <a:solidFill>
                  <a:schemeClr val="tx1"/>
                </a:solidFill>
                <a:latin typeface="Albany"/>
                <a:cs typeface="Tahoma" pitchFamily="34" charset="0"/>
              </a:rPr>
              <a:t> </a:t>
            </a:r>
            <a:r>
              <a:rPr lang="en-US" sz="2800" b="1" dirty="0" smtClean="0">
                <a:solidFill>
                  <a:schemeClr val="tx1"/>
                </a:solidFill>
                <a:latin typeface="Albany"/>
                <a:cs typeface="Tahoma" pitchFamily="34" charset="0"/>
              </a:rPr>
              <a:t>Beaconing for </a:t>
            </a:r>
            <a:r>
              <a:rPr sz="2800" b="1" dirty="0" smtClean="0">
                <a:solidFill>
                  <a:schemeClr val="tx1"/>
                </a:solidFill>
                <a:latin typeface="Albany"/>
                <a:cs typeface="Tahoma" pitchFamily="34" charset="0"/>
              </a:rPr>
              <a:t> </a:t>
            </a:r>
            <a:r>
              <a:rPr lang="en-US" sz="2800" b="1" dirty="0" smtClean="0">
                <a:solidFill>
                  <a:schemeClr val="tx1"/>
                </a:solidFill>
                <a:latin typeface="Albany"/>
                <a:cs typeface="Tahoma" pitchFamily="34" charset="0"/>
              </a:rPr>
              <a:t>Commercial </a:t>
            </a:r>
            <a:r>
              <a:rPr lang="en-US" sz="2800" b="1" dirty="0" err="1" smtClean="0">
                <a:solidFill>
                  <a:schemeClr val="tx1"/>
                </a:solidFill>
                <a:latin typeface="Albany"/>
                <a:cs typeface="Tahoma" pitchFamily="34" charset="0"/>
              </a:rPr>
              <a:t>Comms</a:t>
            </a:r>
            <a:r>
              <a:rPr lang="en-US" sz="2800" b="1" dirty="0" smtClean="0">
                <a:solidFill>
                  <a:schemeClr val="tx1"/>
                </a:solidFill>
                <a:latin typeface="Albany"/>
                <a:cs typeface="Tahoma" pitchFamily="34" charset="0"/>
              </a:rPr>
              <a:t> </a:t>
            </a:r>
            <a:r>
              <a:rPr sz="2800" b="1" dirty="0" smtClean="0">
                <a:solidFill>
                  <a:schemeClr val="tx1"/>
                </a:solidFill>
                <a:latin typeface="Albany"/>
                <a:cs typeface="Tahoma" pitchFamily="34" charset="0"/>
              </a:rPr>
              <a:t>Radar Interoperability</a:t>
            </a:r>
          </a:p>
        </p:txBody>
      </p:sp>
      <p:sp>
        <p:nvSpPr>
          <p:cNvPr id="4" name="TextBox 3"/>
          <p:cNvSpPr txBox="1"/>
          <p:nvPr/>
        </p:nvSpPr>
        <p:spPr>
          <a:xfrm>
            <a:off x="152400" y="1371600"/>
            <a:ext cx="8763000" cy="4462760"/>
          </a:xfrm>
          <a:prstGeom prst="rect">
            <a:avLst/>
          </a:prstGeom>
          <a:noFill/>
        </p:spPr>
        <p:txBody>
          <a:bodyPr wrap="square" rtlCol="0">
            <a:spAutoFit/>
          </a:bodyPr>
          <a:lstStyle/>
          <a:p>
            <a:pPr marL="290513" indent="-290513">
              <a:buSzPct val="70000"/>
              <a:buFont typeface="Arial" pitchFamily="34" charset="0"/>
              <a:buChar char="•"/>
            </a:pPr>
            <a:r>
              <a:rPr lang="en-US" sz="2000" dirty="0" smtClean="0">
                <a:latin typeface="Albany"/>
                <a:ea typeface="Andale Sans UI"/>
                <a:cs typeface="Andale Sans UI"/>
              </a:rPr>
              <a:t>Paradigm Shift in Sharing Spectrum with  differing  waveforms  (FCC &amp; NTIA) </a:t>
            </a:r>
            <a:r>
              <a:rPr lang="en-US" sz="2000" i="1" dirty="0" smtClean="0">
                <a:latin typeface="Albany"/>
                <a:ea typeface="Andale Sans UI"/>
                <a:cs typeface="Andale Sans UI"/>
              </a:rPr>
              <a:t>in time domain</a:t>
            </a:r>
          </a:p>
          <a:p>
            <a:pPr marL="290513" indent="-290513">
              <a:buSzPct val="70000"/>
              <a:buFont typeface="Arial" pitchFamily="34" charset="0"/>
              <a:buChar char="•"/>
            </a:pPr>
            <a:r>
              <a:rPr lang="en-US" sz="2000" dirty="0" smtClean="0">
                <a:latin typeface="Albany"/>
                <a:ea typeface="Andale Sans UI"/>
                <a:cs typeface="Andale Sans UI"/>
              </a:rPr>
              <a:t>Non Dynamic Frequency Selection ; Separate Cognitive </a:t>
            </a:r>
            <a:r>
              <a:rPr lang="en-US" sz="2000" dirty="0" err="1" smtClean="0">
                <a:latin typeface="Albany"/>
                <a:ea typeface="Andale Sans UI"/>
                <a:cs typeface="Andale Sans UI"/>
              </a:rPr>
              <a:t>comm</a:t>
            </a:r>
            <a:r>
              <a:rPr lang="en-US" sz="2000" dirty="0" smtClean="0">
                <a:latin typeface="Albany"/>
                <a:ea typeface="Andale Sans UI"/>
                <a:cs typeface="Andale Sans UI"/>
              </a:rPr>
              <a:t> coordination encrypted beacon channel (IEEE802.22.1)  </a:t>
            </a:r>
          </a:p>
          <a:p>
            <a:pPr marL="290513" indent="-290513">
              <a:buSzPct val="70000"/>
              <a:buFont typeface="Arial" pitchFamily="34" charset="0"/>
              <a:buChar char="•"/>
            </a:pPr>
            <a:r>
              <a:rPr lang="en-US" sz="2000" dirty="0" smtClean="0">
                <a:latin typeface="Albany"/>
                <a:ea typeface="Andale Sans UI"/>
                <a:cs typeface="Andale Sans UI"/>
              </a:rPr>
              <a:t>Radar PRI requests to BWA for [20%] Time slots</a:t>
            </a:r>
          </a:p>
          <a:p>
            <a:pPr marL="290513" indent="-290513">
              <a:buSzPct val="70000"/>
              <a:buFont typeface="Arial" pitchFamily="34" charset="0"/>
              <a:buChar char="•"/>
            </a:pPr>
            <a:r>
              <a:rPr lang="en-US" sz="2000" dirty="0" smtClean="0">
                <a:latin typeface="Albany"/>
                <a:ea typeface="Andale Sans UI"/>
                <a:cs typeface="Andale Sans UI"/>
              </a:rPr>
              <a:t>Commercial BWA: 80% to 100% time/duty</a:t>
            </a:r>
          </a:p>
          <a:p>
            <a:pPr marL="290513" indent="-290513">
              <a:buSzPct val="70000"/>
              <a:buFont typeface="Arial" pitchFamily="34" charset="0"/>
              <a:buChar char="•"/>
            </a:pPr>
            <a:r>
              <a:rPr lang="en-US" sz="2000" dirty="0" smtClean="0">
                <a:latin typeface="Albany"/>
                <a:ea typeface="Andale Sans UI"/>
                <a:cs typeface="Andale Sans UI"/>
              </a:rPr>
              <a:t>Underutilized  S-band turns into highly Spectrum Efficient 'without Interference'</a:t>
            </a:r>
          </a:p>
          <a:p>
            <a:pPr marL="290513" indent="-290513">
              <a:buSzPct val="70000"/>
              <a:buFont typeface="Arial" pitchFamily="34" charset="0"/>
              <a:buChar char="•"/>
            </a:pPr>
            <a:r>
              <a:rPr lang="en-US" sz="2000" dirty="0" smtClean="0">
                <a:latin typeface="Albany"/>
                <a:ea typeface="Andale Sans UI"/>
                <a:cs typeface="Andale Sans UI"/>
              </a:rPr>
              <a:t>5 years standard development, for 500MHz 10 year  BBP</a:t>
            </a:r>
          </a:p>
          <a:p>
            <a:pPr marL="290513" indent="-290513">
              <a:buSzPct val="70000"/>
              <a:buFont typeface="Arial" pitchFamily="34" charset="0"/>
              <a:buChar char="•"/>
            </a:pPr>
            <a:r>
              <a:rPr lang="en-US" sz="2000" dirty="0" smtClean="0">
                <a:latin typeface="Albany"/>
                <a:ea typeface="Andale Sans UI"/>
                <a:cs typeface="Andale Sans UI"/>
              </a:rPr>
              <a:t>IEEE 802.22 brings university, commercial developments</a:t>
            </a:r>
          </a:p>
          <a:p>
            <a:pPr marL="290513" indent="-290513">
              <a:buSzPct val="70000"/>
              <a:buFont typeface="Arial" pitchFamily="34" charset="0"/>
              <a:buChar char="•"/>
            </a:pPr>
            <a:r>
              <a:rPr lang="en-US" sz="2000" dirty="0" smtClean="0">
                <a:latin typeface="Albany"/>
                <a:ea typeface="Andale Sans UI"/>
                <a:cs typeface="Andale Sans UI"/>
              </a:rPr>
              <a:t>Products certified by FCC and NTIA before adoption</a:t>
            </a:r>
          </a:p>
          <a:p>
            <a:pPr marL="290513" indent="-290513">
              <a:buSzPct val="70000"/>
              <a:buFont typeface="Arial" pitchFamily="34" charset="0"/>
              <a:buChar char="•"/>
            </a:pPr>
            <a:r>
              <a:rPr lang="en-US" sz="2000" dirty="0" smtClean="0">
                <a:latin typeface="Albany"/>
                <a:ea typeface="Andale Sans UI"/>
                <a:cs typeface="Andale Sans UI"/>
              </a:rPr>
              <a:t>Standard would involve </a:t>
            </a:r>
            <a:r>
              <a:rPr lang="en-US" sz="2000" dirty="0" err="1" smtClean="0">
                <a:latin typeface="Albany"/>
                <a:ea typeface="Andale Sans UI"/>
                <a:cs typeface="Andale Sans UI"/>
              </a:rPr>
              <a:t>DoD</a:t>
            </a:r>
            <a:r>
              <a:rPr lang="en-US" sz="2000" dirty="0" smtClean="0">
                <a:latin typeface="Albany"/>
                <a:ea typeface="Andale Sans UI"/>
                <a:cs typeface="Andale Sans UI"/>
              </a:rPr>
              <a:t>, but does not require  classified radar waveforms</a:t>
            </a:r>
          </a:p>
          <a:p>
            <a:endParaRPr lang="en-US" sz="2000"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5"/>
          <p:cNvSpPr>
            <a:spLocks noChangeArrowheads="1"/>
          </p:cNvSpPr>
          <p:nvPr/>
        </p:nvSpPr>
        <p:spPr bwMode="auto">
          <a:xfrm>
            <a:off x="0" y="838200"/>
            <a:ext cx="9144000" cy="5791200"/>
          </a:xfrm>
          <a:prstGeom prst="rect">
            <a:avLst/>
          </a:prstGeom>
          <a:solidFill>
            <a:schemeClr val="bg1"/>
          </a:solidFill>
          <a:ln w="9525" algn="ctr">
            <a:solidFill>
              <a:schemeClr val="bg1"/>
            </a:solidFill>
            <a:round/>
            <a:headEnd/>
            <a:tailEnd/>
          </a:ln>
        </p:spPr>
        <p:txBody>
          <a:bodyPr/>
          <a:lstStyle/>
          <a:p>
            <a:pPr eaLnBrk="0" hangingPunct="0"/>
            <a:endParaRPr lang="en-US"/>
          </a:p>
        </p:txBody>
      </p:sp>
      <p:sp>
        <p:nvSpPr>
          <p:cNvPr id="40963" name="Rectangle 2"/>
          <p:cNvSpPr>
            <a:spLocks noChangeArrowheads="1"/>
          </p:cNvSpPr>
          <p:nvPr/>
        </p:nvSpPr>
        <p:spPr bwMode="auto">
          <a:xfrm>
            <a:off x="201613" y="1077913"/>
            <a:ext cx="3997325" cy="4951412"/>
          </a:xfrm>
          <a:prstGeom prst="rect">
            <a:avLst/>
          </a:prstGeom>
          <a:noFill/>
          <a:ln w="12700">
            <a:noFill/>
            <a:miter lim="800000"/>
            <a:headEnd type="none" w="sm" len="sm"/>
            <a:tailEnd type="none" w="sm" len="sm"/>
          </a:ln>
        </p:spPr>
        <p:txBody>
          <a:bodyPr lIns="0" tIns="0" rIns="0" bIns="0">
            <a:spAutoFit/>
          </a:bodyPr>
          <a:lstStyle/>
          <a:p>
            <a:pPr marL="228600" indent="-228600" defTabSz="555625" eaLnBrk="0" hangingPunct="0">
              <a:lnSpc>
                <a:spcPct val="90000"/>
              </a:lnSpc>
              <a:spcBef>
                <a:spcPct val="50000"/>
              </a:spcBef>
              <a:buFont typeface="Arial" charset="0"/>
              <a:buChar char="•"/>
            </a:pPr>
            <a:r>
              <a:rPr lang="en-US" sz="1400">
                <a:solidFill>
                  <a:srgbClr val="3333FF"/>
                </a:solidFill>
              </a:rPr>
              <a:t>Confidentiality and Privacy </a:t>
            </a:r>
            <a:r>
              <a:rPr lang="en-US" sz="1400"/>
              <a:t>– AES (128) GCM is used for encryption and authentication</a:t>
            </a:r>
          </a:p>
          <a:p>
            <a:pPr marL="228600" indent="-228600" defTabSz="555625" eaLnBrk="0" hangingPunct="0">
              <a:lnSpc>
                <a:spcPct val="90000"/>
              </a:lnSpc>
              <a:spcBef>
                <a:spcPct val="50000"/>
              </a:spcBef>
              <a:buFont typeface="Arial" charset="0"/>
              <a:buChar char="•"/>
            </a:pPr>
            <a:r>
              <a:rPr lang="en-US" sz="1400">
                <a:solidFill>
                  <a:srgbClr val="3333FF"/>
                </a:solidFill>
              </a:rPr>
              <a:t>Network Authorization </a:t>
            </a:r>
            <a:r>
              <a:rPr lang="en-US" sz="1400"/>
              <a:t>–</a:t>
            </a:r>
            <a:r>
              <a:rPr lang="en-US" sz="1400">
                <a:solidFill>
                  <a:srgbClr val="3333FF"/>
                </a:solidFill>
              </a:rPr>
              <a:t> </a:t>
            </a:r>
            <a:r>
              <a:rPr lang="en-US" sz="1400"/>
              <a:t>RSA and ECC based X.509 certificates are used for mutual authentication / network entry authorization. </a:t>
            </a:r>
            <a:r>
              <a:rPr lang="en-US" sz="1400">
                <a:solidFill>
                  <a:srgbClr val="3333FF"/>
                </a:solidFill>
              </a:rPr>
              <a:t> </a:t>
            </a:r>
          </a:p>
          <a:p>
            <a:pPr marL="228600" indent="-228600" defTabSz="555625" eaLnBrk="0" hangingPunct="0">
              <a:lnSpc>
                <a:spcPct val="90000"/>
              </a:lnSpc>
              <a:spcBef>
                <a:spcPct val="50000"/>
              </a:spcBef>
              <a:buFont typeface="Arial" charset="0"/>
              <a:buChar char="•"/>
            </a:pPr>
            <a:r>
              <a:rPr lang="en-US" sz="1400">
                <a:solidFill>
                  <a:srgbClr val="3333FF"/>
                </a:solidFill>
              </a:rPr>
              <a:t>Integrity</a:t>
            </a:r>
            <a:r>
              <a:rPr lang="en-US" sz="1400"/>
              <a:t> – AES-GCM is used to compute Integrity Check Vector (ICV). PN sequence numbers are appended to each packet. </a:t>
            </a:r>
          </a:p>
          <a:p>
            <a:pPr marL="228600" indent="-228600" defTabSz="555625" eaLnBrk="0" hangingPunct="0">
              <a:lnSpc>
                <a:spcPct val="90000"/>
              </a:lnSpc>
              <a:spcBef>
                <a:spcPct val="50000"/>
              </a:spcBef>
              <a:buFont typeface="Arial" charset="0"/>
              <a:buChar char="•"/>
            </a:pPr>
            <a:r>
              <a:rPr lang="en-US" sz="1400">
                <a:solidFill>
                  <a:srgbClr val="3333FF"/>
                </a:solidFill>
              </a:rPr>
              <a:t>Authentication </a:t>
            </a:r>
            <a:r>
              <a:rPr lang="en-US" sz="1400"/>
              <a:t>– Signals such as wireless microphone beacon and CBP are authenticated using ECC based digital signatures. No encryption is provided for these packets.</a:t>
            </a:r>
          </a:p>
          <a:p>
            <a:pPr marL="228600" indent="-228600" defTabSz="555625" eaLnBrk="0" hangingPunct="0">
              <a:lnSpc>
                <a:spcPct val="90000"/>
              </a:lnSpc>
              <a:spcBef>
                <a:spcPct val="50000"/>
              </a:spcBef>
              <a:buFont typeface="Arial" charset="0"/>
              <a:buChar char="•"/>
            </a:pPr>
            <a:r>
              <a:rPr lang="en-US" sz="1400">
                <a:solidFill>
                  <a:srgbClr val="3333FF"/>
                </a:solidFill>
              </a:rPr>
              <a:t>Key Management </a:t>
            </a:r>
            <a:r>
              <a:rPr lang="en-US" sz="1400"/>
              <a:t>– Secure Control and Management Protocol is used for key management. </a:t>
            </a:r>
          </a:p>
          <a:p>
            <a:pPr marL="228600" indent="-228600" defTabSz="555625" eaLnBrk="0" hangingPunct="0">
              <a:lnSpc>
                <a:spcPct val="90000"/>
              </a:lnSpc>
              <a:spcBef>
                <a:spcPct val="50000"/>
              </a:spcBef>
              <a:buFont typeface="Arial" charset="0"/>
              <a:buChar char="•"/>
            </a:pPr>
            <a:r>
              <a:rPr lang="en-US" sz="1400">
                <a:solidFill>
                  <a:srgbClr val="3333FF"/>
                </a:solidFill>
              </a:rPr>
              <a:t>Management Messages</a:t>
            </a:r>
            <a:r>
              <a:rPr lang="en-US" sz="1400"/>
              <a:t> – All management messages except for the broadcast, initial ranging and basic CID are protected. </a:t>
            </a:r>
          </a:p>
          <a:p>
            <a:pPr marL="228600" lvl="1" indent="-228600" defTabSz="555625" eaLnBrk="0" hangingPunct="0">
              <a:lnSpc>
                <a:spcPct val="90000"/>
              </a:lnSpc>
              <a:spcBef>
                <a:spcPct val="50000"/>
              </a:spcBef>
              <a:buFont typeface="Arial" charset="0"/>
              <a:buChar char="•"/>
            </a:pPr>
            <a:r>
              <a:rPr lang="en-US" sz="1400">
                <a:solidFill>
                  <a:srgbClr val="3333FF"/>
                </a:solidFill>
              </a:rPr>
              <a:t>Device Security </a:t>
            </a:r>
            <a:r>
              <a:rPr lang="en-US" sz="1400"/>
              <a:t>–</a:t>
            </a:r>
            <a:r>
              <a:rPr lang="en-US" sz="1800"/>
              <a:t> </a:t>
            </a:r>
            <a:r>
              <a:rPr lang="en-US" sz="1400"/>
              <a:t>Trusted Computing Group, Trusted Platform Module specifications are recommended to enable </a:t>
            </a:r>
            <a:r>
              <a:rPr lang="en-US" sz="1400">
                <a:solidFill>
                  <a:srgbClr val="3333FF"/>
                </a:solidFill>
              </a:rPr>
              <a:t>tamper-proof capability</a:t>
            </a:r>
            <a:r>
              <a:rPr lang="en-US" sz="1400"/>
              <a:t> for hardware and software.   </a:t>
            </a:r>
          </a:p>
        </p:txBody>
      </p:sp>
      <p:sp>
        <p:nvSpPr>
          <p:cNvPr id="40964" name="Text Box 4"/>
          <p:cNvSpPr txBox="1">
            <a:spLocks noChangeArrowheads="1"/>
          </p:cNvSpPr>
          <p:nvPr/>
        </p:nvSpPr>
        <p:spPr bwMode="auto">
          <a:xfrm>
            <a:off x="228600" y="381000"/>
            <a:ext cx="7543800" cy="425450"/>
          </a:xfrm>
          <a:prstGeom prst="rect">
            <a:avLst/>
          </a:prstGeom>
          <a:noFill/>
          <a:ln w="9525">
            <a:noFill/>
            <a:miter lim="800000"/>
            <a:headEnd/>
            <a:tailEnd/>
          </a:ln>
        </p:spPr>
        <p:txBody>
          <a:bodyPr>
            <a:spAutoFit/>
          </a:bodyPr>
          <a:lstStyle/>
          <a:p>
            <a:pPr eaLnBrk="0" hangingPunct="0">
              <a:lnSpc>
                <a:spcPct val="90000"/>
              </a:lnSpc>
            </a:pPr>
            <a:r>
              <a:rPr lang="en-US" b="1" dirty="0"/>
              <a:t>IEEE 802.22 – Security Sub-layer 1 (Non-Cognitive)</a:t>
            </a:r>
          </a:p>
        </p:txBody>
      </p:sp>
      <p:pic>
        <p:nvPicPr>
          <p:cNvPr id="40965" name="Picture 10" descr="security_sublayer1_architecture_v3"/>
          <p:cNvPicPr>
            <a:picLocks noChangeAspect="1" noChangeArrowheads="1"/>
          </p:cNvPicPr>
          <p:nvPr/>
        </p:nvPicPr>
        <p:blipFill>
          <a:blip r:embed="rId3" cstate="print"/>
          <a:srcRect/>
          <a:stretch>
            <a:fillRect/>
          </a:stretch>
        </p:blipFill>
        <p:spPr bwMode="auto">
          <a:xfrm>
            <a:off x="4419600" y="1295400"/>
            <a:ext cx="4240213" cy="2268538"/>
          </a:xfrm>
          <a:prstGeom prst="rect">
            <a:avLst/>
          </a:prstGeom>
          <a:noFill/>
          <a:ln w="9525">
            <a:noFill/>
            <a:miter lim="800000"/>
            <a:headEnd/>
            <a:tailEnd/>
          </a:ln>
        </p:spPr>
      </p:pic>
      <p:pic>
        <p:nvPicPr>
          <p:cNvPr id="40966" name="Picture 6" descr="802_22_encryption_authentication_non_repudiation"/>
          <p:cNvPicPr>
            <a:picLocks noChangeAspect="1" noChangeArrowheads="1"/>
          </p:cNvPicPr>
          <p:nvPr/>
        </p:nvPicPr>
        <p:blipFill>
          <a:blip r:embed="rId4" cstate="print"/>
          <a:srcRect/>
          <a:stretch>
            <a:fillRect/>
          </a:stretch>
        </p:blipFill>
        <p:spPr bwMode="auto">
          <a:xfrm>
            <a:off x="4754563" y="3790950"/>
            <a:ext cx="3500437" cy="2547938"/>
          </a:xfrm>
          <a:prstGeom prst="rect">
            <a:avLst/>
          </a:prstGeom>
          <a:noFill/>
          <a:ln w="9525">
            <a:noFill/>
            <a:miter lim="800000"/>
            <a:headEnd/>
            <a:tailEnd/>
          </a:ln>
        </p:spPr>
      </p:pic>
      <p:sp>
        <p:nvSpPr>
          <p:cNvPr id="40967" name="Rectangle 7"/>
          <p:cNvSpPr>
            <a:spLocks noChangeArrowheads="1"/>
          </p:cNvSpPr>
          <p:nvPr/>
        </p:nvSpPr>
        <p:spPr bwMode="auto">
          <a:xfrm>
            <a:off x="5703888" y="1150938"/>
            <a:ext cx="1744662" cy="307975"/>
          </a:xfrm>
          <a:prstGeom prst="rect">
            <a:avLst/>
          </a:prstGeom>
          <a:solidFill>
            <a:schemeClr val="bg1"/>
          </a:solidFill>
          <a:ln w="9525">
            <a:solidFill>
              <a:srgbClr val="3333FF"/>
            </a:solidFill>
            <a:miter lim="800000"/>
            <a:headEnd/>
            <a:tailEnd/>
          </a:ln>
        </p:spPr>
        <p:txBody>
          <a:bodyPr wrap="none">
            <a:spAutoFit/>
          </a:bodyPr>
          <a:lstStyle/>
          <a:p>
            <a:pPr defTabSz="555625" eaLnBrk="0" hangingPunct="0"/>
            <a:r>
              <a:rPr lang="en-US" sz="1400">
                <a:solidFill>
                  <a:srgbClr val="3333FF"/>
                </a:solidFill>
              </a:rPr>
              <a:t>Security Sub-layer 1</a:t>
            </a:r>
          </a:p>
        </p:txBody>
      </p:sp>
      <p:sp>
        <p:nvSpPr>
          <p:cNvPr id="9" name="Line 6"/>
          <p:cNvSpPr>
            <a:spLocks noChangeShapeType="1"/>
          </p:cNvSpPr>
          <p:nvPr/>
        </p:nvSpPr>
        <p:spPr bwMode="auto">
          <a:xfrm>
            <a:off x="395288" y="838200"/>
            <a:ext cx="8353425" cy="0"/>
          </a:xfrm>
          <a:prstGeom prst="line">
            <a:avLst/>
          </a:prstGeom>
          <a:noFill/>
          <a:ln w="9525">
            <a:solidFill>
              <a:srgbClr val="2FADDF"/>
            </a:solidFill>
            <a:round/>
            <a:headEnd/>
            <a:tailEnd/>
          </a:ln>
          <a:effectLst/>
        </p:spPr>
        <p:txBody>
          <a:bodyPr/>
          <a:lstStyle/>
          <a:p>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5"/>
          <p:cNvSpPr>
            <a:spLocks noChangeArrowheads="1"/>
          </p:cNvSpPr>
          <p:nvPr/>
        </p:nvSpPr>
        <p:spPr bwMode="auto">
          <a:xfrm>
            <a:off x="0" y="838200"/>
            <a:ext cx="9144000" cy="5791200"/>
          </a:xfrm>
          <a:prstGeom prst="rect">
            <a:avLst/>
          </a:prstGeom>
          <a:solidFill>
            <a:schemeClr val="bg1"/>
          </a:solidFill>
          <a:ln w="9525" algn="ctr">
            <a:solidFill>
              <a:schemeClr val="bg1"/>
            </a:solidFill>
            <a:round/>
            <a:headEnd/>
            <a:tailEnd/>
          </a:ln>
        </p:spPr>
        <p:txBody>
          <a:bodyPr/>
          <a:lstStyle/>
          <a:p>
            <a:pPr eaLnBrk="0" hangingPunct="0"/>
            <a:endParaRPr lang="en-US"/>
          </a:p>
        </p:txBody>
      </p:sp>
      <p:sp>
        <p:nvSpPr>
          <p:cNvPr id="43011" name="Rectangle 2"/>
          <p:cNvSpPr>
            <a:spLocks noChangeArrowheads="1"/>
          </p:cNvSpPr>
          <p:nvPr/>
        </p:nvSpPr>
        <p:spPr bwMode="auto">
          <a:xfrm>
            <a:off x="152400" y="990600"/>
            <a:ext cx="4164013" cy="5110163"/>
          </a:xfrm>
          <a:prstGeom prst="rect">
            <a:avLst/>
          </a:prstGeom>
          <a:noFill/>
          <a:ln w="12700">
            <a:noFill/>
            <a:miter lim="800000"/>
            <a:headEnd type="none" w="sm" len="sm"/>
            <a:tailEnd type="none" w="sm" len="sm"/>
          </a:ln>
        </p:spPr>
        <p:txBody>
          <a:bodyPr lIns="0" tIns="0" rIns="0" bIns="0">
            <a:spAutoFit/>
          </a:bodyPr>
          <a:lstStyle/>
          <a:p>
            <a:pPr marL="228600" indent="-228600" defTabSz="555625" eaLnBrk="0" hangingPunct="0">
              <a:lnSpc>
                <a:spcPct val="90000"/>
              </a:lnSpc>
              <a:spcBef>
                <a:spcPct val="30000"/>
              </a:spcBef>
              <a:buFont typeface="Arial" charset="0"/>
              <a:buChar char="•"/>
            </a:pPr>
            <a:r>
              <a:rPr lang="en-US" sz="1400" b="1">
                <a:solidFill>
                  <a:srgbClr val="3333FF"/>
                </a:solidFill>
                <a:latin typeface="Verdana" pitchFamily="34" charset="0"/>
              </a:rPr>
              <a:t>Spectrum Availability -</a:t>
            </a:r>
            <a:r>
              <a:rPr lang="en-US" sz="1400">
                <a:solidFill>
                  <a:srgbClr val="3333FF"/>
                </a:solidFill>
                <a:latin typeface="Verdana" pitchFamily="34" charset="0"/>
              </a:rPr>
              <a:t> </a:t>
            </a:r>
          </a:p>
          <a:p>
            <a:pPr marL="461963" lvl="1" indent="-231775" defTabSz="555625" eaLnBrk="0" hangingPunct="0">
              <a:lnSpc>
                <a:spcPct val="90000"/>
              </a:lnSpc>
              <a:spcBef>
                <a:spcPct val="30000"/>
              </a:spcBef>
              <a:buFont typeface="Arial" charset="0"/>
              <a:buChar char="•"/>
            </a:pPr>
            <a:r>
              <a:rPr lang="en-US" sz="1200">
                <a:solidFill>
                  <a:srgbClr val="3333FF"/>
                </a:solidFill>
                <a:latin typeface="Verdana" pitchFamily="34" charset="0"/>
              </a:rPr>
              <a:t>Spectrum Sensing </a:t>
            </a:r>
            <a:r>
              <a:rPr lang="en-US" sz="1200">
                <a:latin typeface="Verdana" pitchFamily="34" charset="0"/>
              </a:rPr>
              <a:t>used to ensure spectrum availability for primary users. </a:t>
            </a:r>
          </a:p>
          <a:p>
            <a:pPr marL="461963" lvl="1" indent="-231775" defTabSz="555625" eaLnBrk="0" hangingPunct="0">
              <a:lnSpc>
                <a:spcPct val="90000"/>
              </a:lnSpc>
              <a:spcBef>
                <a:spcPct val="30000"/>
              </a:spcBef>
              <a:buFont typeface="Arial" charset="0"/>
              <a:buChar char="•"/>
            </a:pPr>
            <a:r>
              <a:rPr lang="en-US" sz="1200">
                <a:latin typeface="Verdana" pitchFamily="34" charset="0"/>
              </a:rPr>
              <a:t>Various types of </a:t>
            </a:r>
            <a:r>
              <a:rPr lang="en-US" sz="1200">
                <a:solidFill>
                  <a:srgbClr val="3333FF"/>
                </a:solidFill>
                <a:latin typeface="Verdana" pitchFamily="34" charset="0"/>
              </a:rPr>
              <a:t>signal specific and feature based sensing algorithms</a:t>
            </a:r>
            <a:r>
              <a:rPr lang="en-US" sz="1200">
                <a:latin typeface="Verdana" pitchFamily="34" charset="0"/>
              </a:rPr>
              <a:t> have been included into the standard</a:t>
            </a:r>
          </a:p>
          <a:p>
            <a:pPr marL="461963" lvl="1" indent="-231775" defTabSz="555625" eaLnBrk="0" hangingPunct="0">
              <a:lnSpc>
                <a:spcPct val="90000"/>
              </a:lnSpc>
              <a:spcBef>
                <a:spcPct val="30000"/>
              </a:spcBef>
              <a:buFont typeface="Arial" charset="0"/>
              <a:buChar char="•"/>
            </a:pPr>
            <a:r>
              <a:rPr lang="en-US" sz="1200">
                <a:latin typeface="Verdana" pitchFamily="34" charset="0"/>
              </a:rPr>
              <a:t>Standard recommends sensing algorithms to determine the signal type (</a:t>
            </a:r>
            <a:r>
              <a:rPr lang="en-US" sz="1200">
                <a:solidFill>
                  <a:srgbClr val="3333FF"/>
                </a:solidFill>
                <a:latin typeface="Verdana" pitchFamily="34" charset="0"/>
              </a:rPr>
              <a:t>Signal Classification</a:t>
            </a:r>
            <a:r>
              <a:rPr lang="en-US" sz="1200">
                <a:latin typeface="Verdana" pitchFamily="34" charset="0"/>
              </a:rPr>
              <a:t>)</a:t>
            </a:r>
          </a:p>
          <a:p>
            <a:pPr marL="461963" lvl="1" indent="-231775" defTabSz="555625" eaLnBrk="0" hangingPunct="0">
              <a:lnSpc>
                <a:spcPct val="90000"/>
              </a:lnSpc>
              <a:spcBef>
                <a:spcPct val="30000"/>
              </a:spcBef>
              <a:buFont typeface="Arial" charset="0"/>
              <a:buChar char="•"/>
            </a:pPr>
            <a:r>
              <a:rPr lang="en-US" sz="1200">
                <a:solidFill>
                  <a:srgbClr val="3333FF"/>
                </a:solidFill>
                <a:latin typeface="Verdana" pitchFamily="34" charset="0"/>
              </a:rPr>
              <a:t>Collaborative Sensing </a:t>
            </a:r>
            <a:r>
              <a:rPr lang="en-US" sz="1200">
                <a:latin typeface="Verdana" pitchFamily="34" charset="0"/>
              </a:rPr>
              <a:t>- The group in general thinks that collaborative sensing will be useful. FCC R&amp;O requires ‘OR’ rule based collaborative sensing. </a:t>
            </a:r>
          </a:p>
          <a:p>
            <a:pPr marL="461963" lvl="1" indent="-231775" defTabSz="555625" eaLnBrk="0" hangingPunct="0">
              <a:lnSpc>
                <a:spcPct val="90000"/>
              </a:lnSpc>
              <a:spcBef>
                <a:spcPct val="30000"/>
              </a:spcBef>
              <a:buFont typeface="Arial" charset="0"/>
              <a:buChar char="•"/>
            </a:pPr>
            <a:r>
              <a:rPr lang="en-US" sz="1200">
                <a:solidFill>
                  <a:srgbClr val="3333FF"/>
                </a:solidFill>
                <a:latin typeface="Verdana" pitchFamily="34" charset="0"/>
              </a:rPr>
              <a:t>Correlation with Geo-location Information </a:t>
            </a:r>
            <a:r>
              <a:rPr lang="en-US" sz="1200">
                <a:latin typeface="Verdana" pitchFamily="34" charset="0"/>
              </a:rPr>
              <a:t>– Closely tied to collaborative sensing. It tries to cross check the spectral footprint of the detected signal based on location of the sensor</a:t>
            </a:r>
            <a:endParaRPr lang="en-US" sz="1200">
              <a:solidFill>
                <a:srgbClr val="3333FF"/>
              </a:solidFill>
              <a:latin typeface="Verdana" pitchFamily="34" charset="0"/>
            </a:endParaRPr>
          </a:p>
          <a:p>
            <a:pPr marL="228600" indent="-228600" defTabSz="555625" eaLnBrk="0" hangingPunct="0">
              <a:lnSpc>
                <a:spcPct val="90000"/>
              </a:lnSpc>
              <a:spcBef>
                <a:spcPct val="30000"/>
              </a:spcBef>
              <a:buFont typeface="Arial" charset="0"/>
              <a:buChar char="•"/>
            </a:pPr>
            <a:r>
              <a:rPr lang="en-US" sz="1400" b="1">
                <a:solidFill>
                  <a:srgbClr val="3333FF"/>
                </a:solidFill>
                <a:latin typeface="Verdana" pitchFamily="34" charset="0"/>
              </a:rPr>
              <a:t>Spectrum Access Authorization </a:t>
            </a:r>
            <a:r>
              <a:rPr lang="en-US" sz="1400" b="1">
                <a:latin typeface="Verdana" pitchFamily="34" charset="0"/>
              </a:rPr>
              <a:t>–</a:t>
            </a:r>
            <a:r>
              <a:rPr lang="en-US" sz="1400">
                <a:latin typeface="Verdana" pitchFamily="34" charset="0"/>
              </a:rPr>
              <a:t> </a:t>
            </a:r>
          </a:p>
          <a:p>
            <a:pPr marL="461963" lvl="1" indent="-231775" defTabSz="555625" eaLnBrk="0" hangingPunct="0">
              <a:lnSpc>
                <a:spcPct val="90000"/>
              </a:lnSpc>
              <a:spcBef>
                <a:spcPct val="30000"/>
              </a:spcBef>
              <a:buFont typeface="Arial" charset="0"/>
              <a:buChar char="•"/>
            </a:pPr>
            <a:r>
              <a:rPr lang="en-US" sz="1200">
                <a:solidFill>
                  <a:srgbClr val="3333FF"/>
                </a:solidFill>
                <a:latin typeface="Verdana" pitchFamily="34" charset="0"/>
              </a:rPr>
              <a:t>BS is capable of de-authorizing a subscriber </a:t>
            </a:r>
            <a:r>
              <a:rPr lang="en-US" sz="1200">
                <a:latin typeface="Verdana" pitchFamily="34" charset="0"/>
              </a:rPr>
              <a:t>at any time. Sensing and incumbent database service used for spectrum access authorization</a:t>
            </a:r>
          </a:p>
          <a:p>
            <a:pPr marL="461963" lvl="1" indent="-231775" defTabSz="555625" eaLnBrk="0" hangingPunct="0">
              <a:lnSpc>
                <a:spcPct val="90000"/>
              </a:lnSpc>
              <a:spcBef>
                <a:spcPct val="30000"/>
              </a:spcBef>
              <a:buFont typeface="Arial" charset="0"/>
              <a:buChar char="•"/>
            </a:pPr>
            <a:r>
              <a:rPr lang="en-US" sz="1200">
                <a:solidFill>
                  <a:srgbClr val="3333FF"/>
                </a:solidFill>
                <a:latin typeface="Verdana" pitchFamily="34" charset="0"/>
              </a:rPr>
              <a:t>Capability Check </a:t>
            </a:r>
            <a:r>
              <a:rPr lang="en-US" sz="1200">
                <a:latin typeface="Verdana" pitchFamily="34" charset="0"/>
              </a:rPr>
              <a:t>– The Spectrum Manager (SM) is capable of prohibiting a subscriber from registering if it does not have adequate sensing capabilities. </a:t>
            </a:r>
          </a:p>
          <a:p>
            <a:pPr marL="228600" indent="-228600" defTabSz="555625" eaLnBrk="0" hangingPunct="0">
              <a:lnSpc>
                <a:spcPct val="90000"/>
              </a:lnSpc>
              <a:spcBef>
                <a:spcPct val="30000"/>
              </a:spcBef>
              <a:buFont typeface="Arial" charset="0"/>
              <a:buChar char="•"/>
            </a:pPr>
            <a:r>
              <a:rPr lang="en-US" sz="1400" b="1">
                <a:solidFill>
                  <a:srgbClr val="3333FF"/>
                </a:solidFill>
                <a:latin typeface="Verdana" pitchFamily="34" charset="0"/>
              </a:rPr>
              <a:t>Radio Behavior Control</a:t>
            </a:r>
          </a:p>
          <a:p>
            <a:pPr marL="461963" lvl="1" indent="-231775" defTabSz="555625" eaLnBrk="0" hangingPunct="0">
              <a:lnSpc>
                <a:spcPct val="90000"/>
              </a:lnSpc>
              <a:spcBef>
                <a:spcPct val="30000"/>
              </a:spcBef>
              <a:buFont typeface="Arial" charset="0"/>
              <a:buChar char="•"/>
            </a:pPr>
            <a:r>
              <a:rPr lang="en-US" sz="1200">
                <a:latin typeface="Verdana" pitchFamily="34" charset="0"/>
              </a:rPr>
              <a:t>IEEE 802.22 is </a:t>
            </a:r>
            <a:r>
              <a:rPr lang="en-US" sz="1200">
                <a:solidFill>
                  <a:srgbClr val="3333FF"/>
                </a:solidFill>
                <a:latin typeface="Verdana" pitchFamily="34" charset="0"/>
              </a:rPr>
              <a:t>policy driven</a:t>
            </a:r>
            <a:r>
              <a:rPr lang="en-US" sz="1200">
                <a:latin typeface="Verdana" pitchFamily="34" charset="0"/>
              </a:rPr>
              <a:t>. Policies are rule-based.</a:t>
            </a:r>
          </a:p>
        </p:txBody>
      </p:sp>
      <p:sp>
        <p:nvSpPr>
          <p:cNvPr id="43012" name="Text Box 4"/>
          <p:cNvSpPr txBox="1">
            <a:spLocks noChangeArrowheads="1"/>
          </p:cNvSpPr>
          <p:nvPr/>
        </p:nvSpPr>
        <p:spPr bwMode="auto">
          <a:xfrm>
            <a:off x="228600" y="381000"/>
            <a:ext cx="7848600" cy="425450"/>
          </a:xfrm>
          <a:prstGeom prst="rect">
            <a:avLst/>
          </a:prstGeom>
          <a:noFill/>
          <a:ln w="9525">
            <a:noFill/>
            <a:miter lim="800000"/>
            <a:headEnd/>
            <a:tailEnd/>
          </a:ln>
        </p:spPr>
        <p:txBody>
          <a:bodyPr>
            <a:spAutoFit/>
          </a:bodyPr>
          <a:lstStyle/>
          <a:p>
            <a:pPr eaLnBrk="0" hangingPunct="0">
              <a:lnSpc>
                <a:spcPct val="90000"/>
              </a:lnSpc>
            </a:pPr>
            <a:r>
              <a:rPr lang="en-US" b="1" dirty="0"/>
              <a:t>IEEE 802.22 – Security Sub-layer 2 (Cognitive)</a:t>
            </a:r>
          </a:p>
        </p:txBody>
      </p:sp>
      <p:pic>
        <p:nvPicPr>
          <p:cNvPr id="43013" name="Picture 12" descr="security_sublayer2_architecture_v4"/>
          <p:cNvPicPr>
            <a:picLocks noChangeAspect="1" noChangeArrowheads="1"/>
          </p:cNvPicPr>
          <p:nvPr/>
        </p:nvPicPr>
        <p:blipFill>
          <a:blip r:embed="rId3" cstate="print"/>
          <a:srcRect/>
          <a:stretch>
            <a:fillRect/>
          </a:stretch>
        </p:blipFill>
        <p:spPr bwMode="auto">
          <a:xfrm>
            <a:off x="4603750" y="1074738"/>
            <a:ext cx="4241800" cy="2363787"/>
          </a:xfrm>
          <a:prstGeom prst="rect">
            <a:avLst/>
          </a:prstGeom>
          <a:noFill/>
          <a:ln w="9525">
            <a:noFill/>
            <a:miter lim="800000"/>
            <a:headEnd/>
            <a:tailEnd/>
          </a:ln>
        </p:spPr>
      </p:pic>
      <p:pic>
        <p:nvPicPr>
          <p:cNvPr id="43014" name="Picture 9" descr="procedure_sm_classify_signal_execute_policies_v3.jpg"/>
          <p:cNvPicPr>
            <a:picLocks noChangeAspect="1"/>
          </p:cNvPicPr>
          <p:nvPr/>
        </p:nvPicPr>
        <p:blipFill>
          <a:blip r:embed="rId4" cstate="print"/>
          <a:srcRect/>
          <a:stretch>
            <a:fillRect/>
          </a:stretch>
        </p:blipFill>
        <p:spPr bwMode="auto">
          <a:xfrm>
            <a:off x="4733925" y="3576638"/>
            <a:ext cx="2790825" cy="2852737"/>
          </a:xfrm>
          <a:prstGeom prst="rect">
            <a:avLst/>
          </a:prstGeom>
          <a:noFill/>
          <a:ln w="9525">
            <a:noFill/>
            <a:miter lim="800000"/>
            <a:headEnd/>
            <a:tailEnd/>
          </a:ln>
        </p:spPr>
      </p:pic>
      <p:sp>
        <p:nvSpPr>
          <p:cNvPr id="43015" name="Rectangle 10"/>
          <p:cNvSpPr>
            <a:spLocks noChangeArrowheads="1"/>
          </p:cNvSpPr>
          <p:nvPr/>
        </p:nvSpPr>
        <p:spPr bwMode="auto">
          <a:xfrm>
            <a:off x="5846763" y="1716088"/>
            <a:ext cx="1744662" cy="307975"/>
          </a:xfrm>
          <a:prstGeom prst="rect">
            <a:avLst/>
          </a:prstGeom>
          <a:solidFill>
            <a:schemeClr val="bg1"/>
          </a:solidFill>
          <a:ln w="9525">
            <a:solidFill>
              <a:srgbClr val="3333FF"/>
            </a:solidFill>
            <a:miter lim="800000"/>
            <a:headEnd/>
            <a:tailEnd/>
          </a:ln>
        </p:spPr>
        <p:txBody>
          <a:bodyPr wrap="none">
            <a:spAutoFit/>
          </a:bodyPr>
          <a:lstStyle/>
          <a:p>
            <a:pPr defTabSz="555625" eaLnBrk="0" hangingPunct="0"/>
            <a:r>
              <a:rPr lang="en-US" sz="1400">
                <a:solidFill>
                  <a:srgbClr val="3333FF"/>
                </a:solidFill>
              </a:rPr>
              <a:t>Security Sub-layer 2</a:t>
            </a:r>
          </a:p>
        </p:txBody>
      </p:sp>
      <p:sp>
        <p:nvSpPr>
          <p:cNvPr id="43016" name="Rectangle 10"/>
          <p:cNvSpPr>
            <a:spLocks noChangeArrowheads="1"/>
          </p:cNvSpPr>
          <p:nvPr/>
        </p:nvSpPr>
        <p:spPr bwMode="auto">
          <a:xfrm>
            <a:off x="7543800" y="4191000"/>
            <a:ext cx="1409700" cy="1600200"/>
          </a:xfrm>
          <a:prstGeom prst="rect">
            <a:avLst/>
          </a:prstGeom>
          <a:solidFill>
            <a:schemeClr val="bg1"/>
          </a:solidFill>
          <a:ln w="9525">
            <a:noFill/>
            <a:miter lim="800000"/>
            <a:headEnd/>
            <a:tailEnd/>
          </a:ln>
        </p:spPr>
        <p:txBody>
          <a:bodyPr>
            <a:spAutoFit/>
          </a:bodyPr>
          <a:lstStyle/>
          <a:p>
            <a:pPr algn="ctr" defTabSz="555625" eaLnBrk="0" hangingPunct="0"/>
            <a:r>
              <a:rPr lang="en-US" sz="1400">
                <a:solidFill>
                  <a:srgbClr val="3333FF"/>
                </a:solidFill>
              </a:rPr>
              <a:t>Signal classification </a:t>
            </a:r>
          </a:p>
          <a:p>
            <a:pPr algn="ctr" defTabSz="555625" eaLnBrk="0" hangingPunct="0"/>
            <a:r>
              <a:rPr lang="en-US" sz="1400">
                <a:solidFill>
                  <a:srgbClr val="3333FF"/>
                </a:solidFill>
              </a:rPr>
              <a:t>and policy based </a:t>
            </a:r>
          </a:p>
          <a:p>
            <a:pPr algn="ctr" defTabSz="555625" eaLnBrk="0" hangingPunct="0"/>
            <a:r>
              <a:rPr lang="en-US" sz="1400">
                <a:solidFill>
                  <a:srgbClr val="3333FF"/>
                </a:solidFill>
              </a:rPr>
              <a:t>behavior control of the </a:t>
            </a:r>
          </a:p>
          <a:p>
            <a:pPr algn="ctr" defTabSz="555625" eaLnBrk="0" hangingPunct="0"/>
            <a:r>
              <a:rPr lang="en-US" sz="1400">
                <a:solidFill>
                  <a:srgbClr val="3333FF"/>
                </a:solidFill>
              </a:rPr>
              <a:t>802.22 devices</a:t>
            </a:r>
          </a:p>
        </p:txBody>
      </p:sp>
      <p:sp>
        <p:nvSpPr>
          <p:cNvPr id="10" name="Line 6"/>
          <p:cNvSpPr>
            <a:spLocks noChangeShapeType="1"/>
          </p:cNvSpPr>
          <p:nvPr/>
        </p:nvSpPr>
        <p:spPr bwMode="auto">
          <a:xfrm>
            <a:off x="395288" y="838200"/>
            <a:ext cx="8353425" cy="0"/>
          </a:xfrm>
          <a:prstGeom prst="line">
            <a:avLst/>
          </a:prstGeom>
          <a:noFill/>
          <a:ln w="9525">
            <a:solidFill>
              <a:srgbClr val="2FADDF"/>
            </a:solidFill>
            <a:round/>
            <a:headEnd/>
            <a:tailEnd/>
          </a:ln>
          <a:effectLst/>
        </p:spPr>
        <p:txBody>
          <a:bodyPr/>
          <a:lstStyle/>
          <a:p>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txBox="1">
            <a:spLocks noChangeArrowheads="1"/>
          </p:cNvSpPr>
          <p:nvPr/>
        </p:nvSpPr>
        <p:spPr bwMode="auto">
          <a:xfrm>
            <a:off x="228600" y="381000"/>
            <a:ext cx="8534400" cy="457200"/>
          </a:xfrm>
          <a:prstGeom prst="rect">
            <a:avLst/>
          </a:prstGeom>
          <a:noFill/>
          <a:ln w="9525">
            <a:noFill/>
            <a:miter lim="800000"/>
            <a:headEnd/>
            <a:tailEnd/>
          </a:ln>
        </p:spPr>
        <p:txBody>
          <a:bodyPr/>
          <a:lstStyle/>
          <a:p>
            <a:pPr eaLnBrk="0" hangingPunct="0">
              <a:lnSpc>
                <a:spcPct val="90000"/>
              </a:lnSpc>
            </a:pPr>
            <a:r>
              <a:rPr lang="en-US" sz="2800" b="1" dirty="0" smtClean="0"/>
              <a:t>Conclusions</a:t>
            </a:r>
            <a:endParaRPr lang="en-US" sz="2800" b="1" dirty="0"/>
          </a:p>
        </p:txBody>
      </p:sp>
      <p:sp>
        <p:nvSpPr>
          <p:cNvPr id="67587" name="Line 6"/>
          <p:cNvSpPr>
            <a:spLocks noChangeShapeType="1"/>
          </p:cNvSpPr>
          <p:nvPr/>
        </p:nvSpPr>
        <p:spPr bwMode="auto">
          <a:xfrm>
            <a:off x="395288" y="838200"/>
            <a:ext cx="8353425" cy="0"/>
          </a:xfrm>
          <a:prstGeom prst="line">
            <a:avLst/>
          </a:prstGeom>
          <a:noFill/>
          <a:ln w="9525">
            <a:solidFill>
              <a:srgbClr val="2FADDF"/>
            </a:solidFill>
            <a:round/>
            <a:headEnd/>
            <a:tailEnd/>
          </a:ln>
        </p:spPr>
        <p:txBody>
          <a:bodyPr/>
          <a:lstStyle/>
          <a:p>
            <a:endParaRPr lang="en-US"/>
          </a:p>
        </p:txBody>
      </p:sp>
      <p:sp>
        <p:nvSpPr>
          <p:cNvPr id="5" name="Content Placeholder 2"/>
          <p:cNvSpPr txBox="1">
            <a:spLocks/>
          </p:cNvSpPr>
          <p:nvPr/>
        </p:nvSpPr>
        <p:spPr bwMode="auto">
          <a:xfrm>
            <a:off x="304800" y="990600"/>
            <a:ext cx="8686800" cy="5257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228600" indent="-228600" eaLnBrk="1" hangingPunct="1">
              <a:spcBef>
                <a:spcPct val="20000"/>
              </a:spcBef>
              <a:buFont typeface="Wingdings" pitchFamily="2" charset="2"/>
              <a:buChar char="§"/>
              <a:defRPr/>
            </a:pPr>
            <a:r>
              <a:rPr lang="en-US" sz="2000" dirty="0" smtClean="0"/>
              <a:t>We have proposed a Commercial (FCC) Interoperability enabling standard for co-existence with </a:t>
            </a:r>
            <a:r>
              <a:rPr lang="en-US" sz="2000" dirty="0" err="1" smtClean="0"/>
              <a:t>DoD</a:t>
            </a:r>
            <a:r>
              <a:rPr lang="en-US" sz="2000" dirty="0" smtClean="0"/>
              <a:t> Radars (NTIA), </a:t>
            </a:r>
            <a:r>
              <a:rPr lang="en-US" sz="2000" i="1" dirty="0" smtClean="0">
                <a:solidFill>
                  <a:srgbClr val="000099"/>
                </a:solidFill>
              </a:rPr>
              <a:t>a paradigm shift for spectrum sharing</a:t>
            </a:r>
          </a:p>
          <a:p>
            <a:pPr marL="228600" indent="-228600" eaLnBrk="1" hangingPunct="1">
              <a:spcBef>
                <a:spcPct val="20000"/>
              </a:spcBef>
              <a:buFont typeface="Wingdings" pitchFamily="2" charset="2"/>
              <a:buChar char="§"/>
              <a:defRPr/>
            </a:pPr>
            <a:r>
              <a:rPr lang="en-US" sz="2000" i="1" kern="0" dirty="0" smtClean="0">
                <a:solidFill>
                  <a:srgbClr val="000099"/>
                </a:solidFill>
                <a:latin typeface="+mn-lt"/>
                <a:ea typeface="+mn-ea"/>
              </a:rPr>
              <a:t>We are proposing an Advanced Beaconing Approach</a:t>
            </a:r>
            <a:r>
              <a:rPr lang="en-US" sz="2000" dirty="0" smtClean="0"/>
              <a:t>: A</a:t>
            </a:r>
            <a:r>
              <a:rPr lang="en-US" sz="2000" kern="0" dirty="0" smtClean="0">
                <a:latin typeface="+mn-lt"/>
                <a:ea typeface="+mn-ea"/>
              </a:rPr>
              <a:t>dvanced beaconing approaches, such as the one developed in the </a:t>
            </a:r>
            <a:r>
              <a:rPr lang="en-US" sz="2000" i="1" kern="0" dirty="0" smtClean="0">
                <a:solidFill>
                  <a:srgbClr val="000099"/>
                </a:solidFill>
                <a:latin typeface="+mn-lt"/>
                <a:ea typeface="+mn-ea"/>
              </a:rPr>
              <a:t>IEEE Standard 802.22.1-2011 for co-existence between the primary signals and incumbent signals</a:t>
            </a:r>
            <a:r>
              <a:rPr lang="en-US" sz="2000" kern="0" dirty="0" smtClean="0">
                <a:latin typeface="+mn-lt"/>
                <a:ea typeface="+mn-ea"/>
              </a:rPr>
              <a:t> may be used </a:t>
            </a:r>
            <a:r>
              <a:rPr lang="en-US" sz="2000" dirty="0" smtClean="0"/>
              <a:t>for the 3550-3650 band. </a:t>
            </a:r>
          </a:p>
          <a:p>
            <a:pPr marL="228600" marR="0" lvl="0" indent="-228600" defTabSz="914400" rtl="0" eaLnBrk="1" fontAlgn="base" latinLnBrk="0" hangingPunct="1">
              <a:lnSpc>
                <a:spcPct val="100000"/>
              </a:lnSpc>
              <a:spcBef>
                <a:spcPct val="20000"/>
              </a:spcBef>
              <a:spcAft>
                <a:spcPct val="0"/>
              </a:spcAft>
              <a:buClrTx/>
              <a:buSzTx/>
              <a:buFont typeface="Wingdings" pitchFamily="2" charset="2"/>
              <a:buChar char="§"/>
              <a:tabLst/>
              <a:defRPr/>
            </a:pPr>
            <a:r>
              <a:rPr lang="en-US" sz="2000" kern="0" dirty="0" smtClean="0">
                <a:latin typeface="+mn-lt"/>
                <a:ea typeface="+mn-ea"/>
              </a:rPr>
              <a:t>More than 60 people from nearly 30 different organizations participated in the development of this international standard</a:t>
            </a:r>
          </a:p>
          <a:p>
            <a:pPr marL="228600" marR="0" lvl="0" indent="-228600" defTabSz="914400" rtl="0" eaLnBrk="1" fontAlgn="base" latinLnBrk="0" hangingPunct="1">
              <a:lnSpc>
                <a:spcPct val="100000"/>
              </a:lnSpc>
              <a:spcBef>
                <a:spcPct val="20000"/>
              </a:spcBef>
              <a:spcAft>
                <a:spcPct val="0"/>
              </a:spcAft>
              <a:buClrTx/>
              <a:buSzTx/>
              <a:buFont typeface="Wingdings" pitchFamily="2" charset="2"/>
              <a:buChar char="§"/>
              <a:tabLst/>
              <a:defRPr/>
            </a:pPr>
            <a:r>
              <a:rPr lang="en-US" sz="2000" kern="0" dirty="0" smtClean="0">
                <a:latin typeface="+mn-lt"/>
                <a:ea typeface="+mn-ea"/>
              </a:rPr>
              <a:t>IEEE 802.22.1 already contains many security features that will be useful for this application. </a:t>
            </a:r>
          </a:p>
          <a:p>
            <a:pPr marL="228600" marR="0" lvl="0" indent="-228600" defTabSz="914400" rtl="0" eaLnBrk="1" fontAlgn="base" latinLnBrk="0" hangingPunct="1">
              <a:lnSpc>
                <a:spcPct val="100000"/>
              </a:lnSpc>
              <a:spcBef>
                <a:spcPct val="20000"/>
              </a:spcBef>
              <a:spcAft>
                <a:spcPct val="0"/>
              </a:spcAft>
              <a:buClrTx/>
              <a:buSzTx/>
              <a:buFont typeface="Wingdings" pitchFamily="2" charset="2"/>
              <a:buChar char="§"/>
              <a:tabLst/>
              <a:defRPr/>
            </a:pPr>
            <a:r>
              <a:rPr lang="en-US" sz="2000" kern="0" dirty="0" smtClean="0">
                <a:solidFill>
                  <a:srgbClr val="000099"/>
                </a:solidFill>
                <a:latin typeface="+mn-lt"/>
                <a:ea typeface="+mn-ea"/>
              </a:rPr>
              <a:t>IEEE 802.22 Emerging Breakthrough Technology</a:t>
            </a:r>
            <a:r>
              <a:rPr lang="en-US" sz="2000" kern="0" dirty="0" smtClean="0">
                <a:latin typeface="+mn-lt"/>
                <a:ea typeface="+mn-ea"/>
              </a:rPr>
              <a:t>: IEEE 802.22 Working Group is the recipient of the IEEE SA Emerging Technology Award</a:t>
            </a:r>
          </a:p>
          <a:p>
            <a:pPr marL="228600" marR="0" lvl="0" indent="-228600" defTabSz="914400" rtl="0" eaLnBrk="1" fontAlgn="base" latinLnBrk="0" hangingPunct="1">
              <a:lnSpc>
                <a:spcPct val="100000"/>
              </a:lnSpc>
              <a:spcBef>
                <a:spcPct val="20000"/>
              </a:spcBef>
              <a:spcAft>
                <a:spcPct val="0"/>
              </a:spcAft>
              <a:buClrTx/>
              <a:buSzTx/>
              <a:buFont typeface="Wingdings" pitchFamily="2" charset="2"/>
              <a:buChar char="§"/>
              <a:tabLst/>
              <a:defRPr/>
            </a:pPr>
            <a:r>
              <a:rPr kumimoji="0" lang="en-US" sz="2000" b="0" i="0" u="none" strike="noStrike" kern="0" cap="none" spc="0" normalizeH="0" baseline="0" noProof="0" dirty="0" smtClean="0">
                <a:ln>
                  <a:noFill/>
                </a:ln>
                <a:solidFill>
                  <a:schemeClr val="tx1"/>
                </a:solidFill>
                <a:effectLst/>
                <a:uLnTx/>
                <a:uFillTx/>
                <a:latin typeface="+mn-lt"/>
                <a:ea typeface="+mn-ea"/>
                <a:cs typeface="+mn-cs"/>
              </a:rPr>
              <a:t>IEEE 802.22</a:t>
            </a:r>
            <a:r>
              <a:rPr kumimoji="0" lang="en-US" sz="2000" b="0" i="0" u="none" strike="noStrike" kern="0" cap="none" spc="0" normalizeH="0" noProof="0" dirty="0" smtClean="0">
                <a:ln>
                  <a:noFill/>
                </a:ln>
                <a:solidFill>
                  <a:schemeClr val="tx1"/>
                </a:solidFill>
                <a:effectLst/>
                <a:uLnTx/>
                <a:uFillTx/>
                <a:latin typeface="+mn-lt"/>
                <a:ea typeface="+mn-ea"/>
                <a:cs typeface="+mn-cs"/>
              </a:rPr>
              <a:t> and IEEE 802.22.1 technologies could prove very crucial in meeting the goals of the President’ s </a:t>
            </a:r>
            <a:r>
              <a:rPr kumimoji="0" lang="en-US" sz="2000" b="0" i="0" u="none" strike="noStrike" kern="0" cap="none" spc="0" normalizeH="0" noProof="0" dirty="0" err="1" smtClean="0">
                <a:ln>
                  <a:noFill/>
                </a:ln>
                <a:solidFill>
                  <a:schemeClr val="tx1"/>
                </a:solidFill>
                <a:effectLst/>
                <a:uLnTx/>
                <a:uFillTx/>
                <a:latin typeface="+mn-lt"/>
                <a:ea typeface="+mn-ea"/>
                <a:cs typeface="+mn-cs"/>
              </a:rPr>
              <a:t>Mem</a:t>
            </a:r>
            <a:r>
              <a:rPr lang="en-US" sz="2000" kern="0" dirty="0" smtClean="0">
                <a:latin typeface="+mn-lt"/>
                <a:ea typeface="+mn-ea"/>
              </a:rPr>
              <a:t>o to free up 500 MHz of spectrum.</a:t>
            </a:r>
            <a:r>
              <a:rPr kumimoji="0" lang="en-US" sz="2000" b="0" i="0" u="none" strike="noStrike" kern="0" cap="none" spc="0" normalizeH="0" noProof="0" dirty="0" smtClean="0">
                <a:ln>
                  <a:noFill/>
                </a:ln>
                <a:solidFill>
                  <a:schemeClr val="tx1"/>
                </a:solidFill>
                <a:effectLst/>
                <a:uLnTx/>
                <a:uFillTx/>
                <a:latin typeface="+mn-lt"/>
                <a:ea typeface="+mn-ea"/>
                <a:cs typeface="+mn-cs"/>
              </a:rPr>
              <a:t>  </a:t>
            </a: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bwMode="auto">
          <a:xfrm>
            <a:off x="304800" y="381000"/>
            <a:ext cx="7772400" cy="457200"/>
          </a:xfrm>
          <a:prstGeom prst="rect">
            <a:avLst/>
          </a:prstGeom>
          <a:noFill/>
          <a:ln w="9525">
            <a:noFill/>
            <a:miter lim="800000"/>
            <a:headEnd/>
            <a:tailEnd/>
          </a:ln>
        </p:spPr>
        <p:txBody>
          <a:bodyPr/>
          <a:lstStyle/>
          <a:p>
            <a:pPr eaLnBrk="0" hangingPunct="0">
              <a:lnSpc>
                <a:spcPct val="90000"/>
              </a:lnSpc>
              <a:defRPr/>
            </a:pPr>
            <a:r>
              <a:rPr lang="en-US" sz="2800" b="1" kern="0" dirty="0">
                <a:latin typeface="+mj-lt"/>
                <a:ea typeface="ＭＳ Ｐゴシック" charset="-128"/>
              </a:rPr>
              <a:t>References</a:t>
            </a:r>
          </a:p>
        </p:txBody>
      </p:sp>
      <p:sp>
        <p:nvSpPr>
          <p:cNvPr id="68611" name="Rectangle 3"/>
          <p:cNvSpPr>
            <a:spLocks noChangeArrowheads="1"/>
          </p:cNvSpPr>
          <p:nvPr/>
        </p:nvSpPr>
        <p:spPr bwMode="auto">
          <a:xfrm>
            <a:off x="152400" y="914400"/>
            <a:ext cx="8686800" cy="5410200"/>
          </a:xfrm>
          <a:prstGeom prst="rect">
            <a:avLst/>
          </a:prstGeom>
          <a:noFill/>
          <a:ln w="9525">
            <a:noFill/>
            <a:miter lim="800000"/>
            <a:headEnd/>
            <a:tailEnd/>
          </a:ln>
        </p:spPr>
        <p:txBody>
          <a:bodyPr lIns="92075" tIns="46038" rIns="92075" bIns="46038"/>
          <a:lstStyle/>
          <a:p>
            <a:pPr marL="231775" indent="-231775" eaLnBrk="0" hangingPunct="0">
              <a:lnSpc>
                <a:spcPct val="95000"/>
              </a:lnSpc>
              <a:spcBef>
                <a:spcPct val="50000"/>
              </a:spcBef>
              <a:buFont typeface="Arial" pitchFamily="34" charset="0"/>
              <a:buChar char="•"/>
            </a:pPr>
            <a:r>
              <a:rPr lang="en-GB" sz="1600" dirty="0"/>
              <a:t>IEEE </a:t>
            </a:r>
            <a:r>
              <a:rPr lang="en-GB" sz="1600" dirty="0" smtClean="0"/>
              <a:t>802.22.1-2010™ Commercial Standard </a:t>
            </a:r>
          </a:p>
          <a:p>
            <a:pPr marL="231775" indent="-231775" eaLnBrk="0" hangingPunct="0">
              <a:lnSpc>
                <a:spcPct val="95000"/>
              </a:lnSpc>
              <a:spcBef>
                <a:spcPct val="50000"/>
              </a:spcBef>
              <a:buFont typeface="Arial" pitchFamily="34" charset="0"/>
              <a:buChar char="•"/>
            </a:pPr>
            <a:r>
              <a:rPr lang="en-GB" sz="1600" dirty="0" smtClean="0"/>
              <a:t>IEEE 802.22-2011</a:t>
            </a:r>
            <a:r>
              <a:rPr lang="en-GB" sz="1600" baseline="30000" dirty="0" smtClean="0"/>
              <a:t>TM</a:t>
            </a:r>
            <a:r>
              <a:rPr lang="en-GB" sz="1600" dirty="0" smtClean="0"/>
              <a:t> Commercial Standard </a:t>
            </a:r>
          </a:p>
          <a:p>
            <a:pPr marL="231775" indent="-231775">
              <a:lnSpc>
                <a:spcPct val="95000"/>
              </a:lnSpc>
              <a:spcBef>
                <a:spcPct val="50000"/>
              </a:spcBef>
              <a:buFont typeface="Arial" pitchFamily="34" charset="0"/>
              <a:buChar char="•"/>
            </a:pPr>
            <a:r>
              <a:rPr lang="en-US" sz="1600" dirty="0" smtClean="0"/>
              <a:t>NTIA, Department of Commerce Report, “An Assessment of the Near-Term Viability of Accommodating Wireless Broadband Systems in the 1675-1710 MHz, 1755-1780 MHz, 3500-3650 MHz, and 4200-4220 MHz, 4380-4400 MHz Bands” </a:t>
            </a:r>
            <a:r>
              <a:rPr lang="en-US" sz="1600" dirty="0" smtClean="0">
                <a:hlinkClick r:id="rId3"/>
              </a:rPr>
              <a:t>http://www.ntia.doc.gov/files/ntia/publications/fasttrackevaluation_11152010.pdf</a:t>
            </a:r>
            <a:endParaRPr lang="en-US" sz="1600" dirty="0" smtClean="0"/>
          </a:p>
          <a:p>
            <a:pPr marL="231775" indent="-231775">
              <a:lnSpc>
                <a:spcPct val="95000"/>
              </a:lnSpc>
              <a:spcBef>
                <a:spcPct val="50000"/>
              </a:spcBef>
              <a:buFont typeface="Arial" pitchFamily="34" charset="0"/>
              <a:buChar char="•"/>
            </a:pPr>
            <a:r>
              <a:rPr lang="en-US" sz="1600" dirty="0" smtClean="0"/>
              <a:t>K. Carrigan, “The Defense Case for the C Band,” </a:t>
            </a:r>
            <a:r>
              <a:rPr lang="en-US" sz="1600" dirty="0" smtClean="0">
                <a:hlinkClick r:id="rId4"/>
              </a:rPr>
              <a:t>http://www.satellitetoday.com/webexclusives/The-Defense-Case-for-C-Band_18658.html</a:t>
            </a:r>
            <a:endParaRPr lang="en-US" sz="1600" dirty="0" smtClean="0"/>
          </a:p>
          <a:p>
            <a:pPr marL="231775" indent="-231775">
              <a:lnSpc>
                <a:spcPct val="95000"/>
              </a:lnSpc>
              <a:spcBef>
                <a:spcPct val="50000"/>
              </a:spcBef>
              <a:buFont typeface="Arial" pitchFamily="34" charset="0"/>
              <a:buChar char="•"/>
            </a:pPr>
            <a:r>
              <a:rPr lang="en-US" sz="1600" dirty="0" smtClean="0"/>
              <a:t>R. Ames, A. Edwards, K. Carrigan “Field Test Report </a:t>
            </a:r>
            <a:r>
              <a:rPr lang="en-US" sz="1600" dirty="0" err="1" smtClean="0"/>
              <a:t>WiMAX</a:t>
            </a:r>
            <a:r>
              <a:rPr lang="en-US" sz="1600" dirty="0" smtClean="0"/>
              <a:t> Frequency Sharing with FSS Earth Stations February 2008</a:t>
            </a:r>
            <a:r>
              <a:rPr lang="en-US" sz="1600" b="1" dirty="0" smtClean="0"/>
              <a:t>,</a:t>
            </a:r>
            <a:r>
              <a:rPr lang="en-US" sz="1600" dirty="0" smtClean="0"/>
              <a:t>” </a:t>
            </a:r>
            <a:r>
              <a:rPr lang="en-US" sz="1600" dirty="0" smtClean="0">
                <a:hlinkClick r:id="rId5"/>
              </a:rPr>
              <a:t>http://www.apt.int/sites/default/files/Rep-5_6E1WiMAX_Field_Test_Report_by_SUIRG.pdf</a:t>
            </a:r>
            <a:endParaRPr lang="en-US" sz="1600" dirty="0" smtClean="0"/>
          </a:p>
          <a:p>
            <a:pPr marL="231775" indent="-231775">
              <a:lnSpc>
                <a:spcPct val="95000"/>
              </a:lnSpc>
              <a:spcBef>
                <a:spcPct val="50000"/>
              </a:spcBef>
              <a:buFont typeface="Arial" pitchFamily="34" charset="0"/>
              <a:buChar char="•"/>
            </a:pPr>
            <a:r>
              <a:rPr lang="en-US" sz="1600" dirty="0" smtClean="0"/>
              <a:t>G. Chouinard, “RF Sensing in TV </a:t>
            </a:r>
            <a:r>
              <a:rPr lang="en-US" sz="1600" dirty="0" err="1" smtClean="0"/>
              <a:t>WhiteSpace</a:t>
            </a:r>
            <a:r>
              <a:rPr lang="en-US" sz="1600" dirty="0" smtClean="0"/>
              <a:t>” Presented at the </a:t>
            </a:r>
            <a:r>
              <a:rPr lang="en-CA" sz="1600" dirty="0" smtClean="0"/>
              <a:t>8th Conference on Communications Networks and Services Research (CNSR2010) held at McGill University, Montreal, Canada, 12-14 May 2010</a:t>
            </a:r>
            <a:r>
              <a:rPr lang="en-CA" sz="1600" dirty="0" smtClean="0"/>
              <a:t>.</a:t>
            </a:r>
          </a:p>
          <a:p>
            <a:pPr marL="228600" indent="-228600">
              <a:buFont typeface="Arial" pitchFamily="34" charset="0"/>
              <a:buChar char="•"/>
            </a:pPr>
            <a:endParaRPr lang="en-US" sz="1600" dirty="0" smtClean="0"/>
          </a:p>
          <a:p>
            <a:pPr marL="228600" indent="-228600">
              <a:buFont typeface="Arial" pitchFamily="34" charset="0"/>
              <a:buChar char="•"/>
            </a:pPr>
            <a:r>
              <a:rPr lang="en-US" sz="1600" dirty="0" smtClean="0"/>
              <a:t>802.22 </a:t>
            </a:r>
            <a:r>
              <a:rPr lang="en-US" sz="1600" dirty="0" smtClean="0"/>
              <a:t>July Plenary WG Motions: </a:t>
            </a:r>
            <a:r>
              <a:rPr lang="en-US" sz="1600" dirty="0" smtClean="0">
                <a:hlinkClick r:id="rId6"/>
              </a:rPr>
              <a:t>https://mentor.ieee.org/802.22/dcn/12/22-12-0072-00-0000-july-plenary-motions.doc</a:t>
            </a:r>
            <a:endParaRPr lang="en-US" sz="1600" dirty="0" smtClean="0"/>
          </a:p>
          <a:p>
            <a:pPr marL="228600" indent="-228600">
              <a:buFont typeface="Arial" pitchFamily="34" charset="0"/>
              <a:buChar char="•"/>
            </a:pPr>
            <a:endParaRPr lang="en-US" sz="1600" dirty="0" smtClean="0"/>
          </a:p>
          <a:p>
            <a:pPr marL="228600" indent="-228600">
              <a:buFont typeface="Arial" pitchFamily="34" charset="0"/>
              <a:buChar char="•"/>
            </a:pPr>
            <a:r>
              <a:rPr lang="en-US" sz="1600" dirty="0" smtClean="0"/>
              <a:t>White </a:t>
            </a:r>
            <a:r>
              <a:rPr lang="en-US" sz="1600" dirty="0" smtClean="0"/>
              <a:t>House PCAST report “Realizing the Full Potential of Government –held Spectrum to Spur Economic Growth,” - </a:t>
            </a:r>
            <a:r>
              <a:rPr lang="en-US" sz="1600" dirty="0" smtClean="0">
                <a:hlinkClick r:id="rId7"/>
              </a:rPr>
              <a:t>http://www.whitehouse.gov/sites/default/files/spectrum.pdf</a:t>
            </a:r>
            <a:endParaRPr lang="en-US" sz="1600" dirty="0" smtClean="0"/>
          </a:p>
          <a:p>
            <a:pPr marL="231775" indent="-231775">
              <a:lnSpc>
                <a:spcPct val="95000"/>
              </a:lnSpc>
              <a:spcBef>
                <a:spcPct val="50000"/>
              </a:spcBef>
              <a:buFont typeface="Arial" pitchFamily="34" charset="0"/>
              <a:buChar char="•"/>
            </a:pPr>
            <a:endParaRPr lang="en-US" sz="1600" dirty="0" smtClean="0"/>
          </a:p>
          <a:p>
            <a:pPr marL="231775" indent="-231775">
              <a:lnSpc>
                <a:spcPct val="95000"/>
              </a:lnSpc>
              <a:spcBef>
                <a:spcPct val="50000"/>
              </a:spcBef>
              <a:buFont typeface="Arial" pitchFamily="34" charset="0"/>
              <a:buChar char="•"/>
            </a:pPr>
            <a:endParaRPr lang="en-US" sz="1600" dirty="0" smtClean="0"/>
          </a:p>
          <a:p>
            <a:pPr marL="231775" indent="-231775" eaLnBrk="0" hangingPunct="0">
              <a:lnSpc>
                <a:spcPct val="95000"/>
              </a:lnSpc>
              <a:spcBef>
                <a:spcPct val="50000"/>
              </a:spcBef>
              <a:buFont typeface="Arial" pitchFamily="34" charset="0"/>
              <a:buChar char="•"/>
            </a:pPr>
            <a:endParaRPr lang="en-GB" sz="1600" dirty="0"/>
          </a:p>
        </p:txBody>
      </p:sp>
      <p:sp>
        <p:nvSpPr>
          <p:cNvPr id="68612" name="Line 6"/>
          <p:cNvSpPr>
            <a:spLocks noChangeShapeType="1"/>
          </p:cNvSpPr>
          <p:nvPr/>
        </p:nvSpPr>
        <p:spPr bwMode="auto">
          <a:xfrm>
            <a:off x="395288" y="838200"/>
            <a:ext cx="8353425" cy="0"/>
          </a:xfrm>
          <a:prstGeom prst="line">
            <a:avLst/>
          </a:prstGeom>
          <a:noFill/>
          <a:ln w="9525">
            <a:solidFill>
              <a:srgbClr val="2FADDF"/>
            </a:solidFill>
            <a:round/>
            <a:headEnd/>
            <a:tailEnd/>
          </a:ln>
        </p:spPr>
        <p:txBody>
          <a:bodyPr/>
          <a:lstStyle/>
          <a:p>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21" name="TextBox 20"/>
          <p:cNvSpPr txBox="1">
            <a:spLocks noChangeArrowheads="1"/>
          </p:cNvSpPr>
          <p:nvPr/>
        </p:nvSpPr>
        <p:spPr bwMode="auto">
          <a:xfrm>
            <a:off x="838200" y="2743200"/>
            <a:ext cx="7620000" cy="707886"/>
          </a:xfrm>
          <a:prstGeom prst="rect">
            <a:avLst/>
          </a:prstGeom>
          <a:solidFill>
            <a:srgbClr val="0033CC"/>
          </a:solidFill>
          <a:ln w="9525">
            <a:noFill/>
            <a:miter lim="800000"/>
            <a:headEnd/>
            <a:tailEnd/>
          </a:ln>
        </p:spPr>
        <p:txBody>
          <a:bodyPr wrap="square">
            <a:spAutoFit/>
          </a:bodyPr>
          <a:lstStyle/>
          <a:p>
            <a:pPr marL="228600" indent="-228600" algn="ctr"/>
            <a:r>
              <a:rPr lang="en-US" sz="4000" dirty="0" smtClean="0">
                <a:solidFill>
                  <a:schemeClr val="bg1"/>
                </a:solidFill>
              </a:rPr>
              <a:t>Executive Summary </a:t>
            </a:r>
            <a:endParaRPr lang="en-US" sz="4000" b="1" dirty="0">
              <a:solidFill>
                <a:schemeClr val="bg1"/>
              </a:solidFil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8" name="Text Box 2"/>
          <p:cNvSpPr txBox="1">
            <a:spLocks noChangeArrowheads="1"/>
          </p:cNvSpPr>
          <p:nvPr/>
        </p:nvSpPr>
        <p:spPr bwMode="auto">
          <a:xfrm>
            <a:off x="0" y="235803"/>
            <a:ext cx="9144000" cy="830997"/>
          </a:xfrm>
          <a:prstGeom prst="rect">
            <a:avLst/>
          </a:prstGeom>
          <a:noFill/>
          <a:ln w="9525">
            <a:noFill/>
            <a:miter lim="800000"/>
            <a:headEnd/>
            <a:tailEnd/>
          </a:ln>
        </p:spPr>
        <p:txBody>
          <a:bodyPr wrap="square">
            <a:spAutoFit/>
          </a:bodyPr>
          <a:lstStyle/>
          <a:p>
            <a:pPr eaLnBrk="0" hangingPunct="0">
              <a:spcBef>
                <a:spcPct val="50000"/>
              </a:spcBef>
            </a:pPr>
            <a:r>
              <a:rPr lang="en-US" b="1" dirty="0" smtClean="0"/>
              <a:t>Radar, Commercial </a:t>
            </a:r>
            <a:r>
              <a:rPr lang="en-US" b="1" dirty="0" err="1" smtClean="0"/>
              <a:t>Comms</a:t>
            </a:r>
            <a:r>
              <a:rPr lang="en-US" b="1" dirty="0" smtClean="0"/>
              <a:t> Co-existence in 3550-3650 Bands in the US Using IEEE 802.22.1 Advanced Beaconing</a:t>
            </a:r>
            <a:endParaRPr lang="en-US" b="1" dirty="0"/>
          </a:p>
        </p:txBody>
      </p:sp>
      <p:sp>
        <p:nvSpPr>
          <p:cNvPr id="16" name="TextBox 15"/>
          <p:cNvSpPr txBox="1"/>
          <p:nvPr/>
        </p:nvSpPr>
        <p:spPr>
          <a:xfrm>
            <a:off x="0" y="990600"/>
            <a:ext cx="9144000" cy="5755422"/>
          </a:xfrm>
          <a:prstGeom prst="rect">
            <a:avLst/>
          </a:prstGeom>
          <a:solidFill>
            <a:schemeClr val="bg1"/>
          </a:solidFill>
        </p:spPr>
        <p:txBody>
          <a:bodyPr wrap="square" rtlCol="0">
            <a:spAutoFit/>
          </a:bodyPr>
          <a:lstStyle/>
          <a:p>
            <a:pPr marL="290513" indent="-290513">
              <a:buFont typeface="Arial" pitchFamily="34" charset="0"/>
              <a:buChar char="•"/>
            </a:pPr>
            <a:r>
              <a:rPr lang="en-US" sz="1600" b="1" dirty="0" smtClean="0">
                <a:solidFill>
                  <a:srgbClr val="0033CC"/>
                </a:solidFill>
              </a:rPr>
              <a:t>3550 – 3650 MHz Band</a:t>
            </a:r>
            <a:r>
              <a:rPr lang="en-US" sz="1600" dirty="0" smtClean="0"/>
              <a:t>: As per the Presidential </a:t>
            </a:r>
          </a:p>
          <a:p>
            <a:pPr marL="290513" indent="-290513"/>
            <a:r>
              <a:rPr lang="en-US" sz="1600" dirty="0" smtClean="0"/>
              <a:t>	Memorandum, one of the portions </a:t>
            </a:r>
          </a:p>
          <a:p>
            <a:pPr marL="290513" indent="-290513"/>
            <a:r>
              <a:rPr lang="en-US" sz="1600" dirty="0" smtClean="0"/>
              <a:t>	of the spectrum identified to achieve the goal of </a:t>
            </a:r>
          </a:p>
          <a:p>
            <a:pPr marL="290513" indent="-290513"/>
            <a:r>
              <a:rPr lang="en-US" sz="1600" dirty="0" smtClean="0"/>
              <a:t>	freeing up 500MHz of spectrum, is the </a:t>
            </a:r>
          </a:p>
          <a:p>
            <a:pPr marL="290513" indent="-290513"/>
            <a:r>
              <a:rPr lang="en-US" sz="1600" dirty="0" smtClean="0"/>
              <a:t>	3550-3650 MHz where maritime radars have </a:t>
            </a:r>
          </a:p>
          <a:p>
            <a:pPr marL="290513" indent="-290513"/>
            <a:r>
              <a:rPr lang="en-US" sz="1600" dirty="0" smtClean="0"/>
              <a:t>	been deployed. </a:t>
            </a:r>
          </a:p>
          <a:p>
            <a:pPr marL="290513" indent="-290513">
              <a:buFont typeface="Arial" pitchFamily="34" charset="0"/>
              <a:buChar char="•"/>
            </a:pPr>
            <a:r>
              <a:rPr lang="en-US" sz="1600" b="1" dirty="0" smtClean="0">
                <a:solidFill>
                  <a:srgbClr val="0033CC"/>
                </a:solidFill>
              </a:rPr>
              <a:t>Current Plan:</a:t>
            </a:r>
            <a:r>
              <a:rPr lang="en-US" sz="1600" dirty="0" smtClean="0"/>
              <a:t> The current plan is to use</a:t>
            </a:r>
          </a:p>
          <a:p>
            <a:pPr marL="290513" indent="-290513"/>
            <a:r>
              <a:rPr lang="en-US" sz="1600" dirty="0" smtClean="0"/>
              <a:t>	exclusion zones to protect U.S. Navy coastal </a:t>
            </a:r>
          </a:p>
          <a:p>
            <a:pPr marL="290513" indent="-290513"/>
            <a:r>
              <a:rPr lang="en-US" sz="1600" dirty="0" smtClean="0"/>
              <a:t>	operations and other Department of Defense test </a:t>
            </a:r>
          </a:p>
          <a:p>
            <a:pPr marL="290513" indent="-290513"/>
            <a:r>
              <a:rPr lang="en-US" sz="1600" dirty="0" smtClean="0"/>
              <a:t>	and training areas. This means that major part of </a:t>
            </a:r>
          </a:p>
          <a:p>
            <a:pPr marL="290513" indent="-290513"/>
            <a:r>
              <a:rPr lang="en-US" sz="1600" dirty="0" smtClean="0"/>
              <a:t>	the US population will not be able to use these bands. </a:t>
            </a:r>
          </a:p>
          <a:p>
            <a:pPr marL="290513" indent="-290513">
              <a:buFont typeface="Arial" pitchFamily="34" charset="0"/>
              <a:buChar char="•"/>
            </a:pPr>
            <a:r>
              <a:rPr lang="en-US" sz="1600" b="1" dirty="0" smtClean="0">
                <a:solidFill>
                  <a:srgbClr val="0033CC"/>
                </a:solidFill>
              </a:rPr>
              <a:t>Alternatives</a:t>
            </a:r>
            <a:r>
              <a:rPr lang="en-US" sz="1600" dirty="0" smtClean="0"/>
              <a:t>: However, there may be some other approaches which will make 100 MHz of spectrum available nation-wide, and especially in the coastal areas where significant US population resides.</a:t>
            </a:r>
          </a:p>
          <a:p>
            <a:pPr marL="290513" indent="-290513">
              <a:buFont typeface="Arial" pitchFamily="34" charset="0"/>
              <a:buChar char="•"/>
            </a:pPr>
            <a:r>
              <a:rPr lang="en-US" sz="1600" b="1" dirty="0" smtClean="0">
                <a:solidFill>
                  <a:srgbClr val="0033CC"/>
                </a:solidFill>
              </a:rPr>
              <a:t>Co-existence Techniques</a:t>
            </a:r>
            <a:r>
              <a:rPr lang="en-US" sz="1600" dirty="0" smtClean="0"/>
              <a:t>: In general, three techniques have been widely accepted to enable spectrum sharing (1) Spectrum sensing based detection and avoidance, (2) Database driven approaches (e. g. in the Television Band </a:t>
            </a:r>
            <a:r>
              <a:rPr lang="en-US" sz="1600" dirty="0" err="1" smtClean="0"/>
              <a:t>WhiteSpaces</a:t>
            </a:r>
            <a:r>
              <a:rPr lang="en-US" sz="1600" dirty="0" smtClean="0"/>
              <a:t>) and (3) Beaconing approaches (e. g. the IEEE Standard 802.22.1-2010). </a:t>
            </a:r>
          </a:p>
          <a:p>
            <a:pPr marL="290513" indent="-290513">
              <a:buFont typeface="Arial" pitchFamily="34" charset="0"/>
              <a:buChar char="•"/>
            </a:pPr>
            <a:r>
              <a:rPr lang="en-US" sz="1600" b="1" dirty="0" smtClean="0">
                <a:solidFill>
                  <a:srgbClr val="0033CC"/>
                </a:solidFill>
              </a:rPr>
              <a:t>Use of Advanced Beaconing Approach</a:t>
            </a:r>
            <a:r>
              <a:rPr lang="en-US" sz="1600" dirty="0" smtClean="0"/>
              <a:t>: Neither spectrum sensing nor database driven approaches are suitable for radar, </a:t>
            </a:r>
            <a:r>
              <a:rPr lang="en-US" sz="1600" dirty="0" err="1" smtClean="0"/>
              <a:t>comms</a:t>
            </a:r>
            <a:r>
              <a:rPr lang="en-US" sz="1600" dirty="0" smtClean="0"/>
              <a:t> co-existence. However, </a:t>
            </a:r>
            <a:r>
              <a:rPr lang="en-US" sz="1600" b="1" i="1" dirty="0" smtClean="0">
                <a:solidFill>
                  <a:srgbClr val="0033CC"/>
                </a:solidFill>
              </a:rPr>
              <a:t>advanced beaconing approaches, such as the one developed in the IEEE Standard 802.22.1-2011 for co-existence between the primary signals and incumbent signals may be used </a:t>
            </a:r>
            <a:r>
              <a:rPr lang="en-US" sz="1600" dirty="0" smtClean="0"/>
              <a:t>for the 3550-3650 band. </a:t>
            </a:r>
            <a:endParaRPr lang="en-US" sz="1600" dirty="0"/>
          </a:p>
        </p:txBody>
      </p:sp>
      <p:pic>
        <p:nvPicPr>
          <p:cNvPr id="18" name="Picture 17" descr="US_Lower_48_Exclusion_Zone.JPG"/>
          <p:cNvPicPr>
            <a:picLocks noChangeAspect="1"/>
          </p:cNvPicPr>
          <p:nvPr/>
        </p:nvPicPr>
        <p:blipFill>
          <a:blip r:embed="rId3" cstate="print"/>
          <a:stretch>
            <a:fillRect/>
          </a:stretch>
        </p:blipFill>
        <p:spPr>
          <a:xfrm>
            <a:off x="5125891" y="990600"/>
            <a:ext cx="3941909" cy="2362200"/>
          </a:xfrm>
          <a:prstGeom prst="rect">
            <a:avLst/>
          </a:prstGeom>
        </p:spPr>
      </p:pic>
      <p:sp>
        <p:nvSpPr>
          <p:cNvPr id="19" name="TextBox 18"/>
          <p:cNvSpPr txBox="1"/>
          <p:nvPr/>
        </p:nvSpPr>
        <p:spPr>
          <a:xfrm>
            <a:off x="5562600" y="1173540"/>
            <a:ext cx="2971800" cy="1569660"/>
          </a:xfrm>
          <a:prstGeom prst="rect">
            <a:avLst/>
          </a:prstGeom>
          <a:noFill/>
        </p:spPr>
        <p:txBody>
          <a:bodyPr wrap="square" rtlCol="0">
            <a:spAutoFit/>
          </a:bodyPr>
          <a:lstStyle/>
          <a:p>
            <a:pPr algn="ctr"/>
            <a:r>
              <a:rPr lang="en-US" dirty="0" smtClean="0">
                <a:solidFill>
                  <a:schemeClr val="bg1"/>
                </a:solidFill>
              </a:rPr>
              <a:t>US Exclusion Zones for 3550-3650 Band</a:t>
            </a:r>
          </a:p>
          <a:p>
            <a:pPr algn="ctr"/>
            <a:r>
              <a:rPr lang="en-US" dirty="0" smtClean="0">
                <a:solidFill>
                  <a:schemeClr val="bg1"/>
                </a:solidFill>
              </a:rPr>
              <a:t>Will exclude majority of large cities</a:t>
            </a:r>
            <a:endParaRPr lang="en-US" dirty="0">
              <a:solidFill>
                <a:schemeClr val="bg1"/>
              </a:solidFill>
            </a:endParaRPr>
          </a:p>
        </p:txBody>
      </p:sp>
      <p:cxnSp>
        <p:nvCxnSpPr>
          <p:cNvPr id="21" name="Straight Arrow Connector 20"/>
          <p:cNvCxnSpPr>
            <a:stCxn id="19" idx="1"/>
          </p:cNvCxnSpPr>
          <p:nvPr/>
        </p:nvCxnSpPr>
        <p:spPr bwMode="auto">
          <a:xfrm flipH="1">
            <a:off x="5334000" y="1958370"/>
            <a:ext cx="228600" cy="205770"/>
          </a:xfrm>
          <a:prstGeom prst="straightConnector1">
            <a:avLst/>
          </a:prstGeom>
          <a:solidFill>
            <a:schemeClr val="accent1"/>
          </a:solidFill>
          <a:ln w="25400" cap="flat" cmpd="sng" algn="ctr">
            <a:solidFill>
              <a:schemeClr val="bg1"/>
            </a:solidFill>
            <a:prstDash val="solid"/>
            <a:round/>
            <a:headEnd type="none" w="med" len="med"/>
            <a:tailEnd type="arrow"/>
          </a:ln>
          <a:effectLst/>
        </p:spPr>
      </p:cxnSp>
      <p:cxnSp>
        <p:nvCxnSpPr>
          <p:cNvPr id="24" name="Straight Arrow Connector 23"/>
          <p:cNvCxnSpPr>
            <a:stCxn id="19" idx="3"/>
          </p:cNvCxnSpPr>
          <p:nvPr/>
        </p:nvCxnSpPr>
        <p:spPr bwMode="auto">
          <a:xfrm flipV="1">
            <a:off x="8534400" y="1706941"/>
            <a:ext cx="228600" cy="251429"/>
          </a:xfrm>
          <a:prstGeom prst="straightConnector1">
            <a:avLst/>
          </a:prstGeom>
          <a:solidFill>
            <a:schemeClr val="accent1"/>
          </a:solidFill>
          <a:ln w="25400" cap="flat" cmpd="sng" algn="ctr">
            <a:solidFill>
              <a:schemeClr val="bg1"/>
            </a:solidFill>
            <a:prstDash val="solid"/>
            <a:round/>
            <a:headEnd type="none" w="med" len="med"/>
            <a:tailEnd type="arrow"/>
          </a:ln>
          <a:effectLst/>
        </p:spPr>
      </p:cxn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8" name="Text Box 2"/>
          <p:cNvSpPr txBox="1">
            <a:spLocks noChangeArrowheads="1"/>
          </p:cNvSpPr>
          <p:nvPr/>
        </p:nvSpPr>
        <p:spPr bwMode="auto">
          <a:xfrm>
            <a:off x="0" y="235803"/>
            <a:ext cx="9220200" cy="830997"/>
          </a:xfrm>
          <a:prstGeom prst="rect">
            <a:avLst/>
          </a:prstGeom>
          <a:noFill/>
          <a:ln w="9525">
            <a:noFill/>
            <a:miter lim="800000"/>
            <a:headEnd/>
            <a:tailEnd/>
          </a:ln>
        </p:spPr>
        <p:txBody>
          <a:bodyPr wrap="square">
            <a:spAutoFit/>
          </a:bodyPr>
          <a:lstStyle/>
          <a:p>
            <a:pPr eaLnBrk="0" hangingPunct="0">
              <a:spcBef>
                <a:spcPct val="50000"/>
              </a:spcBef>
            </a:pPr>
            <a:r>
              <a:rPr lang="en-US" b="1" dirty="0" smtClean="0"/>
              <a:t>Radar, Commercial </a:t>
            </a:r>
            <a:r>
              <a:rPr lang="en-US" b="1" dirty="0" err="1" smtClean="0"/>
              <a:t>Comms</a:t>
            </a:r>
            <a:r>
              <a:rPr lang="en-US" b="1" dirty="0" smtClean="0"/>
              <a:t> Co-existence in 3550-3650 Bands in the US Using IEEE 802.22.1 Advanced Beaconing</a:t>
            </a:r>
            <a:endParaRPr lang="en-US" b="1" dirty="0"/>
          </a:p>
        </p:txBody>
      </p:sp>
      <p:sp>
        <p:nvSpPr>
          <p:cNvPr id="16" name="TextBox 15"/>
          <p:cNvSpPr txBox="1"/>
          <p:nvPr/>
        </p:nvSpPr>
        <p:spPr>
          <a:xfrm>
            <a:off x="0" y="990600"/>
            <a:ext cx="8763000" cy="2585323"/>
          </a:xfrm>
          <a:prstGeom prst="rect">
            <a:avLst/>
          </a:prstGeom>
          <a:noFill/>
        </p:spPr>
        <p:txBody>
          <a:bodyPr wrap="square" rtlCol="0">
            <a:spAutoFit/>
          </a:bodyPr>
          <a:lstStyle/>
          <a:p>
            <a:pPr marL="290513" indent="-290513">
              <a:buFont typeface="Arial" pitchFamily="34" charset="0"/>
              <a:buChar char="•"/>
            </a:pPr>
            <a:r>
              <a:rPr lang="en-US" sz="1800" b="1" dirty="0" smtClean="0">
                <a:solidFill>
                  <a:srgbClr val="0033CC"/>
                </a:solidFill>
              </a:rPr>
              <a:t>How will it Work: </a:t>
            </a:r>
            <a:r>
              <a:rPr lang="en-US" sz="1800" dirty="0" smtClean="0"/>
              <a:t>The designed beacon will contain </a:t>
            </a:r>
            <a:r>
              <a:rPr lang="en-US" sz="1800" b="1" i="1" dirty="0" smtClean="0">
                <a:solidFill>
                  <a:srgbClr val="0033CC"/>
                </a:solidFill>
              </a:rPr>
              <a:t>Peace Time</a:t>
            </a:r>
            <a:r>
              <a:rPr lang="en-US" sz="1800" dirty="0" smtClean="0"/>
              <a:t> temporal patterns of the radars which when combined with some universal time clock such as GPS can help commercial communications systems to use the empty time slots for their operation. During </a:t>
            </a:r>
            <a:r>
              <a:rPr lang="en-US" sz="1800" b="1" i="1" dirty="0" smtClean="0">
                <a:solidFill>
                  <a:srgbClr val="0033CC"/>
                </a:solidFill>
              </a:rPr>
              <a:t>Emergency </a:t>
            </a:r>
            <a:r>
              <a:rPr lang="en-US" sz="1800" b="1" i="1" dirty="0" smtClean="0">
                <a:solidFill>
                  <a:srgbClr val="0033CC"/>
                </a:solidFill>
              </a:rPr>
              <a:t>Scenarios</a:t>
            </a:r>
            <a:r>
              <a:rPr lang="en-US" sz="1800" dirty="0" smtClean="0"/>
              <a:t>, the beacon will send Urgent Co-existence request, to ask all the commercial systems to shut down immediately. If the beacon cannot be heard or decoded, commercial </a:t>
            </a:r>
            <a:r>
              <a:rPr lang="en-US" sz="1800" dirty="0" err="1" smtClean="0"/>
              <a:t>comms</a:t>
            </a:r>
            <a:r>
              <a:rPr lang="en-US" sz="1800" dirty="0" smtClean="0"/>
              <a:t> will cease operation by default. Security features for such beacons are very important. IEEE Std, 802.22.1-2010 has incorporated many such security mechanisms that may be applied to the 3550-3650 band relatively readily. </a:t>
            </a:r>
            <a:endParaRPr lang="en-US" sz="1800" dirty="0"/>
          </a:p>
        </p:txBody>
      </p:sp>
      <p:pic>
        <p:nvPicPr>
          <p:cNvPr id="5" name="Picture 4" descr="radar_3D.jpg"/>
          <p:cNvPicPr>
            <a:picLocks noChangeAspect="1"/>
          </p:cNvPicPr>
          <p:nvPr/>
        </p:nvPicPr>
        <p:blipFill>
          <a:blip r:embed="rId3" cstate="print"/>
          <a:stretch>
            <a:fillRect/>
          </a:stretch>
        </p:blipFill>
        <p:spPr>
          <a:xfrm>
            <a:off x="2819400" y="3810000"/>
            <a:ext cx="3581400" cy="2041518"/>
          </a:xfrm>
          <a:prstGeom prst="rect">
            <a:avLst/>
          </a:prstGeom>
        </p:spPr>
      </p:pic>
      <p:pic>
        <p:nvPicPr>
          <p:cNvPr id="4" name="Picture 3" descr="radar_3D.jpg"/>
          <p:cNvPicPr>
            <a:picLocks noChangeAspect="1"/>
          </p:cNvPicPr>
          <p:nvPr/>
        </p:nvPicPr>
        <p:blipFill>
          <a:blip r:embed="rId4" cstate="print"/>
          <a:stretch>
            <a:fillRect/>
          </a:stretch>
        </p:blipFill>
        <p:spPr>
          <a:xfrm>
            <a:off x="0" y="3733800"/>
            <a:ext cx="3595437" cy="2270118"/>
          </a:xfrm>
          <a:prstGeom prst="rect">
            <a:avLst/>
          </a:prstGeom>
        </p:spPr>
      </p:pic>
      <p:sp>
        <p:nvSpPr>
          <p:cNvPr id="6" name="Parallelogram 5"/>
          <p:cNvSpPr/>
          <p:nvPr/>
        </p:nvSpPr>
        <p:spPr bwMode="auto">
          <a:xfrm rot="3552771" flipH="1">
            <a:off x="5293476" y="4653742"/>
            <a:ext cx="82882" cy="1371952"/>
          </a:xfrm>
          <a:prstGeom prst="parallelogram">
            <a:avLst/>
          </a:prstGeom>
          <a:solidFill>
            <a:srgbClr val="0033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charset="-128"/>
            </a:endParaRPr>
          </a:p>
        </p:txBody>
      </p:sp>
      <p:sp>
        <p:nvSpPr>
          <p:cNvPr id="7" name="Rounded Rectangular Callout 6"/>
          <p:cNvSpPr/>
          <p:nvPr/>
        </p:nvSpPr>
        <p:spPr bwMode="auto">
          <a:xfrm>
            <a:off x="3657600" y="3657600"/>
            <a:ext cx="1981200" cy="685800"/>
          </a:xfrm>
          <a:prstGeom prst="wedgeRoundRectCallout">
            <a:avLst>
              <a:gd name="adj1" fmla="val 44368"/>
              <a:gd name="adj2" fmla="val 166203"/>
              <a:gd name="adj3" fmla="val 16667"/>
            </a:avLst>
          </a:prstGeom>
          <a:solidFill>
            <a:srgbClr val="0033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b="1" dirty="0" smtClean="0">
                <a:solidFill>
                  <a:schemeClr val="bg1"/>
                </a:solidFill>
              </a:rPr>
              <a:t>IEEE 802.22.1 Like Beacon</a:t>
            </a:r>
            <a:endParaRPr kumimoji="0" lang="en-US" sz="1800" b="1" i="0" u="none" strike="noStrike" cap="none" normalizeH="0" baseline="0" dirty="0" smtClean="0">
              <a:ln>
                <a:noFill/>
              </a:ln>
              <a:solidFill>
                <a:schemeClr val="bg1"/>
              </a:solidFill>
              <a:effectLst/>
              <a:latin typeface="Arial" charset="0"/>
              <a:ea typeface="ＭＳ Ｐゴシック" charset="-128"/>
            </a:endParaRPr>
          </a:p>
        </p:txBody>
      </p:sp>
      <p:pic>
        <p:nvPicPr>
          <p:cNvPr id="8" name="Picture 7" descr="IEEE_802_22_1_beacon.JPG"/>
          <p:cNvPicPr>
            <a:picLocks noChangeAspect="1"/>
          </p:cNvPicPr>
          <p:nvPr/>
        </p:nvPicPr>
        <p:blipFill>
          <a:blip r:embed="rId5" cstate="print"/>
          <a:stretch>
            <a:fillRect/>
          </a:stretch>
        </p:blipFill>
        <p:spPr>
          <a:xfrm>
            <a:off x="6224588" y="5257800"/>
            <a:ext cx="2919412" cy="1131555"/>
          </a:xfrm>
          <a:prstGeom prst="rect">
            <a:avLst/>
          </a:prstGeom>
        </p:spPr>
      </p:pic>
      <p:sp>
        <p:nvSpPr>
          <p:cNvPr id="9" name="Rounded Rectangular Callout 8"/>
          <p:cNvSpPr/>
          <p:nvPr/>
        </p:nvSpPr>
        <p:spPr bwMode="auto">
          <a:xfrm>
            <a:off x="6400800" y="3810000"/>
            <a:ext cx="2743200" cy="1295400"/>
          </a:xfrm>
          <a:prstGeom prst="wedgeRoundRectCallout">
            <a:avLst>
              <a:gd name="adj1" fmla="val 2757"/>
              <a:gd name="adj2" fmla="val 70575"/>
              <a:gd name="adj3" fmla="val 16667"/>
            </a:avLst>
          </a:prstGeom>
          <a:solidFill>
            <a:srgbClr val="0033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solidFill>
                  <a:schemeClr val="bg1"/>
                </a:solidFill>
              </a:rPr>
              <a:t>Current IEEE 802.22.1 beacon protocol contains many  security Features already</a:t>
            </a:r>
            <a:endParaRPr kumimoji="0" lang="en-US" sz="1800" i="0" u="none" strike="noStrike" cap="none" normalizeH="0" baseline="0" dirty="0" smtClean="0">
              <a:ln>
                <a:noFill/>
              </a:ln>
              <a:solidFill>
                <a:schemeClr val="bg1"/>
              </a:solidFill>
              <a:effectLst/>
              <a:latin typeface="Arial" charset="0"/>
              <a:ea typeface="ＭＳ Ｐゴシック" charset="-128"/>
            </a:endParaRPr>
          </a:p>
        </p:txBody>
      </p:sp>
      <p:sp>
        <p:nvSpPr>
          <p:cNvPr id="10" name="Rectangle 9"/>
          <p:cNvSpPr/>
          <p:nvPr/>
        </p:nvSpPr>
        <p:spPr>
          <a:xfrm>
            <a:off x="0" y="6019800"/>
            <a:ext cx="6477000" cy="830997"/>
          </a:xfrm>
          <a:prstGeom prst="rect">
            <a:avLst/>
          </a:prstGeom>
          <a:solidFill>
            <a:srgbClr val="0033CC"/>
          </a:solidFill>
        </p:spPr>
        <p:txBody>
          <a:bodyPr wrap="square">
            <a:spAutoFit/>
          </a:bodyPr>
          <a:lstStyle/>
          <a:p>
            <a:pPr algn="ctr"/>
            <a:r>
              <a:rPr lang="en-US" sz="1600" b="1" dirty="0" smtClean="0">
                <a:solidFill>
                  <a:schemeClr val="bg1"/>
                </a:solidFill>
              </a:rPr>
              <a:t>We are proposing a Commercial (FCC) Interoperability enabling standard for co-existence with </a:t>
            </a:r>
            <a:r>
              <a:rPr lang="en-US" sz="1600" b="1" dirty="0" err="1" smtClean="0">
                <a:solidFill>
                  <a:schemeClr val="bg1"/>
                </a:solidFill>
              </a:rPr>
              <a:t>DoD</a:t>
            </a:r>
            <a:r>
              <a:rPr lang="en-US" sz="1600" b="1" dirty="0" smtClean="0">
                <a:solidFill>
                  <a:schemeClr val="bg1"/>
                </a:solidFill>
              </a:rPr>
              <a:t> Radars (NTIA), a paradigm shift for spectrum sharing</a:t>
            </a:r>
            <a:endParaRPr lang="en-US" sz="1600" b="1" dirty="0">
              <a:solidFill>
                <a:schemeClr val="bg1"/>
              </a:solidFill>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21" name="TextBox 20"/>
          <p:cNvSpPr txBox="1">
            <a:spLocks noChangeArrowheads="1"/>
          </p:cNvSpPr>
          <p:nvPr/>
        </p:nvSpPr>
        <p:spPr bwMode="auto">
          <a:xfrm>
            <a:off x="838200" y="2743200"/>
            <a:ext cx="7620000" cy="707886"/>
          </a:xfrm>
          <a:prstGeom prst="rect">
            <a:avLst/>
          </a:prstGeom>
          <a:solidFill>
            <a:srgbClr val="0033CC"/>
          </a:solidFill>
          <a:ln w="9525">
            <a:noFill/>
            <a:miter lim="800000"/>
            <a:headEnd/>
            <a:tailEnd/>
          </a:ln>
        </p:spPr>
        <p:txBody>
          <a:bodyPr wrap="square">
            <a:spAutoFit/>
          </a:bodyPr>
          <a:lstStyle/>
          <a:p>
            <a:pPr marL="228600" indent="-228600" algn="ctr"/>
            <a:r>
              <a:rPr lang="en-US" sz="4000" dirty="0" smtClean="0">
                <a:solidFill>
                  <a:schemeClr val="bg1"/>
                </a:solidFill>
              </a:rPr>
              <a:t>Further Details</a:t>
            </a:r>
            <a:endParaRPr lang="en-US" sz="4000" b="1" dirty="0">
              <a:solidFill>
                <a:schemeClr val="bg1"/>
              </a:solidFill>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8" name="Text Box 2"/>
          <p:cNvSpPr txBox="1">
            <a:spLocks noChangeArrowheads="1"/>
          </p:cNvSpPr>
          <p:nvPr/>
        </p:nvSpPr>
        <p:spPr bwMode="auto">
          <a:xfrm>
            <a:off x="0" y="235803"/>
            <a:ext cx="8991600" cy="830997"/>
          </a:xfrm>
          <a:prstGeom prst="rect">
            <a:avLst/>
          </a:prstGeom>
          <a:noFill/>
          <a:ln w="9525">
            <a:noFill/>
            <a:miter lim="800000"/>
            <a:headEnd/>
            <a:tailEnd/>
          </a:ln>
        </p:spPr>
        <p:txBody>
          <a:bodyPr wrap="square">
            <a:spAutoFit/>
          </a:bodyPr>
          <a:lstStyle/>
          <a:p>
            <a:pPr eaLnBrk="0" hangingPunct="0">
              <a:spcBef>
                <a:spcPct val="50000"/>
              </a:spcBef>
            </a:pPr>
            <a:r>
              <a:rPr lang="en-US" b="1" dirty="0" smtClean="0"/>
              <a:t>Proposal for Radar, Commercial </a:t>
            </a:r>
            <a:r>
              <a:rPr lang="en-US" b="1" dirty="0" err="1" smtClean="0"/>
              <a:t>Comms</a:t>
            </a:r>
            <a:r>
              <a:rPr lang="en-US" b="1" dirty="0" smtClean="0"/>
              <a:t> Co-existence in 3550-3650 Bands in the US Using Advanced Beaconing</a:t>
            </a:r>
            <a:endParaRPr lang="en-US" b="1" dirty="0"/>
          </a:p>
        </p:txBody>
      </p:sp>
      <p:sp>
        <p:nvSpPr>
          <p:cNvPr id="16" name="TextBox 15"/>
          <p:cNvSpPr txBox="1"/>
          <p:nvPr/>
        </p:nvSpPr>
        <p:spPr>
          <a:xfrm>
            <a:off x="0" y="4798874"/>
            <a:ext cx="9144000" cy="1754326"/>
          </a:xfrm>
          <a:prstGeom prst="rect">
            <a:avLst/>
          </a:prstGeom>
          <a:solidFill>
            <a:schemeClr val="bg1"/>
          </a:solidFill>
        </p:spPr>
        <p:txBody>
          <a:bodyPr wrap="square" rtlCol="0">
            <a:spAutoFit/>
          </a:bodyPr>
          <a:lstStyle/>
          <a:p>
            <a:pPr marL="290513" indent="-290513">
              <a:buFont typeface="Arial" pitchFamily="34" charset="0"/>
              <a:buChar char="•"/>
            </a:pPr>
            <a:r>
              <a:rPr lang="en-US" sz="1800" b="1" dirty="0" smtClean="0">
                <a:solidFill>
                  <a:srgbClr val="0033CC"/>
                </a:solidFill>
              </a:rPr>
              <a:t>3550 – 3650 MHz Band</a:t>
            </a:r>
            <a:r>
              <a:rPr lang="en-US" sz="1800" dirty="0" smtClean="0"/>
              <a:t>: As per the Presidential Memorandum, one of the portions of the spectrum identified to achieve the goal of  freeing up 500MHz of spectrum, is the 3550-3650 MHz where maritime radars have been deployed. </a:t>
            </a:r>
          </a:p>
          <a:p>
            <a:pPr marL="290513" indent="-290513">
              <a:buFont typeface="Arial" pitchFamily="34" charset="0"/>
              <a:buChar char="•"/>
            </a:pPr>
            <a:r>
              <a:rPr lang="en-US" sz="1800" b="1" dirty="0" smtClean="0">
                <a:solidFill>
                  <a:srgbClr val="0033CC"/>
                </a:solidFill>
              </a:rPr>
              <a:t>Current Plan:</a:t>
            </a:r>
            <a:r>
              <a:rPr lang="en-US" sz="1800" dirty="0" smtClean="0"/>
              <a:t> The current plan is to use of exclusion zones to protect U.S. Navy coastal operations and other Department of Defense test and training areas. This means that major part of the US population will not be able to use these bands. </a:t>
            </a:r>
          </a:p>
        </p:txBody>
      </p:sp>
      <p:pic>
        <p:nvPicPr>
          <p:cNvPr id="18" name="Picture 17" descr="US_Lower_48_Exclusion_Zone.JPG"/>
          <p:cNvPicPr>
            <a:picLocks noChangeAspect="1"/>
          </p:cNvPicPr>
          <p:nvPr/>
        </p:nvPicPr>
        <p:blipFill>
          <a:blip r:embed="rId3" cstate="print"/>
          <a:stretch>
            <a:fillRect/>
          </a:stretch>
        </p:blipFill>
        <p:spPr>
          <a:xfrm>
            <a:off x="228600" y="1066801"/>
            <a:ext cx="8686801" cy="3352799"/>
          </a:xfrm>
          <a:prstGeom prst="rect">
            <a:avLst/>
          </a:prstGeom>
        </p:spPr>
      </p:pic>
      <p:sp>
        <p:nvSpPr>
          <p:cNvPr id="19" name="TextBox 18"/>
          <p:cNvSpPr txBox="1"/>
          <p:nvPr/>
        </p:nvSpPr>
        <p:spPr>
          <a:xfrm>
            <a:off x="2590800" y="1524000"/>
            <a:ext cx="4114800" cy="1569660"/>
          </a:xfrm>
          <a:prstGeom prst="rect">
            <a:avLst/>
          </a:prstGeom>
          <a:noFill/>
        </p:spPr>
        <p:txBody>
          <a:bodyPr wrap="square" rtlCol="0">
            <a:spAutoFit/>
          </a:bodyPr>
          <a:lstStyle/>
          <a:p>
            <a:pPr algn="ctr"/>
            <a:r>
              <a:rPr lang="en-US" dirty="0" smtClean="0">
                <a:solidFill>
                  <a:schemeClr val="bg1"/>
                </a:solidFill>
              </a:rPr>
              <a:t>US Exclusion Zones for 3550-3650 Band</a:t>
            </a:r>
          </a:p>
          <a:p>
            <a:pPr algn="ctr"/>
            <a:r>
              <a:rPr lang="en-US" dirty="0" smtClean="0">
                <a:solidFill>
                  <a:schemeClr val="bg1"/>
                </a:solidFill>
              </a:rPr>
              <a:t>will exclude majority of large cities</a:t>
            </a:r>
            <a:endParaRPr lang="en-US" dirty="0">
              <a:solidFill>
                <a:schemeClr val="bg1"/>
              </a:solidFill>
            </a:endParaRPr>
          </a:p>
        </p:txBody>
      </p:sp>
      <p:cxnSp>
        <p:nvCxnSpPr>
          <p:cNvPr id="21" name="Straight Arrow Connector 20"/>
          <p:cNvCxnSpPr>
            <a:stCxn id="19" idx="1"/>
          </p:cNvCxnSpPr>
          <p:nvPr/>
        </p:nvCxnSpPr>
        <p:spPr bwMode="auto">
          <a:xfrm flipH="1">
            <a:off x="685800" y="2308830"/>
            <a:ext cx="1905000" cy="53370"/>
          </a:xfrm>
          <a:prstGeom prst="straightConnector1">
            <a:avLst/>
          </a:prstGeom>
          <a:solidFill>
            <a:schemeClr val="accent1"/>
          </a:solidFill>
          <a:ln w="25400" cap="flat" cmpd="sng" algn="ctr">
            <a:solidFill>
              <a:schemeClr val="bg1"/>
            </a:solidFill>
            <a:prstDash val="solid"/>
            <a:round/>
            <a:headEnd type="none" w="med" len="med"/>
            <a:tailEnd type="arrow"/>
          </a:ln>
          <a:effectLst/>
        </p:spPr>
      </p:cxnSp>
      <p:cxnSp>
        <p:nvCxnSpPr>
          <p:cNvPr id="24" name="Straight Arrow Connector 23"/>
          <p:cNvCxnSpPr>
            <a:stCxn id="19" idx="3"/>
          </p:cNvCxnSpPr>
          <p:nvPr/>
        </p:nvCxnSpPr>
        <p:spPr bwMode="auto">
          <a:xfrm>
            <a:off x="6705600" y="2308830"/>
            <a:ext cx="1447800" cy="53370"/>
          </a:xfrm>
          <a:prstGeom prst="straightConnector1">
            <a:avLst/>
          </a:prstGeom>
          <a:solidFill>
            <a:schemeClr val="accent1"/>
          </a:solidFill>
          <a:ln w="25400" cap="flat" cmpd="sng" algn="ctr">
            <a:solidFill>
              <a:schemeClr val="bg1"/>
            </a:solidFill>
            <a:prstDash val="solid"/>
            <a:round/>
            <a:headEnd type="none" w="med" len="med"/>
            <a:tailEnd type="arrow"/>
          </a:ln>
          <a:effectLst/>
        </p:spPr>
      </p:cxn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8" name="Text Box 2"/>
          <p:cNvSpPr txBox="1">
            <a:spLocks noChangeArrowheads="1"/>
          </p:cNvSpPr>
          <p:nvPr/>
        </p:nvSpPr>
        <p:spPr bwMode="auto">
          <a:xfrm>
            <a:off x="152400" y="381000"/>
            <a:ext cx="8305800" cy="461665"/>
          </a:xfrm>
          <a:prstGeom prst="rect">
            <a:avLst/>
          </a:prstGeom>
          <a:noFill/>
          <a:ln w="9525">
            <a:noFill/>
            <a:miter lim="800000"/>
            <a:headEnd/>
            <a:tailEnd/>
          </a:ln>
        </p:spPr>
        <p:txBody>
          <a:bodyPr wrap="square">
            <a:spAutoFit/>
          </a:bodyPr>
          <a:lstStyle/>
          <a:p>
            <a:pPr eaLnBrk="0" hangingPunct="0">
              <a:spcBef>
                <a:spcPct val="50000"/>
              </a:spcBef>
            </a:pPr>
            <a:r>
              <a:rPr lang="en-US" b="1" dirty="0" smtClean="0"/>
              <a:t>Alternate Co-existence Enablers</a:t>
            </a:r>
            <a:endParaRPr lang="en-US" b="1" dirty="0"/>
          </a:p>
        </p:txBody>
      </p:sp>
      <p:sp>
        <p:nvSpPr>
          <p:cNvPr id="16" name="TextBox 15"/>
          <p:cNvSpPr txBox="1"/>
          <p:nvPr/>
        </p:nvSpPr>
        <p:spPr>
          <a:xfrm>
            <a:off x="0" y="762000"/>
            <a:ext cx="9144000" cy="2862322"/>
          </a:xfrm>
          <a:prstGeom prst="rect">
            <a:avLst/>
          </a:prstGeom>
          <a:solidFill>
            <a:schemeClr val="bg1"/>
          </a:solidFill>
        </p:spPr>
        <p:txBody>
          <a:bodyPr wrap="square" rtlCol="0">
            <a:spAutoFit/>
          </a:bodyPr>
          <a:lstStyle/>
          <a:p>
            <a:pPr marL="290513" indent="-290513">
              <a:buFont typeface="Arial" pitchFamily="34" charset="0"/>
              <a:buChar char="•"/>
            </a:pPr>
            <a:r>
              <a:rPr lang="en-US" sz="2000" b="1" dirty="0" smtClean="0">
                <a:solidFill>
                  <a:srgbClr val="0033CC"/>
                </a:solidFill>
              </a:rPr>
              <a:t>Alternatives</a:t>
            </a:r>
            <a:r>
              <a:rPr lang="en-US" sz="2000" dirty="0" smtClean="0"/>
              <a:t>: There may be some other, approaches which will make 100 MHz of spectrum available nation-wide, and especially in the coastal areas where significant US population resides.</a:t>
            </a:r>
            <a:endParaRPr lang="en-US" sz="2000" b="1" dirty="0" smtClean="0">
              <a:solidFill>
                <a:srgbClr val="0033CC"/>
              </a:solidFill>
            </a:endParaRPr>
          </a:p>
          <a:p>
            <a:pPr marL="290513" indent="-290513">
              <a:buFont typeface="Arial" pitchFamily="34" charset="0"/>
              <a:buChar char="•"/>
            </a:pPr>
            <a:r>
              <a:rPr lang="en-US" sz="2000" b="1" dirty="0" smtClean="0">
                <a:solidFill>
                  <a:srgbClr val="0033CC"/>
                </a:solidFill>
              </a:rPr>
              <a:t>Co-existence Techniques</a:t>
            </a:r>
            <a:r>
              <a:rPr lang="en-US" sz="2000" dirty="0" smtClean="0"/>
              <a:t>: In general, the three techniques that are widely accepted to enable spectrum sharing are: </a:t>
            </a:r>
            <a:endParaRPr lang="en-US" sz="1200" dirty="0" smtClean="0"/>
          </a:p>
          <a:p>
            <a:pPr marL="914400" lvl="1" indent="-457200">
              <a:buFont typeface="+mj-lt"/>
              <a:buAutoNum type="arabicPeriod"/>
            </a:pPr>
            <a:r>
              <a:rPr lang="en-US" sz="2000" dirty="0" smtClean="0"/>
              <a:t>Spectrum sensing based detection and avoidance, </a:t>
            </a:r>
            <a:endParaRPr lang="en-US" sz="1200" dirty="0" smtClean="0"/>
          </a:p>
          <a:p>
            <a:pPr marL="914400" lvl="1" indent="-457200">
              <a:buFont typeface="+mj-lt"/>
              <a:buAutoNum type="arabicPeriod"/>
            </a:pPr>
            <a:r>
              <a:rPr lang="en-US" sz="2000" dirty="0" smtClean="0"/>
              <a:t>Database driven approaches (e. g. in the Television Band </a:t>
            </a:r>
            <a:r>
              <a:rPr lang="en-US" sz="2000" dirty="0" err="1" smtClean="0"/>
              <a:t>WhiteSpaces</a:t>
            </a:r>
            <a:r>
              <a:rPr lang="en-US" sz="2000" dirty="0" smtClean="0"/>
              <a:t>) and </a:t>
            </a:r>
            <a:endParaRPr lang="en-US" sz="1200" dirty="0" smtClean="0"/>
          </a:p>
          <a:p>
            <a:pPr marL="914400" lvl="1" indent="-457200">
              <a:buFont typeface="+mj-lt"/>
              <a:buAutoNum type="arabicPeriod"/>
            </a:pPr>
            <a:r>
              <a:rPr lang="en-US" sz="2000" dirty="0" smtClean="0"/>
              <a:t>Beaconing approaches (e. g. the IEEE Standard 802.22.1-2010). </a:t>
            </a:r>
          </a:p>
        </p:txBody>
      </p:sp>
      <p:cxnSp>
        <p:nvCxnSpPr>
          <p:cNvPr id="21" name="Straight Arrow Connector 20"/>
          <p:cNvCxnSpPr/>
          <p:nvPr/>
        </p:nvCxnSpPr>
        <p:spPr bwMode="auto">
          <a:xfrm flipH="1">
            <a:off x="3886200" y="5814030"/>
            <a:ext cx="228600" cy="205770"/>
          </a:xfrm>
          <a:prstGeom prst="straightConnector1">
            <a:avLst/>
          </a:prstGeom>
          <a:solidFill>
            <a:schemeClr val="accent1"/>
          </a:solidFill>
          <a:ln w="25400" cap="flat" cmpd="sng" algn="ctr">
            <a:solidFill>
              <a:schemeClr val="bg1"/>
            </a:solidFill>
            <a:prstDash val="solid"/>
            <a:round/>
            <a:headEnd type="none" w="med" len="med"/>
            <a:tailEnd type="arrow"/>
          </a:ln>
          <a:effectLst/>
        </p:spPr>
      </p:cxnSp>
      <p:cxnSp>
        <p:nvCxnSpPr>
          <p:cNvPr id="24" name="Straight Arrow Connector 23"/>
          <p:cNvCxnSpPr/>
          <p:nvPr/>
        </p:nvCxnSpPr>
        <p:spPr bwMode="auto">
          <a:xfrm flipV="1">
            <a:off x="7086600" y="5562601"/>
            <a:ext cx="228600" cy="251429"/>
          </a:xfrm>
          <a:prstGeom prst="straightConnector1">
            <a:avLst/>
          </a:prstGeom>
          <a:solidFill>
            <a:schemeClr val="accent1"/>
          </a:solidFill>
          <a:ln w="25400" cap="flat" cmpd="sng" algn="ctr">
            <a:solidFill>
              <a:schemeClr val="bg1"/>
            </a:solidFill>
            <a:prstDash val="solid"/>
            <a:round/>
            <a:headEnd type="none" w="med" len="med"/>
            <a:tailEnd type="arrow"/>
          </a:ln>
          <a:effectLst/>
        </p:spPr>
      </p:cxnSp>
      <p:pic>
        <p:nvPicPr>
          <p:cNvPr id="7" name="Picture 17" descr="802_22_thomson_cyclostationarity_based_sensing.JPG"/>
          <p:cNvPicPr>
            <a:picLocks noChangeAspect="1"/>
          </p:cNvPicPr>
          <p:nvPr/>
        </p:nvPicPr>
        <p:blipFill>
          <a:blip r:embed="rId3" cstate="print"/>
          <a:srcRect/>
          <a:stretch>
            <a:fillRect/>
          </a:stretch>
        </p:blipFill>
        <p:spPr bwMode="auto">
          <a:xfrm>
            <a:off x="3962400" y="3733799"/>
            <a:ext cx="5181600" cy="2760425"/>
          </a:xfrm>
          <a:prstGeom prst="rect">
            <a:avLst/>
          </a:prstGeom>
          <a:noFill/>
          <a:ln w="9525">
            <a:noFill/>
            <a:miter lim="800000"/>
            <a:headEnd/>
            <a:tailEnd/>
          </a:ln>
        </p:spPr>
      </p:pic>
      <p:sp>
        <p:nvSpPr>
          <p:cNvPr id="8" name="TextBox 7"/>
          <p:cNvSpPr txBox="1"/>
          <p:nvPr/>
        </p:nvSpPr>
        <p:spPr>
          <a:xfrm>
            <a:off x="457200" y="3886200"/>
            <a:ext cx="3200400" cy="1938992"/>
          </a:xfrm>
          <a:prstGeom prst="rect">
            <a:avLst/>
          </a:prstGeom>
          <a:solidFill>
            <a:srgbClr val="FF0000"/>
          </a:solidFill>
        </p:spPr>
        <p:txBody>
          <a:bodyPr wrap="square" rtlCol="0">
            <a:spAutoFit/>
          </a:bodyPr>
          <a:lstStyle/>
          <a:p>
            <a:pPr algn="ctr"/>
            <a:r>
              <a:rPr lang="en-US" dirty="0" smtClean="0">
                <a:solidFill>
                  <a:schemeClr val="bg1"/>
                </a:solidFill>
              </a:rPr>
              <a:t>Spectrum sensing and database driven approaches will not work for this application</a:t>
            </a:r>
            <a:endParaRPr lang="en-US" dirty="0">
              <a:solidFill>
                <a:schemeClr val="bg1"/>
              </a:solidFill>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0" y="235803"/>
            <a:ext cx="9296400" cy="830997"/>
          </a:xfrm>
          <a:prstGeom prst="rect">
            <a:avLst/>
          </a:prstGeom>
          <a:noFill/>
          <a:ln w="9525">
            <a:noFill/>
            <a:miter lim="800000"/>
            <a:headEnd/>
            <a:tailEnd/>
          </a:ln>
        </p:spPr>
        <p:txBody>
          <a:bodyPr wrap="square">
            <a:spAutoFit/>
          </a:bodyPr>
          <a:lstStyle/>
          <a:p>
            <a:pPr eaLnBrk="0" hangingPunct="0">
              <a:spcBef>
                <a:spcPct val="50000"/>
              </a:spcBef>
            </a:pPr>
            <a:r>
              <a:rPr lang="en-US" b="1" dirty="0" smtClean="0"/>
              <a:t>IEEE 802.22 WG on Cognitive Radio Based Wireless Regional Area Networks</a:t>
            </a:r>
            <a:endParaRPr lang="en-US" b="1" dirty="0"/>
          </a:p>
        </p:txBody>
      </p:sp>
      <p:sp>
        <p:nvSpPr>
          <p:cNvPr id="11" name="Line 6"/>
          <p:cNvSpPr>
            <a:spLocks noChangeShapeType="1"/>
          </p:cNvSpPr>
          <p:nvPr/>
        </p:nvSpPr>
        <p:spPr bwMode="auto">
          <a:xfrm>
            <a:off x="381000" y="990600"/>
            <a:ext cx="8353425" cy="0"/>
          </a:xfrm>
          <a:prstGeom prst="line">
            <a:avLst/>
          </a:prstGeom>
          <a:noFill/>
          <a:ln w="9525">
            <a:solidFill>
              <a:srgbClr val="2FADDF"/>
            </a:solidFill>
            <a:round/>
            <a:headEnd/>
            <a:tailEnd/>
          </a:ln>
          <a:effectLst/>
        </p:spPr>
        <p:txBody>
          <a:bodyPr/>
          <a:lstStyle/>
          <a:p>
            <a:endParaRPr lang="en-US"/>
          </a:p>
        </p:txBody>
      </p:sp>
      <p:sp>
        <p:nvSpPr>
          <p:cNvPr id="13" name="Rectangle 39"/>
          <p:cNvSpPr>
            <a:spLocks noChangeArrowheads="1"/>
          </p:cNvSpPr>
          <p:nvPr/>
        </p:nvSpPr>
        <p:spPr bwMode="auto">
          <a:xfrm>
            <a:off x="2819399" y="1295400"/>
            <a:ext cx="2969269" cy="1751762"/>
          </a:xfrm>
          <a:prstGeom prst="rect">
            <a:avLst/>
          </a:prstGeom>
          <a:solidFill>
            <a:srgbClr val="FFFF00"/>
          </a:solidFill>
          <a:ln w="25400">
            <a:solidFill>
              <a:schemeClr val="tx1"/>
            </a:solidFill>
            <a:miter lim="800000"/>
            <a:headEnd/>
            <a:tailEnd/>
          </a:ln>
        </p:spPr>
        <p:txBody>
          <a:bodyPr wrap="square" lIns="90488" tIns="44450" rIns="90488" bIns="44450">
            <a:spAutoFit/>
          </a:bodyPr>
          <a:lstStyle/>
          <a:p>
            <a:pPr algn="ctr" eaLnBrk="0" hangingPunct="0"/>
            <a:r>
              <a:rPr lang="en-US" sz="1800" b="1" dirty="0" smtClean="0"/>
              <a:t>IEEE 802.22 Standard – Wireless Regional Area Networks: Cognitive Radio based Access in TVWS: </a:t>
            </a:r>
          </a:p>
          <a:p>
            <a:pPr algn="ctr" eaLnBrk="0" hangingPunct="0"/>
            <a:r>
              <a:rPr lang="en-US" sz="1800" b="1" dirty="0" smtClean="0"/>
              <a:t>Published in July 2011</a:t>
            </a:r>
            <a:endParaRPr lang="en-US" sz="1800" b="1" dirty="0"/>
          </a:p>
        </p:txBody>
      </p:sp>
      <p:sp>
        <p:nvSpPr>
          <p:cNvPr id="16" name="Rectangle 39"/>
          <p:cNvSpPr>
            <a:spLocks noChangeArrowheads="1"/>
          </p:cNvSpPr>
          <p:nvPr/>
        </p:nvSpPr>
        <p:spPr bwMode="auto">
          <a:xfrm>
            <a:off x="381000" y="3460016"/>
            <a:ext cx="1676400" cy="2305759"/>
          </a:xfrm>
          <a:prstGeom prst="rect">
            <a:avLst/>
          </a:prstGeom>
          <a:solidFill>
            <a:srgbClr val="006600"/>
          </a:solidFill>
          <a:ln w="25400">
            <a:solidFill>
              <a:schemeClr val="tx1"/>
            </a:solidFill>
            <a:miter lim="800000"/>
            <a:headEnd/>
            <a:tailEnd/>
          </a:ln>
        </p:spPr>
        <p:txBody>
          <a:bodyPr wrap="square" lIns="90488" tIns="44450" rIns="90488" bIns="44450">
            <a:spAutoFit/>
          </a:bodyPr>
          <a:lstStyle/>
          <a:p>
            <a:pPr algn="ctr" eaLnBrk="0" hangingPunct="0"/>
            <a:r>
              <a:rPr lang="en-US" sz="1800" b="1" dirty="0" smtClean="0">
                <a:solidFill>
                  <a:schemeClr val="bg1"/>
                </a:solidFill>
              </a:rPr>
              <a:t>802.22.1 – Std for Enhanced Interference Protection in TVWS: Published in Nov. 2010</a:t>
            </a:r>
            <a:endParaRPr lang="en-US" sz="1800" b="1" dirty="0">
              <a:solidFill>
                <a:schemeClr val="bg1"/>
              </a:solidFill>
            </a:endParaRPr>
          </a:p>
        </p:txBody>
      </p:sp>
      <p:sp>
        <p:nvSpPr>
          <p:cNvPr id="26" name="Rectangle 39"/>
          <p:cNvSpPr>
            <a:spLocks noChangeArrowheads="1"/>
          </p:cNvSpPr>
          <p:nvPr/>
        </p:nvSpPr>
        <p:spPr bwMode="auto">
          <a:xfrm>
            <a:off x="2438400" y="3429000"/>
            <a:ext cx="1905000" cy="2059538"/>
          </a:xfrm>
          <a:prstGeom prst="rect">
            <a:avLst/>
          </a:prstGeom>
          <a:solidFill>
            <a:srgbClr val="FFFF00"/>
          </a:solidFill>
          <a:ln w="25400">
            <a:solidFill>
              <a:schemeClr val="tx1"/>
            </a:solidFill>
            <a:miter lim="800000"/>
            <a:headEnd/>
            <a:tailEnd/>
          </a:ln>
        </p:spPr>
        <p:txBody>
          <a:bodyPr wrap="square" lIns="90488" tIns="44450" rIns="90488" bIns="44450">
            <a:spAutoFit/>
          </a:bodyPr>
          <a:lstStyle/>
          <a:p>
            <a:pPr algn="ctr" eaLnBrk="0" hangingPunct="0"/>
            <a:r>
              <a:rPr lang="en-US" sz="1600" b="1" dirty="0" smtClean="0"/>
              <a:t>802.22.2 – Std for Recommended Practice for Deployment of 802.22 Systems: Expected completion - Dec 2012</a:t>
            </a:r>
            <a:endParaRPr lang="en-US" sz="1600" b="1" dirty="0"/>
          </a:p>
        </p:txBody>
      </p:sp>
      <p:sp>
        <p:nvSpPr>
          <p:cNvPr id="27" name="Rectangle 39"/>
          <p:cNvSpPr>
            <a:spLocks noChangeArrowheads="1"/>
          </p:cNvSpPr>
          <p:nvPr/>
        </p:nvSpPr>
        <p:spPr bwMode="auto">
          <a:xfrm>
            <a:off x="4572000" y="3429000"/>
            <a:ext cx="1905000" cy="2551981"/>
          </a:xfrm>
          <a:prstGeom prst="rect">
            <a:avLst/>
          </a:prstGeom>
          <a:solidFill>
            <a:srgbClr val="FFFF00"/>
          </a:solidFill>
          <a:ln w="25400">
            <a:solidFill>
              <a:schemeClr val="tx1"/>
            </a:solidFill>
            <a:miter lim="800000"/>
            <a:headEnd/>
            <a:tailEnd/>
          </a:ln>
        </p:spPr>
        <p:txBody>
          <a:bodyPr wrap="square" lIns="90488" tIns="44450" rIns="90488" bIns="44450">
            <a:spAutoFit/>
          </a:bodyPr>
          <a:lstStyle/>
          <a:p>
            <a:pPr algn="ctr"/>
            <a:r>
              <a:rPr lang="en-US" sz="1600" b="1" dirty="0" smtClean="0"/>
              <a:t>802.22a – Enhanced Management Information Base and Management Plane Procedures: Expected Completion - Dec. 2013</a:t>
            </a:r>
            <a:endParaRPr lang="en-US" sz="1600" b="1" dirty="0"/>
          </a:p>
        </p:txBody>
      </p:sp>
      <p:cxnSp>
        <p:nvCxnSpPr>
          <p:cNvPr id="31" name="Elbow Connector 30"/>
          <p:cNvCxnSpPr>
            <a:stCxn id="13" idx="2"/>
            <a:endCxn id="16" idx="0"/>
          </p:cNvCxnSpPr>
          <p:nvPr/>
        </p:nvCxnSpPr>
        <p:spPr bwMode="auto">
          <a:xfrm rot="5400000">
            <a:off x="2555190" y="1711172"/>
            <a:ext cx="412854" cy="3084834"/>
          </a:xfrm>
          <a:prstGeom prst="bentConnector3">
            <a:avLst>
              <a:gd name="adj1" fmla="val 50000"/>
            </a:avLst>
          </a:prstGeom>
          <a:solidFill>
            <a:schemeClr val="accent1"/>
          </a:solidFill>
          <a:ln w="28575" cap="flat" cmpd="sng" algn="ctr">
            <a:solidFill>
              <a:schemeClr val="tx1"/>
            </a:solidFill>
            <a:prstDash val="solid"/>
            <a:round/>
            <a:headEnd type="none" w="med" len="med"/>
            <a:tailEnd type="none" w="med" len="med"/>
          </a:ln>
          <a:effectLst/>
        </p:spPr>
      </p:cxnSp>
      <p:cxnSp>
        <p:nvCxnSpPr>
          <p:cNvPr id="32" name="Elbow Connector 31"/>
          <p:cNvCxnSpPr>
            <a:stCxn id="13" idx="2"/>
            <a:endCxn id="26" idx="0"/>
          </p:cNvCxnSpPr>
          <p:nvPr/>
        </p:nvCxnSpPr>
        <p:spPr bwMode="auto">
          <a:xfrm rot="5400000">
            <a:off x="3656548" y="2781514"/>
            <a:ext cx="381838" cy="913134"/>
          </a:xfrm>
          <a:prstGeom prst="bentConnector3">
            <a:avLst>
              <a:gd name="adj1" fmla="val 50000"/>
            </a:avLst>
          </a:prstGeom>
          <a:solidFill>
            <a:schemeClr val="accent1"/>
          </a:solidFill>
          <a:ln w="28575" cap="flat" cmpd="sng" algn="ctr">
            <a:solidFill>
              <a:schemeClr val="tx1"/>
            </a:solidFill>
            <a:prstDash val="solid"/>
            <a:round/>
            <a:headEnd type="none" w="med" len="med"/>
            <a:tailEnd type="none" w="med" len="med"/>
          </a:ln>
          <a:effectLst/>
        </p:spPr>
      </p:cxnSp>
      <p:cxnSp>
        <p:nvCxnSpPr>
          <p:cNvPr id="35" name="Elbow Connector 34"/>
          <p:cNvCxnSpPr>
            <a:stCxn id="13" idx="2"/>
            <a:endCxn id="27" idx="0"/>
          </p:cNvCxnSpPr>
          <p:nvPr/>
        </p:nvCxnSpPr>
        <p:spPr bwMode="auto">
          <a:xfrm rot="16200000" flipH="1">
            <a:off x="4723348" y="2627848"/>
            <a:ext cx="381838" cy="1220466"/>
          </a:xfrm>
          <a:prstGeom prst="bentConnector3">
            <a:avLst>
              <a:gd name="adj1" fmla="val 50000"/>
            </a:avLst>
          </a:prstGeom>
          <a:solidFill>
            <a:schemeClr val="accent1"/>
          </a:solidFill>
          <a:ln w="28575" cap="flat" cmpd="sng" algn="ctr">
            <a:solidFill>
              <a:schemeClr val="tx1"/>
            </a:solidFill>
            <a:prstDash val="solid"/>
            <a:round/>
            <a:headEnd type="none" w="med" len="med"/>
            <a:tailEnd type="none" w="med" len="med"/>
          </a:ln>
          <a:effectLst/>
        </p:spPr>
      </p:cxnSp>
      <p:sp>
        <p:nvSpPr>
          <p:cNvPr id="38" name="TextBox 37"/>
          <p:cNvSpPr txBox="1"/>
          <p:nvPr/>
        </p:nvSpPr>
        <p:spPr>
          <a:xfrm>
            <a:off x="3733800" y="5943600"/>
            <a:ext cx="4572000" cy="646331"/>
          </a:xfrm>
          <a:prstGeom prst="rect">
            <a:avLst/>
          </a:prstGeom>
          <a:noFill/>
        </p:spPr>
        <p:txBody>
          <a:bodyPr wrap="square" rtlCol="0">
            <a:spAutoFit/>
          </a:bodyPr>
          <a:lstStyle/>
          <a:p>
            <a:pPr algn="ctr"/>
            <a:r>
              <a:rPr lang="en-US" sz="3600" b="1" dirty="0" smtClean="0">
                <a:hlinkClick r:id="rId3"/>
              </a:rPr>
              <a:t>www.ieee802.org/22</a:t>
            </a:r>
            <a:endParaRPr lang="en-US" sz="3600" b="1" dirty="0" smtClean="0"/>
          </a:p>
        </p:txBody>
      </p:sp>
      <p:sp>
        <p:nvSpPr>
          <p:cNvPr id="30" name="Rectangle 39"/>
          <p:cNvSpPr>
            <a:spLocks noChangeArrowheads="1"/>
          </p:cNvSpPr>
          <p:nvPr/>
        </p:nvSpPr>
        <p:spPr bwMode="auto">
          <a:xfrm>
            <a:off x="6781800" y="3429000"/>
            <a:ext cx="1752600" cy="1567096"/>
          </a:xfrm>
          <a:prstGeom prst="rect">
            <a:avLst/>
          </a:prstGeom>
          <a:solidFill>
            <a:srgbClr val="FFFF00"/>
          </a:solidFill>
          <a:ln w="25400">
            <a:solidFill>
              <a:schemeClr val="tx1"/>
            </a:solidFill>
            <a:miter lim="800000"/>
            <a:headEnd/>
            <a:tailEnd/>
          </a:ln>
        </p:spPr>
        <p:txBody>
          <a:bodyPr wrap="square" lIns="90488" tIns="44450" rIns="90488" bIns="44450">
            <a:spAutoFit/>
          </a:bodyPr>
          <a:lstStyle/>
          <a:p>
            <a:pPr algn="ctr" eaLnBrk="0" hangingPunct="0"/>
            <a:r>
              <a:rPr lang="en-US" sz="1600" b="1" dirty="0" smtClean="0"/>
              <a:t>802.22b Enhancement for Broadband Services and Monitoring Applications </a:t>
            </a:r>
            <a:endParaRPr lang="en-US" sz="1600" b="1" dirty="0"/>
          </a:p>
        </p:txBody>
      </p:sp>
      <p:cxnSp>
        <p:nvCxnSpPr>
          <p:cNvPr id="36" name="Elbow Connector 35"/>
          <p:cNvCxnSpPr>
            <a:stCxn id="13" idx="2"/>
            <a:endCxn id="30" idx="0"/>
          </p:cNvCxnSpPr>
          <p:nvPr/>
        </p:nvCxnSpPr>
        <p:spPr bwMode="auto">
          <a:xfrm rot="16200000" flipH="1">
            <a:off x="5790148" y="1561048"/>
            <a:ext cx="381838" cy="3354066"/>
          </a:xfrm>
          <a:prstGeom prst="bentConnector3">
            <a:avLst>
              <a:gd name="adj1" fmla="val 50000"/>
            </a:avLst>
          </a:prstGeom>
          <a:solidFill>
            <a:schemeClr val="accent1"/>
          </a:solidFill>
          <a:ln w="28575" cap="flat" cmpd="sng" algn="ctr">
            <a:solidFill>
              <a:schemeClr val="tx1"/>
            </a:solidFill>
            <a:prstDash val="solid"/>
            <a:round/>
            <a:headEnd type="none" w="med" len="med"/>
            <a:tailEnd type="none" w="med" len="med"/>
          </a:ln>
          <a:effectLst/>
        </p:spPr>
      </p:cxnSp>
      <p:pic>
        <p:nvPicPr>
          <p:cNvPr id="18" name="Picture 17" descr="check-mark_v2.jpg"/>
          <p:cNvPicPr>
            <a:picLocks noChangeAspect="1"/>
          </p:cNvPicPr>
          <p:nvPr/>
        </p:nvPicPr>
        <p:blipFill>
          <a:blip r:embed="rId4" cstate="print"/>
          <a:stretch>
            <a:fillRect/>
          </a:stretch>
        </p:blipFill>
        <p:spPr>
          <a:xfrm>
            <a:off x="2812535" y="990600"/>
            <a:ext cx="311665" cy="304800"/>
          </a:xfrm>
          <a:prstGeom prst="rect">
            <a:avLst/>
          </a:prstGeom>
        </p:spPr>
      </p:pic>
      <p:pic>
        <p:nvPicPr>
          <p:cNvPr id="19" name="Picture 18" descr="check-mark_v2.jpg"/>
          <p:cNvPicPr>
            <a:picLocks noChangeAspect="1"/>
          </p:cNvPicPr>
          <p:nvPr/>
        </p:nvPicPr>
        <p:blipFill>
          <a:blip r:embed="rId4" cstate="print"/>
          <a:stretch>
            <a:fillRect/>
          </a:stretch>
        </p:blipFill>
        <p:spPr>
          <a:xfrm>
            <a:off x="381000" y="3124200"/>
            <a:ext cx="311665" cy="304800"/>
          </a:xfrm>
          <a:prstGeom prst="rect">
            <a:avLst/>
          </a:prstGeom>
        </p:spPr>
      </p:pic>
      <p:sp>
        <p:nvSpPr>
          <p:cNvPr id="17" name="TextBox 16"/>
          <p:cNvSpPr txBox="1"/>
          <p:nvPr/>
        </p:nvSpPr>
        <p:spPr>
          <a:xfrm>
            <a:off x="228600" y="1264384"/>
            <a:ext cx="2438400" cy="1631216"/>
          </a:xfrm>
          <a:prstGeom prst="rect">
            <a:avLst/>
          </a:prstGeom>
          <a:solidFill>
            <a:srgbClr val="CCFFCC"/>
          </a:solidFill>
          <a:ln>
            <a:solidFill>
              <a:schemeClr val="tx1"/>
            </a:solidFill>
          </a:ln>
        </p:spPr>
        <p:txBody>
          <a:bodyPr wrap="square" rtlCol="0">
            <a:spAutoFit/>
          </a:bodyPr>
          <a:lstStyle/>
          <a:p>
            <a:pPr algn="ctr"/>
            <a:r>
              <a:rPr lang="en-US" sz="2000" b="1" dirty="0" smtClean="0"/>
              <a:t>IEEE 802.22 WG is the recipient of the IEEE SA Emerging Technology Award</a:t>
            </a:r>
            <a:endParaRPr lang="en-US" sz="2000" b="1" dirty="0"/>
          </a:p>
        </p:txBody>
      </p:sp>
      <p:sp>
        <p:nvSpPr>
          <p:cNvPr id="21" name="Rounded Rectangular Callout 20"/>
          <p:cNvSpPr/>
          <p:nvPr/>
        </p:nvSpPr>
        <p:spPr bwMode="auto">
          <a:xfrm>
            <a:off x="533400" y="5943600"/>
            <a:ext cx="3124200" cy="609600"/>
          </a:xfrm>
          <a:prstGeom prst="wedgeRoundRectCallout">
            <a:avLst>
              <a:gd name="adj1" fmla="val -15245"/>
              <a:gd name="adj2" fmla="val -89201"/>
              <a:gd name="adj3" fmla="val 16667"/>
            </a:avLst>
          </a:prstGeom>
          <a:solidFill>
            <a:srgbClr val="0033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bg1"/>
                </a:solidFill>
                <a:effectLst/>
                <a:latin typeface="Arial" charset="0"/>
                <a:ea typeface="ＭＳ Ｐゴシック" charset="-128"/>
              </a:rPr>
              <a:t>Further amendments</a:t>
            </a:r>
            <a:r>
              <a:rPr kumimoji="0" lang="en-US" sz="1800" b="0" i="0" u="none" strike="noStrike" cap="none" normalizeH="0" dirty="0" smtClean="0">
                <a:ln>
                  <a:noFill/>
                </a:ln>
                <a:solidFill>
                  <a:schemeClr val="bg1"/>
                </a:solidFill>
                <a:effectLst/>
                <a:latin typeface="Arial" charset="0"/>
                <a:ea typeface="ＭＳ Ｐゴシック" charset="-128"/>
              </a:rPr>
              <a:t> will be made to this standard</a:t>
            </a:r>
            <a:endParaRPr kumimoji="0" lang="en-US" sz="1800" b="0" i="0" u="none" strike="noStrike" cap="none" normalizeH="0" baseline="0" dirty="0" smtClean="0">
              <a:ln>
                <a:noFill/>
              </a:ln>
              <a:solidFill>
                <a:schemeClr val="bg1"/>
              </a:solidFill>
              <a:effectLst/>
              <a:latin typeface="Arial" charset="0"/>
              <a:ea typeface="ＭＳ Ｐゴシック" charset="-12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slide(fromBottom)">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8" name="Text Box 2"/>
          <p:cNvSpPr txBox="1">
            <a:spLocks noChangeArrowheads="1"/>
          </p:cNvSpPr>
          <p:nvPr/>
        </p:nvSpPr>
        <p:spPr bwMode="auto">
          <a:xfrm>
            <a:off x="152400" y="304800"/>
            <a:ext cx="8991600" cy="461665"/>
          </a:xfrm>
          <a:prstGeom prst="rect">
            <a:avLst/>
          </a:prstGeom>
          <a:noFill/>
          <a:ln w="9525">
            <a:noFill/>
            <a:miter lim="800000"/>
            <a:headEnd/>
            <a:tailEnd/>
          </a:ln>
        </p:spPr>
        <p:txBody>
          <a:bodyPr wrap="square">
            <a:spAutoFit/>
          </a:bodyPr>
          <a:lstStyle/>
          <a:p>
            <a:pPr eaLnBrk="0" hangingPunct="0">
              <a:spcBef>
                <a:spcPct val="50000"/>
              </a:spcBef>
            </a:pPr>
            <a:r>
              <a:rPr lang="en-US" b="1" dirty="0" smtClean="0"/>
              <a:t>Use of Advanced Beaconing</a:t>
            </a:r>
            <a:endParaRPr lang="en-US" b="1" dirty="0"/>
          </a:p>
        </p:txBody>
      </p:sp>
      <p:sp>
        <p:nvSpPr>
          <p:cNvPr id="16" name="TextBox 15"/>
          <p:cNvSpPr txBox="1"/>
          <p:nvPr/>
        </p:nvSpPr>
        <p:spPr>
          <a:xfrm>
            <a:off x="0" y="914400"/>
            <a:ext cx="9144000" cy="2246769"/>
          </a:xfrm>
          <a:prstGeom prst="rect">
            <a:avLst/>
          </a:prstGeom>
          <a:noFill/>
        </p:spPr>
        <p:txBody>
          <a:bodyPr wrap="square" rtlCol="0">
            <a:spAutoFit/>
          </a:bodyPr>
          <a:lstStyle/>
          <a:p>
            <a:pPr marL="290513" indent="-290513">
              <a:buFont typeface="Arial" pitchFamily="34" charset="0"/>
              <a:buChar char="•"/>
            </a:pPr>
            <a:r>
              <a:rPr lang="en-US" sz="2000" b="1" dirty="0" smtClean="0">
                <a:solidFill>
                  <a:srgbClr val="0033CC"/>
                </a:solidFill>
              </a:rPr>
              <a:t>Use of Advanced Beaconing Approach</a:t>
            </a:r>
            <a:r>
              <a:rPr lang="en-US" sz="2000" dirty="0" smtClean="0"/>
              <a:t>: Neither Spectrum sensing nor database driven approaches are suitable for radar and commercial </a:t>
            </a:r>
            <a:r>
              <a:rPr lang="en-US" sz="2000" dirty="0" err="1" smtClean="0"/>
              <a:t>comms</a:t>
            </a:r>
            <a:r>
              <a:rPr lang="en-US" sz="2000" dirty="0" smtClean="0"/>
              <a:t> co-existence. </a:t>
            </a:r>
          </a:p>
          <a:p>
            <a:pPr marL="290513" indent="-290513">
              <a:buFont typeface="Arial" pitchFamily="34" charset="0"/>
              <a:buChar char="•"/>
            </a:pPr>
            <a:r>
              <a:rPr lang="en-US" sz="2000" dirty="0" smtClean="0"/>
              <a:t>However, </a:t>
            </a:r>
            <a:r>
              <a:rPr lang="en-US" sz="2000" b="1" i="1" dirty="0" smtClean="0">
                <a:solidFill>
                  <a:srgbClr val="0033CC"/>
                </a:solidFill>
              </a:rPr>
              <a:t>advanced beaconing approaches, such as the one developed in the IEEE Standard 802.22.1-2011 for co-existence between the primary signals and incumbent signals may be used </a:t>
            </a:r>
            <a:r>
              <a:rPr lang="en-US" sz="2000" dirty="0" smtClean="0"/>
              <a:t>for the 3550-3650 band. </a:t>
            </a:r>
            <a:endParaRPr lang="en-US" sz="2000" dirty="0"/>
          </a:p>
        </p:txBody>
      </p:sp>
      <p:pic>
        <p:nvPicPr>
          <p:cNvPr id="8" name="Picture 7" descr="IEEE_802_22_1_beacon.JPG"/>
          <p:cNvPicPr>
            <a:picLocks noChangeAspect="1"/>
          </p:cNvPicPr>
          <p:nvPr/>
        </p:nvPicPr>
        <p:blipFill>
          <a:blip r:embed="rId3" cstate="print"/>
          <a:stretch>
            <a:fillRect/>
          </a:stretch>
        </p:blipFill>
        <p:spPr>
          <a:xfrm>
            <a:off x="609600" y="3200400"/>
            <a:ext cx="7470648" cy="2895600"/>
          </a:xfrm>
          <a:prstGeom prst="rect">
            <a:avLst/>
          </a:prstGeom>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IEEE_802_templat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onl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onl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onl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onl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onl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onl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onl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onl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onl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onl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onl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IEEE_802_template</Template>
  <TotalTime>6293</TotalTime>
  <Words>2128</Words>
  <Application>Microsoft Office PowerPoint</Application>
  <PresentationFormat>On-screen Show (4:3)</PresentationFormat>
  <Paragraphs>150</Paragraphs>
  <Slides>18</Slides>
  <Notes>18</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18</vt:i4>
      </vt:variant>
    </vt:vector>
  </HeadingPairs>
  <TitlesOfParts>
    <vt:vector size="21" baseType="lpstr">
      <vt:lpstr>IEEE_802_template</vt:lpstr>
      <vt:lpstr>Title only</vt:lpstr>
      <vt:lpstr>Microsoft Office Word 97 - 2003 Document</vt:lpstr>
      <vt:lpstr>Advanced Beaconing to Expand Protection of Licensed Services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Proposed: IEEE 802.22.1 Beaconing for  Commercial Comms Radar Interoperability</vt:lpstr>
      <vt:lpstr>Slide 15</vt:lpstr>
      <vt:lpstr>Slide 16</vt:lpstr>
      <vt:lpstr>Slide 17</vt:lpstr>
      <vt:lpstr>Slide 18</vt:lpstr>
    </vt:vector>
  </TitlesOfParts>
  <Company>Customer Solutions BAE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subject>IEEE 802 March 2011 workshop</dc:subject>
  <dc:creator>apurva.mody</dc:creator>
  <cp:lastModifiedBy>apurva.mody</cp:lastModifiedBy>
  <cp:revision>320</cp:revision>
  <dcterms:created xsi:type="dcterms:W3CDTF">2011-02-25T16:41:17Z</dcterms:created>
  <dcterms:modified xsi:type="dcterms:W3CDTF">2012-09-18T16:37:25Z</dcterms:modified>
</cp:coreProperties>
</file>