
<file path=[Content_Types].xml><?xml version="1.0" encoding="utf-8"?>
<Types xmlns="http://schemas.openxmlformats.org/package/2006/content-types">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9" r:id="rId2"/>
    <p:sldId id="270" r:id="rId3"/>
  </p:sldIdLst>
  <p:sldSz cx="9144000" cy="6858000" type="screen4x3"/>
  <p:notesSz cx="6735763" cy="986631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808080"/>
    <a:srgbClr val="F8F8F8"/>
    <a:srgbClr val="FFCC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83" autoAdjust="0"/>
  </p:normalViewPr>
  <p:slideViewPr>
    <p:cSldViewPr>
      <p:cViewPr>
        <p:scale>
          <a:sx n="100" d="100"/>
          <a:sy n="100" d="100"/>
        </p:scale>
        <p:origin x="-9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54450" y="198438"/>
            <a:ext cx="22066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74688" y="198438"/>
            <a:ext cx="91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486275" y="9548813"/>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00375" y="9548813"/>
            <a:ext cx="5873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1DF65CD8-E09A-448A-A56D-F4992EF987F2}" type="slidenum">
              <a:rPr lang="en-US" altLang="ja-JP"/>
              <a:pPr>
                <a:defRPr/>
              </a:pPr>
              <a:t>&lt;#&gt;</a:t>
            </a:fld>
            <a:endParaRPr lang="en-US" altLang="ja-JP"/>
          </a:p>
        </p:txBody>
      </p:sp>
      <p:sp>
        <p:nvSpPr>
          <p:cNvPr id="3078" name="Line 6"/>
          <p:cNvSpPr>
            <a:spLocks noChangeShapeType="1"/>
          </p:cNvSpPr>
          <p:nvPr/>
        </p:nvSpPr>
        <p:spPr bwMode="auto">
          <a:xfrm>
            <a:off x="673100" y="412750"/>
            <a:ext cx="538956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73100" y="9548813"/>
            <a:ext cx="719138" cy="18415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97313" y="115888"/>
            <a:ext cx="220503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a:t>doc.: IEEE 802.22-yy/xxxxr0</a:t>
            </a:r>
          </a:p>
        </p:txBody>
      </p:sp>
      <p:sp>
        <p:nvSpPr>
          <p:cNvPr id="2051" name="Rectangle 3"/>
          <p:cNvSpPr>
            <a:spLocks noGrp="1" noChangeArrowheads="1"/>
          </p:cNvSpPr>
          <p:nvPr>
            <p:ph type="dt" idx="1"/>
          </p:nvPr>
        </p:nvSpPr>
        <p:spPr bwMode="auto">
          <a:xfrm>
            <a:off x="635000" y="115888"/>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64516" name="Rectangle 4"/>
          <p:cNvSpPr>
            <a:spLocks noGrp="1" noRot="1" noChangeAspect="1" noChangeArrowheads="1" noTextEdit="1"/>
          </p:cNvSpPr>
          <p:nvPr>
            <p:ph type="sldImg" idx="2"/>
          </p:nvPr>
        </p:nvSpPr>
        <p:spPr bwMode="auto">
          <a:xfrm>
            <a:off x="911225" y="746125"/>
            <a:ext cx="4913313" cy="36861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8525" y="4686300"/>
            <a:ext cx="4938713" cy="444182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98913" y="9551988"/>
            <a:ext cx="2103437"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40063" y="9551988"/>
            <a:ext cx="588962" cy="18573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FBDF50EB-81B6-4700-8FDD-8EA83C875EFF}" type="slidenum">
              <a:rPr lang="en-US" altLang="ja-JP"/>
              <a:pPr>
                <a:defRPr/>
              </a:pPr>
              <a:t>&lt;#&gt;</a:t>
            </a:fld>
            <a:endParaRPr lang="en-US" altLang="ja-JP"/>
          </a:p>
        </p:txBody>
      </p:sp>
      <p:sp>
        <p:nvSpPr>
          <p:cNvPr id="2056" name="Rectangle 8"/>
          <p:cNvSpPr>
            <a:spLocks noChangeArrowheads="1"/>
          </p:cNvSpPr>
          <p:nvPr/>
        </p:nvSpPr>
        <p:spPr bwMode="auto">
          <a:xfrm>
            <a:off x="703263" y="9551988"/>
            <a:ext cx="717550" cy="185737"/>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30238" y="315913"/>
            <a:ext cx="547528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smtClean="0"/>
              <a:t>doc.: IEEE 802.22-yy/xxxxr0</a:t>
            </a:r>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John Doe, Some Company</a:t>
            </a:r>
          </a:p>
        </p:txBody>
      </p:sp>
      <p:sp>
        <p:nvSpPr>
          <p:cNvPr id="14341" name="Rectangle 7"/>
          <p:cNvSpPr>
            <a:spLocks noGrp="1" noChangeArrowheads="1"/>
          </p:cNvSpPr>
          <p:nvPr>
            <p:ph type="sldNum" sz="quarter" idx="5"/>
          </p:nvPr>
        </p:nvSpPr>
        <p:spPr>
          <a:xfrm>
            <a:off x="3213100" y="9551988"/>
            <a:ext cx="415925" cy="185737"/>
          </a:xfrm>
        </p:spPr>
        <p:txBody>
          <a:bodyPr/>
          <a:lstStyle/>
          <a:p>
            <a:pPr>
              <a:defRPr/>
            </a:pPr>
            <a:r>
              <a:rPr lang="en-US" altLang="ja-JP" smtClean="0"/>
              <a:t>Page </a:t>
            </a:r>
            <a:fld id="{4B6C3BDE-EC96-415A-B568-ADA0FA69C9CC}" type="slidenum">
              <a:rPr lang="en-US" altLang="ja-JP" smtClean="0"/>
              <a:pPr>
                <a:defRPr/>
              </a:pPr>
              <a:t>1</a:t>
            </a:fld>
            <a:endParaRPr lang="en-US" altLang="ja-JP" smtClean="0"/>
          </a:p>
        </p:txBody>
      </p:sp>
      <p:sp>
        <p:nvSpPr>
          <p:cNvPr id="65542" name="Rectangle 2"/>
          <p:cNvSpPr>
            <a:spLocks noGrp="1" noRot="1" noChangeAspect="1" noChangeArrowheads="1" noTextEdit="1"/>
          </p:cNvSpPr>
          <p:nvPr>
            <p:ph type="sldImg"/>
          </p:nvPr>
        </p:nvSpPr>
        <p:spPr>
          <a:ln/>
        </p:spPr>
      </p:sp>
      <p:sp>
        <p:nvSpPr>
          <p:cNvPr id="65543"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smtClean="0"/>
              <a:t>doc.: IEEE 802.22-yy/xxxxr0</a:t>
            </a:r>
            <a:endParaRPr lang="en-US"/>
          </a:p>
        </p:txBody>
      </p:sp>
      <p:sp>
        <p:nvSpPr>
          <p:cNvPr id="5" name="日付プレースホルダ 4"/>
          <p:cNvSpPr>
            <a:spLocks noGrp="1"/>
          </p:cNvSpPr>
          <p:nvPr>
            <p:ph type="dt" idx="11"/>
          </p:nvPr>
        </p:nvSpPr>
        <p:spPr/>
        <p:txBody>
          <a:bodyPr/>
          <a:lstStyle/>
          <a:p>
            <a:pPr>
              <a:defRPr/>
            </a:pPr>
            <a:r>
              <a:rPr lang="en-US" smtClean="0"/>
              <a:t>Month Year</a:t>
            </a:r>
            <a:endParaRPr lang="en-US"/>
          </a:p>
        </p:txBody>
      </p:sp>
      <p:sp>
        <p:nvSpPr>
          <p:cNvPr id="6" name="フッター プレースホルダ 5"/>
          <p:cNvSpPr>
            <a:spLocks noGrp="1"/>
          </p:cNvSpPr>
          <p:nvPr>
            <p:ph type="ftr" sz="quarter" idx="12"/>
          </p:nvPr>
        </p:nvSpPr>
        <p:spPr/>
        <p:txBody>
          <a:bodyPr/>
          <a:lstStyle/>
          <a:p>
            <a:pPr lvl="4">
              <a:defRPr/>
            </a:pPr>
            <a:r>
              <a:rPr lang="en-US" smtClean="0"/>
              <a:t>John Doe, Some Company</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FBDF50EB-81B6-4700-8FDD-8EA83C875EFF}" type="slidenum">
              <a:rPr lang="en-US" altLang="ja-JP" smtClean="0"/>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NICT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4B11389-40B6-4902-B40C-38CFB11C0066}"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E9C6A3B-6B4B-4525-BD88-CBEB2710EAD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F80E881-7D74-48EB-971B-42A481CEDDA4}"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EF4716B8-41B0-471A-87AC-BC22671E70E0}"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478587D5-18A6-4CEE-BA44-38ABEE0804D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5EB089-B75E-41D8-9368-3A9E14504376}"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Nov., 2012</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Chang-Woo </a:t>
            </a:r>
            <a:r>
              <a:rPr lang="en-US" err="1"/>
              <a:t>Pyo</a:t>
            </a:r>
            <a:r>
              <a:rPr lang="en-US"/>
              <a:t>, NICT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8CF24269-43A3-44B9-A402-C9469E4D45F1}"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150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10195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dirty="0" smtClean="0"/>
              <a:t>Nov., 2012</a:t>
            </a:r>
            <a:endParaRPr lang="en-US" dirty="0"/>
          </a:p>
        </p:txBody>
      </p:sp>
      <p:sp>
        <p:nvSpPr>
          <p:cNvPr id="1029" name="Rectangle 5"/>
          <p:cNvSpPr>
            <a:spLocks noGrp="1" noChangeArrowheads="1"/>
          </p:cNvSpPr>
          <p:nvPr>
            <p:ph type="ftr" sz="quarter" idx="3"/>
          </p:nvPr>
        </p:nvSpPr>
        <p:spPr bwMode="auto">
          <a:xfrm>
            <a:off x="8184852" y="6475413"/>
            <a:ext cx="35907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dirty="0" smtClean="0"/>
              <a:t>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90C5E6B3-C716-43C0-9C40-3CE75D4F0E17}" type="slidenum">
              <a:rPr lang="en-US" altLang="ja-JP"/>
              <a:pPr>
                <a:defRPr/>
              </a:pPr>
              <a:t>&lt;#&gt;</a:t>
            </a:fld>
            <a:endParaRPr lang="en-US" altLang="ja-JP"/>
          </a:p>
        </p:txBody>
      </p:sp>
      <p:sp>
        <p:nvSpPr>
          <p:cNvPr id="1031" name="Rectangle 7"/>
          <p:cNvSpPr>
            <a:spLocks noChangeArrowheads="1"/>
          </p:cNvSpPr>
          <p:nvPr/>
        </p:nvSpPr>
        <p:spPr bwMode="auto">
          <a:xfrm>
            <a:off x="5380558" y="332601"/>
            <a:ext cx="306494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IEEE </a:t>
            </a:r>
            <a:r>
              <a:rPr lang="en-US" sz="1800" dirty="0" smtClean="0">
                <a:solidFill>
                  <a:schemeClr val="tx1"/>
                </a:solidFill>
                <a:cs typeface="+mn-cs"/>
              </a:rPr>
              <a:t>802.22-12/90r0</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apurva.mody@baesystems.com"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ja-JP" dirty="0"/>
              <a:t>Nov., </a:t>
            </a:r>
            <a:r>
              <a:rPr lang="en-US" altLang="ja-JP" dirty="0" smtClean="0"/>
              <a:t>2012</a:t>
            </a:r>
            <a:endParaRPr lang="en-US" altLang="ja-JP" dirty="0"/>
          </a:p>
        </p:txBody>
      </p:sp>
      <p:sp>
        <p:nvSpPr>
          <p:cNvPr id="1028" name="Footer Placeholder 4"/>
          <p:cNvSpPr>
            <a:spLocks noGrp="1"/>
          </p:cNvSpPr>
          <p:nvPr>
            <p:ph type="ftr" sz="quarter" idx="11"/>
          </p:nvPr>
        </p:nvSpPr>
        <p:spPr>
          <a:xfrm>
            <a:off x="8184852" y="6475413"/>
            <a:ext cx="359073" cy="184666"/>
          </a:xfrm>
        </p:spPr>
        <p:txBody>
          <a:bodyPr/>
          <a:lstStyle/>
          <a:p>
            <a:pPr>
              <a:defRPr/>
            </a:pPr>
            <a:r>
              <a:rPr lang="en-US" altLang="ja-JP" dirty="0" smtClean="0">
                <a:ea typeface="ＭＳ Ｐゴシック" pitchFamily="34" charset="-128"/>
              </a:rPr>
              <a:t>NICT</a:t>
            </a:r>
          </a:p>
        </p:txBody>
      </p:sp>
      <p:sp>
        <p:nvSpPr>
          <p:cNvPr id="1029"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D6C7F941-6B47-4A98-ABAA-4D59C1B41EB7}" type="slidenum">
              <a:rPr lang="en-US" altLang="ja-JP" smtClean="0">
                <a:ea typeface="ＭＳ Ｐゴシック" pitchFamily="34" charset="-128"/>
              </a:rPr>
              <a:pPr>
                <a:defRPr/>
              </a:pPr>
              <a:t>1</a:t>
            </a:fld>
            <a:endParaRPr lang="en-US" altLang="ja-JP" smtClean="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dirty="0" smtClean="0">
                <a:ea typeface="ＭＳ Ｐゴシック" charset="-128"/>
              </a:rPr>
              <a:t>802.22b NICT Proposal</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charset="-128"/>
              </a:rPr>
              <a:t>IEEE P802.22 Wireless RANs          Date:</a:t>
            </a:r>
            <a:r>
              <a:rPr lang="en-US" altLang="ja-JP" sz="2000" b="0" dirty="0" smtClean="0">
                <a:ea typeface="ＭＳ Ｐゴシック" charset="-128"/>
              </a:rPr>
              <a:t> 2011-10-28</a:t>
            </a:r>
          </a:p>
        </p:txBody>
      </p:sp>
      <p:graphicFrame>
        <p:nvGraphicFramePr>
          <p:cNvPr id="1026" name="Object 11"/>
          <p:cNvGraphicFramePr>
            <a:graphicFrameLocks noChangeAspect="1"/>
          </p:cNvGraphicFramePr>
          <p:nvPr/>
        </p:nvGraphicFramePr>
        <p:xfrm>
          <a:off x="517525" y="2278063"/>
          <a:ext cx="7537450" cy="1981200"/>
        </p:xfrm>
        <a:graphic>
          <a:graphicData uri="http://schemas.openxmlformats.org/presentationml/2006/ole">
            <p:oleObj spid="_x0000_s1026" name="Document" r:id="rId4" imgW="8373978" imgH="2383164"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charset="-128"/>
              </a:rPr>
              <a:t>Authors:</a:t>
            </a:r>
            <a:endParaRPr lang="en-US" altLang="ja-JP" sz="2000" b="0">
              <a:solidFill>
                <a:schemeClr val="tx1"/>
              </a:solidFill>
              <a:ea typeface="ＭＳ Ｐゴシック" charset="-128"/>
            </a:endParaRPr>
          </a:p>
        </p:txBody>
      </p:sp>
      <p:sp>
        <p:nvSpPr>
          <p:cNvPr id="1033" name="Text Box 13"/>
          <p:cNvSpPr txBox="1">
            <a:spLocks noChangeArrowheads="1"/>
          </p:cNvSpPr>
          <p:nvPr/>
        </p:nvSpPr>
        <p:spPr bwMode="auto">
          <a:xfrm>
            <a:off x="609600" y="4365104"/>
            <a:ext cx="8001000" cy="1939635"/>
          </a:xfrm>
          <a:prstGeom prst="rect">
            <a:avLst/>
          </a:prstGeom>
          <a:noFill/>
          <a:ln w="9525" algn="ctr">
            <a:noFill/>
            <a:miter lim="800000"/>
            <a:headEnd/>
            <a:tailEnd/>
          </a:ln>
        </p:spPr>
        <p:txBody>
          <a:bodyPr lIns="92075" tIns="46038" rIns="92075" bIns="46038">
            <a:spAutoFit/>
          </a:bodyPr>
          <a:lstStyle/>
          <a:p>
            <a:r>
              <a:rPr lang="en-GB" altLang="ja-JP" sz="80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800" dirty="0" smtClean="0"/>
          </a:p>
          <a:p>
            <a:r>
              <a:rPr lang="en-US" altLang="ja-JP" sz="800" dirty="0" smtClean="0"/>
              <a:t> </a:t>
            </a:r>
            <a:endParaRPr lang="ja-JP" altLang="ja-JP" sz="800" dirty="0" smtClean="0"/>
          </a:p>
          <a:p>
            <a:r>
              <a:rPr lang="en-GB" altLang="ja-JP" sz="80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800" dirty="0" smtClean="0"/>
          </a:p>
          <a:p>
            <a:r>
              <a:rPr lang="en-GB" altLang="ja-JP" sz="800" dirty="0" smtClean="0"/>
              <a:t> </a:t>
            </a:r>
            <a:endParaRPr lang="ja-JP" altLang="ja-JP" sz="800" dirty="0" smtClean="0"/>
          </a:p>
          <a:p>
            <a:r>
              <a:rPr lang="en-GB" altLang="ja-JP" sz="800" dirty="0" smtClean="0"/>
              <a:t>Patent Policy and Procedures: The contributor is familiar with the IEEE 802 Patent Policy and Procedures </a:t>
            </a:r>
            <a:endParaRPr lang="ja-JP" altLang="ja-JP" sz="800" dirty="0" smtClean="0"/>
          </a:p>
          <a:p>
            <a:r>
              <a:rPr lang="en-GB" altLang="ja-JP" sz="800" dirty="0" smtClean="0"/>
              <a:t>&lt;</a:t>
            </a:r>
            <a:r>
              <a:rPr lang="en-GB" altLang="ja-JP" sz="800" u="sng" dirty="0" smtClean="0">
                <a:hlinkClick r:id="rId5"/>
              </a:rPr>
              <a:t>http://standards.ieee.org/guides/bylaws/sb-bylaws.pdf</a:t>
            </a:r>
            <a:r>
              <a:rPr lang="en-GB" altLang="ja-JP" sz="80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800" dirty="0" err="1" smtClean="0"/>
              <a:t>Apurva</a:t>
            </a:r>
            <a:r>
              <a:rPr lang="en-GB" altLang="ja-JP" sz="800" dirty="0" smtClean="0"/>
              <a:t> </a:t>
            </a:r>
            <a:r>
              <a:rPr lang="en-GB" altLang="ja-JP" sz="800" dirty="0" err="1" smtClean="0"/>
              <a:t>Mody</a:t>
            </a:r>
            <a:r>
              <a:rPr lang="en-GB" altLang="ja-JP" sz="800" dirty="0" smtClean="0"/>
              <a:t> &lt;</a:t>
            </a:r>
            <a:r>
              <a:rPr lang="en-GB" altLang="ja-JP" sz="800" u="sng" dirty="0" smtClean="0">
                <a:hlinkClick r:id="rId6"/>
              </a:rPr>
              <a:t>apurva.mody@baesystems.com</a:t>
            </a:r>
            <a:r>
              <a:rPr lang="en-GB" altLang="ja-JP" sz="80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a:t>
            </a:r>
            <a:r>
              <a:rPr lang="en-GB" altLang="ja-JP" sz="800" u="sng" dirty="0" smtClean="0">
                <a:hlinkClick r:id="rId7"/>
              </a:rPr>
              <a:t>patcom@ieee.org</a:t>
            </a:r>
            <a:r>
              <a:rPr lang="en-GB" altLang="ja-JP" sz="800" dirty="0" smtClean="0"/>
              <a:t>.</a:t>
            </a:r>
            <a:endParaRPr lang="en-US" altLang="ja-JP" sz="900" dirty="0">
              <a:ea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85800" y="685800"/>
            <a:ext cx="7772400" cy="582613"/>
          </a:xfrm>
        </p:spPr>
        <p:txBody>
          <a:bodyPr/>
          <a:lstStyle/>
          <a:p>
            <a:r>
              <a:rPr lang="en-US" altLang="ja-JP" dirty="0" smtClean="0">
                <a:ea typeface="ＭＳ Ｐゴシック" charset="-128"/>
              </a:rPr>
              <a:t>Summary</a:t>
            </a:r>
            <a:endParaRPr lang="ja-JP" altLang="en-US" dirty="0" smtClean="0">
              <a:ea typeface="ＭＳ Ｐゴシック" charset="-128"/>
            </a:endParaRPr>
          </a:p>
        </p:txBody>
      </p:sp>
      <p:sp>
        <p:nvSpPr>
          <p:cNvPr id="22531" name="コンテンツ プレースホルダ 2"/>
          <p:cNvSpPr>
            <a:spLocks noGrp="1"/>
          </p:cNvSpPr>
          <p:nvPr>
            <p:ph idx="1"/>
          </p:nvPr>
        </p:nvSpPr>
        <p:spPr>
          <a:xfrm>
            <a:off x="685800" y="1268413"/>
            <a:ext cx="8206680" cy="5184923"/>
          </a:xfrm>
        </p:spPr>
        <p:txBody>
          <a:bodyPr/>
          <a:lstStyle/>
          <a:p>
            <a:r>
              <a:rPr lang="en-US" altLang="ja-JP" sz="2000" b="0" dirty="0" smtClean="0">
                <a:ea typeface="ＭＳ Ｐゴシック" charset="-128"/>
              </a:rPr>
              <a:t>This document proposes P802.22b PHY &amp; MAC, and shows the performance</a:t>
            </a:r>
          </a:p>
          <a:p>
            <a:r>
              <a:rPr lang="en-US" altLang="ja-JP" sz="2000" dirty="0" smtClean="0"/>
              <a:t>NICT proposal meets PAR Scope and all mandatory Requirements</a:t>
            </a:r>
          </a:p>
          <a:p>
            <a:pPr lvl="1"/>
            <a:r>
              <a:rPr lang="en-US" altLang="ja-JP" sz="1800" dirty="0" smtClean="0"/>
              <a:t>For 802.22b Network </a:t>
            </a:r>
          </a:p>
          <a:p>
            <a:pPr lvl="2"/>
            <a:r>
              <a:rPr lang="en-US" altLang="ja-JP" sz="1600" dirty="0" smtClean="0"/>
              <a:t>Supports different capability classes of devices (</a:t>
            </a:r>
            <a:r>
              <a:rPr lang="en-US" altLang="ja-JP" sz="1600" dirty="0" smtClean="0">
                <a:solidFill>
                  <a:srgbClr val="0000CC"/>
                </a:solidFill>
              </a:rPr>
              <a:t>PAR Scope</a:t>
            </a:r>
            <a:r>
              <a:rPr lang="en-US" altLang="ja-JP" sz="1600" dirty="0" smtClean="0"/>
              <a:t>, Requirement 03)</a:t>
            </a:r>
          </a:p>
          <a:p>
            <a:pPr lvl="2"/>
            <a:r>
              <a:rPr lang="en-US" altLang="ja-JP" sz="1600" dirty="0" smtClean="0"/>
              <a:t>Supports larger network capacity (</a:t>
            </a:r>
            <a:r>
              <a:rPr lang="en-US" altLang="ja-JP" sz="1600" dirty="0" smtClean="0">
                <a:solidFill>
                  <a:srgbClr val="0000CC"/>
                </a:solidFill>
              </a:rPr>
              <a:t>PAR Scope</a:t>
            </a:r>
            <a:r>
              <a:rPr lang="en-US" altLang="ja-JP" sz="1600" dirty="0" smtClean="0"/>
              <a:t>, Requirement 05)</a:t>
            </a:r>
          </a:p>
          <a:p>
            <a:pPr lvl="2"/>
            <a:r>
              <a:rPr lang="en-US" altLang="ja-JP" sz="1600" dirty="0" smtClean="0"/>
              <a:t>Supports multi-hop (relay) connectivity (Requirements 06, 07)</a:t>
            </a:r>
          </a:p>
          <a:p>
            <a:pPr lvl="1"/>
            <a:r>
              <a:rPr lang="en-US" altLang="ja-JP" sz="1800" dirty="0" smtClean="0"/>
              <a:t>For 802.22b PHY</a:t>
            </a:r>
          </a:p>
          <a:p>
            <a:pPr lvl="2"/>
            <a:r>
              <a:rPr lang="en-US" altLang="ja-JP" sz="1600" dirty="0" smtClean="0"/>
              <a:t>Supports low complexity/capability design (</a:t>
            </a:r>
            <a:r>
              <a:rPr lang="en-US" altLang="ja-JP" sz="1600" dirty="0" smtClean="0">
                <a:solidFill>
                  <a:srgbClr val="0000CC"/>
                </a:solidFill>
              </a:rPr>
              <a:t>PAR Scope)</a:t>
            </a:r>
            <a:endParaRPr lang="en-US" altLang="ja-JP" sz="1600" dirty="0" smtClean="0"/>
          </a:p>
          <a:p>
            <a:pPr lvl="2"/>
            <a:r>
              <a:rPr lang="en-US" altLang="ja-JP" sz="1600" dirty="0" smtClean="0"/>
              <a:t>Supports </a:t>
            </a:r>
            <a:r>
              <a:rPr lang="en-GB" altLang="ja-JP" sz="1600" dirty="0" smtClean="0"/>
              <a:t>cost-effective compliance with regulatory spectral mask</a:t>
            </a:r>
            <a:r>
              <a:rPr lang="en-US" altLang="ja-JP" sz="1600" dirty="0" smtClean="0"/>
              <a:t> (Requirements 01, 12)</a:t>
            </a:r>
          </a:p>
          <a:p>
            <a:pPr lvl="2"/>
            <a:r>
              <a:rPr lang="en-US" altLang="ja-JP" sz="1600" dirty="0" smtClean="0"/>
              <a:t>Support higher data rates (</a:t>
            </a:r>
            <a:r>
              <a:rPr lang="en-US" altLang="ja-JP" sz="1600" dirty="0" smtClean="0">
                <a:solidFill>
                  <a:srgbClr val="0000CC"/>
                </a:solidFill>
              </a:rPr>
              <a:t>PAR Scope</a:t>
            </a:r>
            <a:r>
              <a:rPr lang="en-US" altLang="ja-JP" sz="1600" dirty="0" smtClean="0"/>
              <a:t>, Requirement 02)</a:t>
            </a:r>
          </a:p>
          <a:p>
            <a:pPr lvl="1"/>
            <a:r>
              <a:rPr lang="en-US" altLang="ja-JP" sz="1800" dirty="0" smtClean="0"/>
              <a:t>For 802.22b MAC</a:t>
            </a:r>
          </a:p>
          <a:p>
            <a:pPr lvl="2"/>
            <a:r>
              <a:rPr lang="en-US" altLang="ja-JP" sz="1600" dirty="0" smtClean="0"/>
              <a:t>Supports enhanced channel utilization (Requirement 08)</a:t>
            </a:r>
          </a:p>
          <a:p>
            <a:pPr lvl="2"/>
            <a:r>
              <a:rPr lang="en-US" altLang="ja-JP" sz="1600" dirty="0" smtClean="0"/>
              <a:t>Supports multi-channel utilization (</a:t>
            </a:r>
            <a:r>
              <a:rPr lang="en-US" altLang="ja-JP" sz="1600" dirty="0" smtClean="0">
                <a:solidFill>
                  <a:srgbClr val="0000CC"/>
                </a:solidFill>
              </a:rPr>
              <a:t>PAR Scope</a:t>
            </a:r>
            <a:r>
              <a:rPr lang="en-US" altLang="ja-JP" sz="1600" dirty="0" smtClean="0"/>
              <a:t>, Requirement 02)</a:t>
            </a:r>
          </a:p>
          <a:p>
            <a:pPr lvl="2"/>
            <a:r>
              <a:rPr lang="en-US" altLang="ja-JP" sz="1600" dirty="0" smtClean="0"/>
              <a:t>Supports enhanced frame transmission and addressing (Requirements 04, 09)</a:t>
            </a:r>
          </a:p>
          <a:p>
            <a:pPr lvl="2"/>
            <a:r>
              <a:rPr lang="en-US" altLang="ja-JP" sz="1600" dirty="0" smtClean="0"/>
              <a:t>Supports enhanced management (Requirements 10, 11)</a:t>
            </a:r>
          </a:p>
        </p:txBody>
      </p:sp>
      <p:sp>
        <p:nvSpPr>
          <p:cNvPr id="4" name="日付プレースホルダ 3"/>
          <p:cNvSpPr>
            <a:spLocks noGrp="1"/>
          </p:cNvSpPr>
          <p:nvPr>
            <p:ph type="dt" sz="quarter" idx="10"/>
          </p:nvPr>
        </p:nvSpPr>
        <p:spPr/>
        <p:txBody>
          <a:bodyPr/>
          <a:lstStyle/>
          <a:p>
            <a:pPr>
              <a:defRPr/>
            </a:pPr>
            <a:r>
              <a:rPr lang="en-US" altLang="ja-JP" dirty="0" smtClean="0"/>
              <a:t>Nov., 2012</a:t>
            </a:r>
            <a:endParaRPr lang="en-US" altLang="ja-JP" dirty="0"/>
          </a:p>
        </p:txBody>
      </p:sp>
      <p:sp>
        <p:nvSpPr>
          <p:cNvPr id="5" name="フッター プレースホルダ 4"/>
          <p:cNvSpPr>
            <a:spLocks noGrp="1"/>
          </p:cNvSpPr>
          <p:nvPr>
            <p:ph type="ftr" sz="quarter" idx="11"/>
          </p:nvPr>
        </p:nvSpPr>
        <p:spPr/>
        <p:txBody>
          <a:bodyPr/>
          <a:lstStyle/>
          <a:p>
            <a:pPr>
              <a:defRPr/>
            </a:pPr>
            <a:r>
              <a:rPr lang="en-US" dirty="0" smtClean="0"/>
              <a:t>NICT</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FDBCBFD-43F4-43F2-88DF-2E7DA0F1D2E0}"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2075" tIns="46038" rIns="92075" bIns="46038"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3200" b="1" i="0" u="none" strike="noStrike" cap="none" normalizeH="0" baseline="0" smtClean="0">
            <a:ln>
              <a:noFill/>
            </a:ln>
            <a:solidFill>
              <a:schemeClr val="tx2"/>
            </a:solidFill>
            <a:effectLst/>
            <a:latin typeface="Times New Roman" pitchFamily="18" charset="0"/>
          </a:defRPr>
        </a:defPPr>
      </a:lstStyle>
      <a:style>
        <a:lnRef idx="1">
          <a:schemeClr val="dk1"/>
        </a:lnRef>
        <a:fillRef idx="2">
          <a:schemeClr val="dk1"/>
        </a:fillRef>
        <a:effectRef idx="1">
          <a:schemeClr val="dk1"/>
        </a:effectRef>
        <a:fontRef idx="minor">
          <a:schemeClr val="dk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31825</TotalTime>
  <Words>254</Words>
  <Application>Microsoft Office PowerPoint</Application>
  <PresentationFormat>画面に合わせる (4:3)</PresentationFormat>
  <Paragraphs>39</Paragraphs>
  <Slides>2</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4" baseType="lpstr">
      <vt:lpstr>802-22-Submission</vt:lpstr>
      <vt:lpstr>Microsoft Office Word 97-2003 文書</vt:lpstr>
      <vt:lpstr>802.22b NICT Proposal</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cwpyo</cp:lastModifiedBy>
  <cp:revision>808</cp:revision>
  <cp:lastPrinted>1998-02-10T13:28:06Z</cp:lastPrinted>
  <dcterms:created xsi:type="dcterms:W3CDTF">2011-06-06T03:09:05Z</dcterms:created>
  <dcterms:modified xsi:type="dcterms:W3CDTF">2012-10-29T04:42:03Z</dcterms:modified>
</cp:coreProperties>
</file>