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4" r:id="rId4"/>
    <p:sldId id="271" r:id="rId5"/>
    <p:sldId id="272" r:id="rId6"/>
    <p:sldId id="273" r:id="rId7"/>
    <p:sldId id="275" r:id="rId8"/>
    <p:sldId id="276" r:id="rId9"/>
    <p:sldId id="277" r:id="rId10"/>
  </p:sldIdLst>
  <p:sldSz cx="9144000" cy="6858000" type="screen4x3"/>
  <p:notesSz cx="6735763" cy="986631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0000CC"/>
    <a:srgbClr val="808080"/>
    <a:srgbClr val="CC9900"/>
    <a:srgbClr val="F8F8F8"/>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928" autoAdjust="0"/>
  </p:normalViewPr>
  <p:slideViewPr>
    <p:cSldViewPr>
      <p:cViewPr>
        <p:scale>
          <a:sx n="100" d="100"/>
          <a:sy n="100" d="100"/>
        </p:scale>
        <p:origin x="-102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3414" y="-9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358412" y="198894"/>
            <a:ext cx="270266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dirty="0"/>
              <a:t>doc.: IEEE </a:t>
            </a:r>
            <a:r>
              <a:rPr lang="en-US" dirty="0" smtClean="0"/>
              <a:t>802.22-12/0101-00-000b</a:t>
            </a:r>
            <a:endParaRPr lang="en-US" dirty="0"/>
          </a:p>
        </p:txBody>
      </p:sp>
      <p:sp>
        <p:nvSpPr>
          <p:cNvPr id="3075" name="Rectangle 3"/>
          <p:cNvSpPr>
            <a:spLocks noGrp="1" noChangeArrowheads="1"/>
          </p:cNvSpPr>
          <p:nvPr>
            <p:ph type="dt" sz="quarter" idx="1"/>
          </p:nvPr>
        </p:nvSpPr>
        <p:spPr bwMode="auto">
          <a:xfrm>
            <a:off x="674688" y="198438"/>
            <a:ext cx="91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486275" y="9548813"/>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00375" y="9548813"/>
            <a:ext cx="5873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1DF65CD8-E09A-448A-A56D-F4992EF987F2}" type="slidenum">
              <a:rPr lang="en-US" altLang="ja-JP"/>
              <a:pPr>
                <a:defRPr/>
              </a:pPr>
              <a:t>‹#›</a:t>
            </a:fld>
            <a:endParaRPr lang="en-US" altLang="ja-JP"/>
          </a:p>
        </p:txBody>
      </p:sp>
      <p:sp>
        <p:nvSpPr>
          <p:cNvPr id="3078" name="Line 6"/>
          <p:cNvSpPr>
            <a:spLocks noChangeShapeType="1"/>
          </p:cNvSpPr>
          <p:nvPr/>
        </p:nvSpPr>
        <p:spPr bwMode="auto">
          <a:xfrm>
            <a:off x="673100" y="412750"/>
            <a:ext cx="538956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73100" y="9548813"/>
            <a:ext cx="719138" cy="18415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97313" y="115888"/>
            <a:ext cx="220503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35000" y="115888"/>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64516" name="Rectangle 4"/>
          <p:cNvSpPr>
            <a:spLocks noGrp="1" noRot="1" noChangeAspect="1" noChangeArrowheads="1" noTextEdit="1"/>
          </p:cNvSpPr>
          <p:nvPr>
            <p:ph type="sldImg" idx="2"/>
          </p:nvPr>
        </p:nvSpPr>
        <p:spPr bwMode="auto">
          <a:xfrm>
            <a:off x="911225" y="746125"/>
            <a:ext cx="4913313" cy="36861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8525" y="4686300"/>
            <a:ext cx="4938713" cy="444182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998913" y="9551988"/>
            <a:ext cx="2103437" cy="1857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40063" y="9551988"/>
            <a:ext cx="588962" cy="1857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FBDF50EB-81B6-4700-8FDD-8EA83C875EFF}" type="slidenum">
              <a:rPr lang="en-US" altLang="ja-JP"/>
              <a:pPr>
                <a:defRPr/>
              </a:pPr>
              <a:t>‹#›</a:t>
            </a:fld>
            <a:endParaRPr lang="en-US" altLang="ja-JP"/>
          </a:p>
        </p:txBody>
      </p:sp>
      <p:sp>
        <p:nvSpPr>
          <p:cNvPr id="2056" name="Rectangle 8"/>
          <p:cNvSpPr>
            <a:spLocks noChangeArrowheads="1"/>
          </p:cNvSpPr>
          <p:nvPr/>
        </p:nvSpPr>
        <p:spPr bwMode="auto">
          <a:xfrm>
            <a:off x="703263" y="9551988"/>
            <a:ext cx="717550" cy="185737"/>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30238" y="315913"/>
            <a:ext cx="547528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smtClean="0"/>
              <a:t>doc.: IEEE 802.22-yy/xxxxr0</a:t>
            </a:r>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4341" name="Rectangle 7"/>
          <p:cNvSpPr>
            <a:spLocks noGrp="1" noChangeArrowheads="1"/>
          </p:cNvSpPr>
          <p:nvPr>
            <p:ph type="sldNum" sz="quarter" idx="5"/>
          </p:nvPr>
        </p:nvSpPr>
        <p:spPr>
          <a:xfrm>
            <a:off x="3213100" y="9551988"/>
            <a:ext cx="415925" cy="185737"/>
          </a:xfrm>
        </p:spPr>
        <p:txBody>
          <a:bodyPr/>
          <a:lstStyle/>
          <a:p>
            <a:pPr>
              <a:defRPr/>
            </a:pPr>
            <a:r>
              <a:rPr lang="en-US" altLang="ja-JP" smtClean="0"/>
              <a:t>Page </a:t>
            </a:r>
            <a:fld id="{4B6C3BDE-EC96-415A-B568-ADA0FA69C9CC}" type="slidenum">
              <a:rPr lang="en-US" altLang="ja-JP" smtClean="0"/>
              <a:pPr>
                <a:defRPr/>
              </a:pPr>
              <a:t>1</a:t>
            </a:fld>
            <a:endParaRPr lang="en-US" altLang="ja-JP" smtClean="0"/>
          </a:p>
        </p:txBody>
      </p:sp>
      <p:sp>
        <p:nvSpPr>
          <p:cNvPr id="65542" name="Rectangle 2"/>
          <p:cNvSpPr>
            <a:spLocks noGrp="1" noRot="1" noChangeAspect="1" noChangeArrowheads="1" noTextEdit="1"/>
          </p:cNvSpPr>
          <p:nvPr>
            <p:ph type="sldImg"/>
          </p:nvPr>
        </p:nvSpPr>
        <p:spPr>
          <a:ln/>
        </p:spPr>
      </p:sp>
      <p:sp>
        <p:nvSpPr>
          <p:cNvPr id="6554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NICT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4B11389-40B6-4902-B40C-38CFB11C006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5" name="Rectangle 5"/>
          <p:cNvSpPr>
            <a:spLocks noGrp="1" noChangeArrowheads="1"/>
          </p:cNvSpPr>
          <p:nvPr>
            <p:ph type="ftr" sz="quarter" idx="11"/>
          </p:nvPr>
        </p:nvSpPr>
        <p:spPr>
          <a:xfrm>
            <a:off x="7444265" y="6475413"/>
            <a:ext cx="1099660" cy="184666"/>
          </a:xfrm>
          <a:ln/>
        </p:spPr>
        <p:txBody>
          <a:bodyPr/>
          <a:lstStyle>
            <a:lvl1pPr>
              <a:defRPr/>
            </a:lvl1pPr>
          </a:lstStyle>
          <a:p>
            <a:pPr>
              <a:defRPr/>
            </a:pPr>
            <a:r>
              <a:rPr lang="en-US" dirty="0" smtClean="0"/>
              <a:t>Xin Zhang, NICT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E9C6A3B-6B4B-4525-BD88-CBEB2710EAD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8F80E881-7D74-48EB-971B-42A481CEDDA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EF4716B8-41B0-471A-87AC-BC22671E70E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478587D5-18A6-4CEE-BA44-38ABEE0804D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5EB089-B75E-41D8-9368-3A9E14504376}"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8CF24269-43A3-44B9-A402-C9469E4D45F1}"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150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101957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dirty="0" smtClean="0"/>
              <a:t>Nov., 2012</a:t>
            </a:r>
            <a:endParaRPr lang="en-US" dirty="0"/>
          </a:p>
        </p:txBody>
      </p:sp>
      <p:sp>
        <p:nvSpPr>
          <p:cNvPr id="1029" name="Rectangle 5"/>
          <p:cNvSpPr>
            <a:spLocks noGrp="1" noChangeArrowheads="1"/>
          </p:cNvSpPr>
          <p:nvPr>
            <p:ph type="ftr" sz="quarter" idx="3"/>
          </p:nvPr>
        </p:nvSpPr>
        <p:spPr bwMode="auto">
          <a:xfrm>
            <a:off x="8184852" y="6475413"/>
            <a:ext cx="35907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dirty="0" smtClean="0"/>
              <a:t>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90C5E6B3-C716-43C0-9C40-3CE75D4F0E17}" type="slidenum">
              <a:rPr lang="en-US" altLang="ja-JP"/>
              <a:pPr>
                <a:defRPr/>
              </a:pPr>
              <a:t>‹#›</a:t>
            </a:fld>
            <a:endParaRPr lang="en-US" altLang="ja-JP"/>
          </a:p>
        </p:txBody>
      </p:sp>
      <p:sp>
        <p:nvSpPr>
          <p:cNvPr id="1031" name="Rectangle 7"/>
          <p:cNvSpPr>
            <a:spLocks noChangeArrowheads="1"/>
          </p:cNvSpPr>
          <p:nvPr/>
        </p:nvSpPr>
        <p:spPr bwMode="auto">
          <a:xfrm>
            <a:off x="4508525" y="332601"/>
            <a:ext cx="393697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IEEE </a:t>
            </a:r>
            <a:r>
              <a:rPr lang="en-US" sz="1800" dirty="0" smtClean="0">
                <a:solidFill>
                  <a:schemeClr val="tx1"/>
                </a:solidFill>
                <a:cs typeface="+mn-cs"/>
              </a:rPr>
              <a:t>802.22-12-0101-00-000b</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apurva.mody@baesystems.com"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altLang="ja-JP" dirty="0"/>
              <a:t>Nov., </a:t>
            </a:r>
            <a:r>
              <a:rPr lang="en-US" altLang="ja-JP" dirty="0" smtClean="0"/>
              <a:t>2012</a:t>
            </a:r>
            <a:endParaRPr lang="en-US" altLang="ja-JP" dirty="0"/>
          </a:p>
        </p:txBody>
      </p:sp>
      <p:sp>
        <p:nvSpPr>
          <p:cNvPr id="1028" name="Footer Placeholder 4"/>
          <p:cNvSpPr>
            <a:spLocks noGrp="1"/>
          </p:cNvSpPr>
          <p:nvPr>
            <p:ph type="ftr" sz="quarter" idx="11"/>
          </p:nvPr>
        </p:nvSpPr>
        <p:spPr>
          <a:xfrm>
            <a:off x="8184852" y="6475413"/>
            <a:ext cx="359073" cy="184666"/>
          </a:xfrm>
        </p:spPr>
        <p:txBody>
          <a:bodyPr/>
          <a:lstStyle/>
          <a:p>
            <a:pPr>
              <a:defRPr/>
            </a:pPr>
            <a:r>
              <a:rPr lang="en-US" altLang="ja-JP" dirty="0" smtClean="0">
                <a:ea typeface="ＭＳ Ｐゴシック" pitchFamily="34" charset="-128"/>
              </a:rPr>
              <a:t>NICT</a:t>
            </a:r>
          </a:p>
        </p:txBody>
      </p:sp>
      <p:sp>
        <p:nvSpPr>
          <p:cNvPr id="1029" name="Slide Number Placeholder 5"/>
          <p:cNvSpPr>
            <a:spLocks noGrp="1"/>
          </p:cNvSpPr>
          <p:nvPr>
            <p:ph type="sldNum" sz="quarter" idx="12"/>
          </p:nvPr>
        </p:nvSpPr>
        <p:spPr/>
        <p:txBody>
          <a:bodyPr/>
          <a:lstStyle/>
          <a:p>
            <a:pPr>
              <a:defRPr/>
            </a:pPr>
            <a:r>
              <a:rPr lang="en-US" altLang="ja-JP" smtClean="0">
                <a:ea typeface="ＭＳ Ｐゴシック" pitchFamily="34" charset="-128"/>
              </a:rPr>
              <a:t>Slide </a:t>
            </a:r>
            <a:fld id="{D6C7F941-6B47-4A98-ABAA-4D59C1B41EB7}" type="slidenum">
              <a:rPr lang="en-US" altLang="ja-JP" smtClean="0">
                <a:ea typeface="ＭＳ Ｐゴシック" pitchFamily="34" charset="-128"/>
              </a:rPr>
              <a:pPr>
                <a:defRPr/>
              </a:pPr>
              <a:t>1</a:t>
            </a:fld>
            <a:endParaRPr lang="en-US" altLang="ja-JP" smtClean="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dirty="0" smtClean="0">
                <a:ea typeface="ＭＳ Ｐゴシック" charset="-128"/>
              </a:rPr>
              <a:t>Investigation on meeting the TVWS Spectrum Mask</a:t>
            </a: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charset="-128"/>
              </a:rPr>
              <a:t>IEEE P802.22 Wireless RANs          Date:</a:t>
            </a:r>
            <a:r>
              <a:rPr lang="en-US" altLang="ja-JP" sz="2000" b="0" dirty="0" smtClean="0">
                <a:ea typeface="ＭＳ Ｐゴシック" charset="-128"/>
              </a:rPr>
              <a:t> 2011-11-9</a:t>
            </a:r>
          </a:p>
        </p:txBody>
      </p:sp>
      <p:graphicFrame>
        <p:nvGraphicFramePr>
          <p:cNvPr id="1026" name="Object 11"/>
          <p:cNvGraphicFramePr>
            <a:graphicFrameLocks noChangeAspect="1"/>
          </p:cNvGraphicFramePr>
          <p:nvPr/>
        </p:nvGraphicFramePr>
        <p:xfrm>
          <a:off x="467544" y="2276872"/>
          <a:ext cx="7534275" cy="1981200"/>
        </p:xfrm>
        <a:graphic>
          <a:graphicData uri="http://schemas.openxmlformats.org/presentationml/2006/ole">
            <p:oleObj spid="_x0000_s1026" name="Document" r:id="rId4" imgW="8400673" imgH="2207213"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a:solidFill>
                  <a:schemeClr val="tx1"/>
                </a:solidFill>
                <a:ea typeface="ＭＳ Ｐゴシック" charset="-128"/>
              </a:rPr>
              <a:t>Authors:</a:t>
            </a:r>
            <a:endParaRPr lang="en-US" altLang="ja-JP" sz="2000" b="0">
              <a:solidFill>
                <a:schemeClr val="tx1"/>
              </a:solidFill>
              <a:ea typeface="ＭＳ Ｐゴシック" charset="-128"/>
            </a:endParaRPr>
          </a:p>
        </p:txBody>
      </p:sp>
      <p:sp>
        <p:nvSpPr>
          <p:cNvPr id="1033" name="Text Box 13"/>
          <p:cNvSpPr txBox="1">
            <a:spLocks noChangeArrowheads="1"/>
          </p:cNvSpPr>
          <p:nvPr/>
        </p:nvSpPr>
        <p:spPr bwMode="auto">
          <a:xfrm>
            <a:off x="609600" y="4365104"/>
            <a:ext cx="8001000" cy="1939635"/>
          </a:xfrm>
          <a:prstGeom prst="rect">
            <a:avLst/>
          </a:prstGeom>
          <a:noFill/>
          <a:ln w="9525" algn="ctr">
            <a:noFill/>
            <a:miter lim="800000"/>
            <a:headEnd/>
            <a:tailEnd/>
          </a:ln>
        </p:spPr>
        <p:txBody>
          <a:bodyPr lIns="92075" tIns="46038" rIns="92075" bIns="46038">
            <a:spAutoFit/>
          </a:bodyPr>
          <a:lstStyle/>
          <a:p>
            <a:r>
              <a:rPr lang="en-GB" altLang="ja-JP" sz="80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800" dirty="0" smtClean="0"/>
          </a:p>
          <a:p>
            <a:r>
              <a:rPr lang="en-US" altLang="ja-JP" sz="800" dirty="0" smtClean="0"/>
              <a:t> </a:t>
            </a:r>
            <a:endParaRPr lang="ja-JP" altLang="ja-JP" sz="800" dirty="0" smtClean="0"/>
          </a:p>
          <a:p>
            <a:r>
              <a:rPr lang="en-GB" altLang="ja-JP" sz="80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800" dirty="0" smtClean="0"/>
          </a:p>
          <a:p>
            <a:r>
              <a:rPr lang="en-GB" altLang="ja-JP" sz="800" dirty="0" smtClean="0"/>
              <a:t> </a:t>
            </a:r>
            <a:endParaRPr lang="ja-JP" altLang="ja-JP" sz="800" dirty="0" smtClean="0"/>
          </a:p>
          <a:p>
            <a:r>
              <a:rPr lang="en-GB" altLang="ja-JP" sz="800" dirty="0" smtClean="0"/>
              <a:t>Patent Policy and Procedures: The contributor is familiar with the IEEE 802 Patent Policy and Procedures </a:t>
            </a:r>
            <a:endParaRPr lang="ja-JP" altLang="ja-JP" sz="800" dirty="0" smtClean="0"/>
          </a:p>
          <a:p>
            <a:r>
              <a:rPr lang="en-GB" altLang="ja-JP" sz="800" dirty="0" smtClean="0"/>
              <a:t>&lt;</a:t>
            </a:r>
            <a:r>
              <a:rPr lang="en-GB" altLang="ja-JP" sz="800" u="sng" dirty="0" smtClean="0">
                <a:hlinkClick r:id="rId5"/>
              </a:rPr>
              <a:t>http://standards.ieee.org/guides/bylaws/sb-bylaws.pdf</a:t>
            </a:r>
            <a:r>
              <a:rPr lang="en-GB" altLang="ja-JP" sz="80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800" dirty="0" err="1" smtClean="0"/>
              <a:t>Apurva</a:t>
            </a:r>
            <a:r>
              <a:rPr lang="en-GB" altLang="ja-JP" sz="800" dirty="0" smtClean="0"/>
              <a:t> </a:t>
            </a:r>
            <a:r>
              <a:rPr lang="en-GB" altLang="ja-JP" sz="800" dirty="0" err="1" smtClean="0"/>
              <a:t>Mody</a:t>
            </a:r>
            <a:r>
              <a:rPr lang="en-GB" altLang="ja-JP" sz="800" dirty="0" smtClean="0"/>
              <a:t> &lt;</a:t>
            </a:r>
            <a:r>
              <a:rPr lang="en-GB" altLang="ja-JP" sz="800" u="sng" dirty="0" smtClean="0">
                <a:hlinkClick r:id="rId6"/>
              </a:rPr>
              <a:t>apurva.mody@baesystems.com</a:t>
            </a:r>
            <a:r>
              <a:rPr lang="en-GB" altLang="ja-JP" sz="80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a:t>
            </a:r>
            <a:r>
              <a:rPr lang="en-GB" altLang="ja-JP" sz="800" u="sng" dirty="0" smtClean="0">
                <a:hlinkClick r:id="rId7"/>
              </a:rPr>
              <a:t>patcom@ieee.org</a:t>
            </a:r>
            <a:r>
              <a:rPr lang="en-GB" altLang="ja-JP" sz="800" dirty="0" smtClean="0"/>
              <a:t>.</a:t>
            </a:r>
            <a:endParaRPr lang="en-US" altLang="ja-JP" sz="900" dirty="0">
              <a:ea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685800" y="685800"/>
            <a:ext cx="7772400" cy="582613"/>
          </a:xfrm>
        </p:spPr>
        <p:txBody>
          <a:bodyPr/>
          <a:lstStyle/>
          <a:p>
            <a:r>
              <a:rPr lang="en-US" altLang="ja-JP" dirty="0" smtClean="0">
                <a:ea typeface="ＭＳ Ｐゴシック" charset="-128"/>
              </a:rPr>
              <a:t>Abstract</a:t>
            </a:r>
            <a:endParaRPr lang="ja-JP" altLang="en-US" dirty="0" smtClean="0">
              <a:ea typeface="ＭＳ Ｐゴシック" charset="-128"/>
            </a:endParaRPr>
          </a:p>
        </p:txBody>
      </p:sp>
      <p:sp>
        <p:nvSpPr>
          <p:cNvPr id="22531" name="コンテンツ プレースホルダ 2"/>
          <p:cNvSpPr>
            <a:spLocks noGrp="1"/>
          </p:cNvSpPr>
          <p:nvPr>
            <p:ph idx="1"/>
          </p:nvPr>
        </p:nvSpPr>
        <p:spPr>
          <a:xfrm>
            <a:off x="539552" y="1772816"/>
            <a:ext cx="8206680" cy="4536504"/>
          </a:xfrm>
        </p:spPr>
        <p:txBody>
          <a:bodyPr/>
          <a:lstStyle/>
          <a:p>
            <a:r>
              <a:rPr lang="en-US" altLang="ja-JP" dirty="0" smtClean="0"/>
              <a:t>This presentation serves three purposes:</a:t>
            </a:r>
          </a:p>
          <a:p>
            <a:pPr lvl="1"/>
            <a:r>
              <a:rPr lang="en-US" altLang="ja-JP" dirty="0" smtClean="0"/>
              <a:t>To show the challenge we face in TVWS spectrum</a:t>
            </a:r>
          </a:p>
          <a:p>
            <a:pPr lvl="1"/>
            <a:r>
              <a:rPr lang="en-US" altLang="ja-JP" dirty="0" smtClean="0"/>
              <a:t>To demonstrate via simulations that the 802.22b  PHY proposal by </a:t>
            </a:r>
            <a:r>
              <a:rPr lang="en-US" altLang="ja-JP" dirty="0" smtClean="0"/>
              <a:t>document 22-12-0090-02-000b</a:t>
            </a:r>
            <a:r>
              <a:rPr lang="en-US" altLang="ja-JP" dirty="0" smtClean="0"/>
              <a:t> </a:t>
            </a:r>
            <a:r>
              <a:rPr lang="en-US" altLang="ja-JP" dirty="0" smtClean="0"/>
              <a:t>meets the TVWS spectrum mask defined by FCC with easy filter implementation</a:t>
            </a:r>
          </a:p>
          <a:p>
            <a:pPr lvl="1"/>
            <a:r>
              <a:rPr lang="en-US" altLang="ja-JP" dirty="0" smtClean="0"/>
              <a:t>To show the existing 802.22 PHY design meet the TVWS spectrum with more difficult filter implementation.</a:t>
            </a:r>
          </a:p>
          <a:p>
            <a:pPr lvl="1"/>
            <a:endParaRPr lang="en-US" altLang="ja-JP" sz="1200" dirty="0" smtClean="0"/>
          </a:p>
        </p:txBody>
      </p:sp>
      <p:sp>
        <p:nvSpPr>
          <p:cNvPr id="4" name="日付プレースホルダ 3"/>
          <p:cNvSpPr>
            <a:spLocks noGrp="1"/>
          </p:cNvSpPr>
          <p:nvPr>
            <p:ph type="dt" sz="quarter" idx="10"/>
          </p:nvPr>
        </p:nvSpPr>
        <p:spPr/>
        <p:txBody>
          <a:bodyPr/>
          <a:lstStyle/>
          <a:p>
            <a:pPr>
              <a:defRPr/>
            </a:pPr>
            <a:r>
              <a:rPr lang="en-US" altLang="ja-JP" dirty="0" smtClean="0"/>
              <a:t>Nov., 2012</a:t>
            </a:r>
            <a:endParaRPr lang="en-US" altLang="ja-JP" dirty="0"/>
          </a:p>
        </p:txBody>
      </p:sp>
      <p:sp>
        <p:nvSpPr>
          <p:cNvPr id="5" name="フッター プレースホルダ 4"/>
          <p:cNvSpPr>
            <a:spLocks noGrp="1"/>
          </p:cNvSpPr>
          <p:nvPr>
            <p:ph type="ftr" sz="quarter" idx="11"/>
          </p:nvPr>
        </p:nvSpPr>
        <p:spPr>
          <a:xfrm>
            <a:off x="8184852" y="6475413"/>
            <a:ext cx="359073" cy="184666"/>
          </a:xfrm>
        </p:spPr>
        <p:txBody>
          <a:bodyPr/>
          <a:lstStyle/>
          <a:p>
            <a:pPr>
              <a:defRPr/>
            </a:pPr>
            <a:r>
              <a:rPr lang="en-US" dirty="0" smtClean="0"/>
              <a:t>NICT</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FDBCBFD-43F4-43F2-88DF-2E7DA0F1D2E0}"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PHY parameters</a:t>
            </a:r>
            <a:endParaRPr lang="en-SG" dirty="0"/>
          </a:p>
        </p:txBody>
      </p:sp>
      <p:graphicFrame>
        <p:nvGraphicFramePr>
          <p:cNvPr id="7" name="Content Placeholder 6"/>
          <p:cNvGraphicFramePr>
            <a:graphicFrameLocks noGrp="1"/>
          </p:cNvGraphicFramePr>
          <p:nvPr>
            <p:ph idx="1"/>
          </p:nvPr>
        </p:nvGraphicFramePr>
        <p:xfrm>
          <a:off x="611560" y="2060848"/>
          <a:ext cx="7990656" cy="3969982"/>
        </p:xfrm>
        <a:graphic>
          <a:graphicData uri="http://schemas.openxmlformats.org/drawingml/2006/table">
            <a:tbl>
              <a:tblPr firstRow="1" bandRow="1">
                <a:tableStyleId>{74C1A8A3-306A-4EB7-A6B1-4F7E0EB9C5D6}</a:tableStyleId>
              </a:tblPr>
              <a:tblGrid>
                <a:gridCol w="3528392"/>
                <a:gridCol w="1944216"/>
                <a:gridCol w="2518048"/>
              </a:tblGrid>
              <a:tr h="390322">
                <a:tc>
                  <a:txBody>
                    <a:bodyPr/>
                    <a:lstStyle/>
                    <a:p>
                      <a:endParaRPr lang="en-SG" dirty="0"/>
                    </a:p>
                  </a:txBody>
                  <a:tcPr/>
                </a:tc>
                <a:tc>
                  <a:txBody>
                    <a:bodyPr/>
                    <a:lstStyle/>
                    <a:p>
                      <a:r>
                        <a:rPr lang="en-US" dirty="0" smtClean="0"/>
                        <a:t>802.22</a:t>
                      </a:r>
                      <a:endParaRPr lang="en-SG" dirty="0"/>
                    </a:p>
                  </a:txBody>
                  <a:tcPr/>
                </a:tc>
                <a:tc>
                  <a:txBody>
                    <a:bodyPr/>
                    <a:lstStyle/>
                    <a:p>
                      <a:r>
                        <a:rPr lang="en-US" dirty="0" smtClean="0"/>
                        <a:t>802.22b</a:t>
                      </a:r>
                      <a:endParaRPr lang="en-SG" dirty="0"/>
                    </a:p>
                  </a:txBody>
                  <a:tcPr/>
                </a:tc>
              </a:tr>
              <a:tr h="390322">
                <a:tc>
                  <a:txBody>
                    <a:bodyPr/>
                    <a:lstStyle/>
                    <a:p>
                      <a:r>
                        <a:rPr lang="en-US" dirty="0" smtClean="0"/>
                        <a:t>FFT size</a:t>
                      </a:r>
                      <a:endParaRPr lang="en-SG" dirty="0"/>
                    </a:p>
                  </a:txBody>
                  <a:tcPr/>
                </a:tc>
                <a:tc>
                  <a:txBody>
                    <a:bodyPr/>
                    <a:lstStyle/>
                    <a:p>
                      <a:r>
                        <a:rPr lang="en-US" dirty="0" smtClean="0"/>
                        <a:t>2048</a:t>
                      </a:r>
                      <a:endParaRPr lang="en-SG" dirty="0"/>
                    </a:p>
                  </a:txBody>
                  <a:tcPr/>
                </a:tc>
                <a:tc>
                  <a:txBody>
                    <a:bodyPr/>
                    <a:lstStyle/>
                    <a:p>
                      <a:r>
                        <a:rPr lang="en-US" dirty="0" smtClean="0"/>
                        <a:t>1024</a:t>
                      </a:r>
                      <a:endParaRPr lang="en-SG" dirty="0"/>
                    </a:p>
                  </a:txBody>
                  <a:tcPr/>
                </a:tc>
              </a:tr>
              <a:tr h="673706">
                <a:tc>
                  <a:txBody>
                    <a:bodyPr/>
                    <a:lstStyle/>
                    <a:p>
                      <a:r>
                        <a:rPr lang="en-US" dirty="0" smtClean="0"/>
                        <a:t>Sampling frequency (MHz)</a:t>
                      </a:r>
                      <a:endParaRPr lang="en-SG" dirty="0"/>
                    </a:p>
                  </a:txBody>
                  <a:tcPr/>
                </a:tc>
                <a:tc>
                  <a:txBody>
                    <a:bodyPr/>
                    <a:lstStyle/>
                    <a:p>
                      <a:r>
                        <a:rPr lang="en-US" dirty="0" smtClean="0"/>
                        <a:t>6.85</a:t>
                      </a:r>
                      <a:endParaRPr lang="en-SG" dirty="0"/>
                    </a:p>
                  </a:txBody>
                  <a:tcPr/>
                </a:tc>
                <a:tc>
                  <a:txBody>
                    <a:bodyPr/>
                    <a:lstStyle/>
                    <a:p>
                      <a:r>
                        <a:rPr lang="en-US" dirty="0" smtClean="0"/>
                        <a:t>5.60</a:t>
                      </a:r>
                      <a:endParaRPr lang="en-SG" dirty="0"/>
                    </a:p>
                  </a:txBody>
                  <a:tcPr/>
                </a:tc>
              </a:tr>
              <a:tr h="390322">
                <a:tc>
                  <a:txBody>
                    <a:bodyPr/>
                    <a:lstStyle/>
                    <a:p>
                      <a:r>
                        <a:rPr lang="en-US" dirty="0" smtClean="0"/>
                        <a:t>Number of null carriers</a:t>
                      </a:r>
                      <a:endParaRPr lang="en-SG" dirty="0"/>
                    </a:p>
                  </a:txBody>
                  <a:tcPr/>
                </a:tc>
                <a:tc>
                  <a:txBody>
                    <a:bodyPr/>
                    <a:lstStyle/>
                    <a:p>
                      <a:r>
                        <a:rPr lang="en-US" dirty="0" smtClean="0"/>
                        <a:t>368</a:t>
                      </a:r>
                      <a:endParaRPr lang="en-SG" dirty="0"/>
                    </a:p>
                  </a:txBody>
                  <a:tcPr/>
                </a:tc>
                <a:tc>
                  <a:txBody>
                    <a:bodyPr/>
                    <a:lstStyle/>
                    <a:p>
                      <a:r>
                        <a:rPr lang="en-US" dirty="0" smtClean="0"/>
                        <a:t>192 (DS), 184 (US)</a:t>
                      </a:r>
                      <a:endParaRPr lang="en-SG" dirty="0"/>
                    </a:p>
                  </a:txBody>
                  <a:tcPr/>
                </a:tc>
              </a:tr>
              <a:tr h="387576">
                <a:tc>
                  <a:txBody>
                    <a:bodyPr/>
                    <a:lstStyle/>
                    <a:p>
                      <a:r>
                        <a:rPr lang="en-US" dirty="0" smtClean="0"/>
                        <a:t>Number of effective</a:t>
                      </a:r>
                      <a:r>
                        <a:rPr lang="en-US" baseline="0" dirty="0" smtClean="0"/>
                        <a:t> carriers</a:t>
                      </a:r>
                      <a:endParaRPr lang="en-SG" dirty="0"/>
                    </a:p>
                  </a:txBody>
                  <a:tcPr/>
                </a:tc>
                <a:tc>
                  <a:txBody>
                    <a:bodyPr/>
                    <a:lstStyle/>
                    <a:p>
                      <a:r>
                        <a:rPr lang="en-US" dirty="0" smtClean="0"/>
                        <a:t>1680</a:t>
                      </a:r>
                      <a:endParaRPr lang="en-SG" dirty="0"/>
                    </a:p>
                  </a:txBody>
                  <a:tcPr/>
                </a:tc>
                <a:tc>
                  <a:txBody>
                    <a:bodyPr/>
                    <a:lstStyle/>
                    <a:p>
                      <a:r>
                        <a:rPr lang="en-US" dirty="0" smtClean="0"/>
                        <a:t>832 (DS), 840 (US)</a:t>
                      </a:r>
                      <a:endParaRPr lang="en-SG" dirty="0"/>
                    </a:p>
                  </a:txBody>
                  <a:tcPr/>
                </a:tc>
              </a:tr>
              <a:tr h="390322">
                <a:tc>
                  <a:txBody>
                    <a:bodyPr/>
                    <a:lstStyle/>
                    <a:p>
                      <a:r>
                        <a:rPr lang="en-US" dirty="0" smtClean="0"/>
                        <a:t>Occupied bandwidth (MHz)</a:t>
                      </a:r>
                      <a:endParaRPr lang="en-SG" dirty="0"/>
                    </a:p>
                  </a:txBody>
                  <a:tcPr/>
                </a:tc>
                <a:tc>
                  <a:txBody>
                    <a:bodyPr/>
                    <a:lstStyle/>
                    <a:p>
                      <a:r>
                        <a:rPr lang="en-US" dirty="0" smtClean="0"/>
                        <a:t>5.625</a:t>
                      </a:r>
                      <a:endParaRPr lang="en-SG" dirty="0"/>
                    </a:p>
                  </a:txBody>
                  <a:tcPr/>
                </a:tc>
                <a:tc>
                  <a:txBody>
                    <a:bodyPr/>
                    <a:lstStyle/>
                    <a:p>
                      <a:r>
                        <a:rPr lang="en-US" baseline="0" dirty="0" smtClean="0"/>
                        <a:t>4.55 (DS), 4.59 (US)</a:t>
                      </a:r>
                      <a:endParaRPr lang="en-SG" dirty="0"/>
                    </a:p>
                  </a:txBody>
                  <a:tcPr/>
                </a:tc>
              </a:tr>
              <a:tr h="673706">
                <a:tc>
                  <a:txBody>
                    <a:bodyPr/>
                    <a:lstStyle/>
                    <a:p>
                      <a:r>
                        <a:rPr lang="en-US" dirty="0" smtClean="0"/>
                        <a:t>Lower channel edge </a:t>
                      </a:r>
                      <a:r>
                        <a:rPr lang="en-US" dirty="0" err="1" smtClean="0"/>
                        <a:t>guardband</a:t>
                      </a:r>
                      <a:r>
                        <a:rPr lang="en-US" dirty="0" smtClean="0"/>
                        <a:t> (KHz)</a:t>
                      </a:r>
                      <a:endParaRPr lang="en-SG" dirty="0"/>
                    </a:p>
                  </a:txBody>
                  <a:tcPr/>
                </a:tc>
                <a:tc>
                  <a:txBody>
                    <a:bodyPr/>
                    <a:lstStyle/>
                    <a:p>
                      <a:r>
                        <a:rPr lang="en-US" dirty="0" smtClean="0"/>
                        <a:t>188.3</a:t>
                      </a:r>
                      <a:endParaRPr lang="en-SG" dirty="0"/>
                    </a:p>
                  </a:txBody>
                  <a:tcPr/>
                </a:tc>
                <a:tc>
                  <a:txBody>
                    <a:bodyPr/>
                    <a:lstStyle/>
                    <a:p>
                      <a:r>
                        <a:rPr lang="en-US" dirty="0" smtClean="0"/>
                        <a:t>726.4 (DS), 704.4 (US)</a:t>
                      </a:r>
                      <a:endParaRPr lang="en-SG" dirty="0"/>
                    </a:p>
                  </a:txBody>
                  <a:tcPr/>
                </a:tc>
              </a:tr>
              <a:tr h="673706">
                <a:tc>
                  <a:txBody>
                    <a:bodyPr/>
                    <a:lstStyle/>
                    <a:p>
                      <a:r>
                        <a:rPr lang="en-US" dirty="0" smtClean="0"/>
                        <a:t>Upper channel edge </a:t>
                      </a:r>
                      <a:r>
                        <a:rPr lang="en-US" dirty="0" err="1" smtClean="0"/>
                        <a:t>guardband</a:t>
                      </a:r>
                      <a:r>
                        <a:rPr lang="en-US" dirty="0" smtClean="0"/>
                        <a:t> (KHz)</a:t>
                      </a:r>
                      <a:endParaRPr lang="en-SG" dirty="0"/>
                    </a:p>
                  </a:txBody>
                  <a:tcPr/>
                </a:tc>
                <a:tc>
                  <a:txBody>
                    <a:bodyPr/>
                    <a:lstStyle/>
                    <a:p>
                      <a:r>
                        <a:rPr lang="en-US" dirty="0" smtClean="0"/>
                        <a:t>186.7</a:t>
                      </a:r>
                      <a:endParaRPr lang="en-SG" dirty="0"/>
                    </a:p>
                  </a:txBody>
                  <a:tcPr/>
                </a:tc>
                <a:tc>
                  <a:txBody>
                    <a:bodyPr/>
                    <a:lstStyle/>
                    <a:p>
                      <a:r>
                        <a:rPr lang="en-US" dirty="0" smtClean="0"/>
                        <a:t>723.6 (DS), 701.6 (US)</a:t>
                      </a:r>
                      <a:endParaRPr lang="en-SG" dirty="0"/>
                    </a:p>
                  </a:txBody>
                  <a:tcPr/>
                </a:tc>
              </a:tr>
            </a:tbl>
          </a:graphicData>
        </a:graphic>
      </p:graphicFrame>
      <p:sp>
        <p:nvSpPr>
          <p:cNvPr id="4" name="Date Placeholder 3"/>
          <p:cNvSpPr>
            <a:spLocks noGrp="1"/>
          </p:cNvSpPr>
          <p:nvPr>
            <p:ph type="dt" sz="half" idx="10"/>
          </p:nvPr>
        </p:nvSpPr>
        <p:spPr/>
        <p:txBody>
          <a:bodyPr/>
          <a:lstStyle/>
          <a:p>
            <a:pPr>
              <a:defRPr/>
            </a:pPr>
            <a:r>
              <a:rPr lang="en-US" altLang="ja-JP" smtClean="0"/>
              <a:t>Nov., 2012</a:t>
            </a:r>
            <a:endParaRPr lang="en-US" altLang="ja-JP" dirty="0"/>
          </a:p>
        </p:txBody>
      </p:sp>
      <p:sp>
        <p:nvSpPr>
          <p:cNvPr id="5" name="Footer Placeholder 4"/>
          <p:cNvSpPr>
            <a:spLocks noGrp="1"/>
          </p:cNvSpPr>
          <p:nvPr>
            <p:ph type="ftr" sz="quarter" idx="11"/>
          </p:nvPr>
        </p:nvSpPr>
        <p:spPr/>
        <p:txBody>
          <a:bodyPr/>
          <a:lstStyle/>
          <a:p>
            <a:pPr>
              <a:defRPr/>
            </a:pPr>
            <a:r>
              <a:rPr lang="en-US" smtClean="0"/>
              <a:t>Xin Zhang, NICT</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in meeting TVWS Spectrum Mask</a:t>
            </a:r>
            <a:endParaRPr lang="en-SG" dirty="0"/>
          </a:p>
        </p:txBody>
      </p:sp>
      <p:sp>
        <p:nvSpPr>
          <p:cNvPr id="4" name="Date Placeholder 3"/>
          <p:cNvSpPr>
            <a:spLocks noGrp="1"/>
          </p:cNvSpPr>
          <p:nvPr>
            <p:ph type="dt" sz="half" idx="10"/>
          </p:nvPr>
        </p:nvSpPr>
        <p:spPr/>
        <p:txBody>
          <a:bodyPr/>
          <a:lstStyle/>
          <a:p>
            <a:pPr>
              <a:defRPr/>
            </a:pPr>
            <a:r>
              <a:rPr lang="en-US" altLang="ja-JP" smtClean="0"/>
              <a:t>Nov., 2012</a:t>
            </a:r>
            <a:endParaRPr lang="en-US" altLang="ja-JP" dirty="0"/>
          </a:p>
        </p:txBody>
      </p:sp>
      <p:sp>
        <p:nvSpPr>
          <p:cNvPr id="5" name="Footer Placeholder 4"/>
          <p:cNvSpPr>
            <a:spLocks noGrp="1"/>
          </p:cNvSpPr>
          <p:nvPr>
            <p:ph type="ftr" sz="quarter" idx="11"/>
          </p:nvPr>
        </p:nvSpPr>
        <p:spPr/>
        <p:txBody>
          <a:bodyPr/>
          <a:lstStyle/>
          <a:p>
            <a:pPr>
              <a:defRPr/>
            </a:pPr>
            <a:r>
              <a:rPr lang="en-US" dirty="0" smtClean="0"/>
              <a:t>Xin Zhang, NICT</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4</a:t>
            </a:fld>
            <a:endParaRPr lang="en-US" altLang="ja-JP"/>
          </a:p>
        </p:txBody>
      </p:sp>
      <p:pic>
        <p:nvPicPr>
          <p:cNvPr id="11269" name="Picture 5"/>
          <p:cNvPicPr>
            <a:picLocks noGrp="1" noChangeAspect="1" noChangeArrowheads="1"/>
          </p:cNvPicPr>
          <p:nvPr>
            <p:ph idx="1"/>
          </p:nvPr>
        </p:nvPicPr>
        <p:blipFill>
          <a:blip r:embed="rId2" cstate="print"/>
          <a:srcRect/>
          <a:stretch>
            <a:fillRect/>
          </a:stretch>
        </p:blipFill>
        <p:spPr bwMode="auto">
          <a:xfrm>
            <a:off x="1225870" y="1981200"/>
            <a:ext cx="6692260" cy="4114800"/>
          </a:xfrm>
          <a:prstGeom prst="rect">
            <a:avLst/>
          </a:prstGeom>
          <a:noFill/>
          <a:ln w="9525">
            <a:noFill/>
            <a:miter lim="800000"/>
            <a:headEnd/>
            <a:tailEnd/>
          </a:ln>
          <a:effectLst/>
        </p:spPr>
      </p:pic>
      <p:cxnSp>
        <p:nvCxnSpPr>
          <p:cNvPr id="34" name="Straight Arrow Connector 33"/>
          <p:cNvCxnSpPr/>
          <p:nvPr/>
        </p:nvCxnSpPr>
        <p:spPr bwMode="auto">
          <a:xfrm flipH="1">
            <a:off x="5580112" y="2420888"/>
            <a:ext cx="720080" cy="288032"/>
          </a:xfrm>
          <a:prstGeom prst="straightConnector1">
            <a:avLst/>
          </a:prstGeom>
          <a:noFill/>
          <a:ln w="25400" cap="flat" cmpd="sng" algn="ctr">
            <a:solidFill>
              <a:srgbClr val="0000CC"/>
            </a:solidFill>
            <a:prstDash val="solid"/>
            <a:round/>
            <a:headEnd type="none" w="med" len="med"/>
            <a:tailEnd type="arrow"/>
          </a:ln>
          <a:effectLst/>
        </p:spPr>
      </p:cxnSp>
      <p:sp>
        <p:nvSpPr>
          <p:cNvPr id="35" name="TextBox 34"/>
          <p:cNvSpPr txBox="1"/>
          <p:nvPr/>
        </p:nvSpPr>
        <p:spPr>
          <a:xfrm>
            <a:off x="6300192" y="2132856"/>
            <a:ext cx="1032655" cy="400110"/>
          </a:xfrm>
          <a:prstGeom prst="rect">
            <a:avLst/>
          </a:prstGeom>
          <a:noFill/>
        </p:spPr>
        <p:txBody>
          <a:bodyPr wrap="none" rtlCol="0">
            <a:spAutoFit/>
          </a:bodyPr>
          <a:lstStyle/>
          <a:p>
            <a:r>
              <a:rPr lang="en-US" sz="2000" dirty="0" smtClean="0"/>
              <a:t>802.22b</a:t>
            </a:r>
            <a:endParaRPr lang="en-SG" sz="2000" dirty="0"/>
          </a:p>
        </p:txBody>
      </p:sp>
      <p:cxnSp>
        <p:nvCxnSpPr>
          <p:cNvPr id="36" name="Straight Arrow Connector 35"/>
          <p:cNvCxnSpPr/>
          <p:nvPr/>
        </p:nvCxnSpPr>
        <p:spPr bwMode="auto">
          <a:xfrm flipH="1">
            <a:off x="6876256" y="4293096"/>
            <a:ext cx="360040" cy="288032"/>
          </a:xfrm>
          <a:prstGeom prst="straightConnector1">
            <a:avLst/>
          </a:prstGeom>
          <a:noFill/>
          <a:ln w="25400" cap="flat" cmpd="sng" algn="ctr">
            <a:solidFill>
              <a:srgbClr val="FF0000"/>
            </a:solidFill>
            <a:prstDash val="solid"/>
            <a:round/>
            <a:headEnd type="none" w="med" len="med"/>
            <a:tailEnd type="arrow"/>
          </a:ln>
          <a:effectLst/>
        </p:spPr>
      </p:cxnSp>
      <p:sp>
        <p:nvSpPr>
          <p:cNvPr id="38" name="TextBox 37"/>
          <p:cNvSpPr txBox="1"/>
          <p:nvPr/>
        </p:nvSpPr>
        <p:spPr>
          <a:xfrm>
            <a:off x="7308304" y="4005064"/>
            <a:ext cx="889987" cy="400110"/>
          </a:xfrm>
          <a:prstGeom prst="rect">
            <a:avLst/>
          </a:prstGeom>
          <a:noFill/>
        </p:spPr>
        <p:txBody>
          <a:bodyPr wrap="none" rtlCol="0">
            <a:spAutoFit/>
          </a:bodyPr>
          <a:lstStyle/>
          <a:p>
            <a:r>
              <a:rPr lang="en-US" sz="2000" dirty="0" smtClean="0"/>
              <a:t>802.22</a:t>
            </a:r>
            <a:endParaRPr lang="en-SG"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802.22b proposal meets the TVWS spectrum mask with filtering</a:t>
            </a:r>
            <a:endParaRPr lang="en-SG" dirty="0"/>
          </a:p>
        </p:txBody>
      </p:sp>
      <p:sp>
        <p:nvSpPr>
          <p:cNvPr id="4" name="Date Placeholder 3"/>
          <p:cNvSpPr>
            <a:spLocks noGrp="1"/>
          </p:cNvSpPr>
          <p:nvPr>
            <p:ph type="dt" sz="half" idx="10"/>
          </p:nvPr>
        </p:nvSpPr>
        <p:spPr/>
        <p:txBody>
          <a:bodyPr/>
          <a:lstStyle/>
          <a:p>
            <a:pPr>
              <a:defRPr/>
            </a:pPr>
            <a:r>
              <a:rPr lang="en-US" altLang="ja-JP" smtClean="0"/>
              <a:t>Nov., 2012</a:t>
            </a:r>
            <a:endParaRPr lang="en-US" altLang="ja-JP" dirty="0"/>
          </a:p>
        </p:txBody>
      </p:sp>
      <p:sp>
        <p:nvSpPr>
          <p:cNvPr id="5" name="Footer Placeholder 4"/>
          <p:cNvSpPr>
            <a:spLocks noGrp="1"/>
          </p:cNvSpPr>
          <p:nvPr>
            <p:ph type="ftr" sz="quarter" idx="11"/>
          </p:nvPr>
        </p:nvSpPr>
        <p:spPr>
          <a:xfrm>
            <a:off x="7444265" y="6475413"/>
            <a:ext cx="1099660" cy="184666"/>
          </a:xfrm>
        </p:spPr>
        <p:txBody>
          <a:bodyPr/>
          <a:lstStyle/>
          <a:p>
            <a:pPr>
              <a:defRPr/>
            </a:pPr>
            <a:r>
              <a:rPr lang="en-US" dirty="0" smtClean="0"/>
              <a:t>Xin Zhang, NICT</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5</a:t>
            </a:fld>
            <a:endParaRPr lang="en-US" altLang="ja-JP"/>
          </a:p>
        </p:txBody>
      </p:sp>
      <p:cxnSp>
        <p:nvCxnSpPr>
          <p:cNvPr id="9" name="Straight Arrow Connector 8"/>
          <p:cNvCxnSpPr/>
          <p:nvPr/>
        </p:nvCxnSpPr>
        <p:spPr bwMode="auto">
          <a:xfrm>
            <a:off x="2915816" y="3933056"/>
            <a:ext cx="504056" cy="504056"/>
          </a:xfrm>
          <a:prstGeom prst="straightConnector1">
            <a:avLst/>
          </a:prstGeom>
          <a:noFill/>
          <a:ln w="9525" cap="flat" cmpd="sng" algn="ctr">
            <a:noFill/>
            <a:prstDash val="solid"/>
            <a:round/>
            <a:headEnd type="none" w="med" len="med"/>
            <a:tailEnd type="arrow"/>
          </a:ln>
          <a:effectLst/>
        </p:spPr>
      </p:cxnSp>
      <p:pic>
        <p:nvPicPr>
          <p:cNvPr id="11268" name="Picture 4"/>
          <p:cNvPicPr>
            <a:picLocks noChangeAspect="1" noChangeArrowheads="1"/>
          </p:cNvPicPr>
          <p:nvPr/>
        </p:nvPicPr>
        <p:blipFill>
          <a:blip r:embed="rId2" cstate="print"/>
          <a:srcRect/>
          <a:stretch>
            <a:fillRect/>
          </a:stretch>
        </p:blipFill>
        <p:spPr bwMode="auto">
          <a:xfrm>
            <a:off x="7740352" y="1988840"/>
            <a:ext cx="1296144" cy="2038140"/>
          </a:xfrm>
          <a:prstGeom prst="rect">
            <a:avLst/>
          </a:prstGeom>
          <a:noFill/>
          <a:ln w="9525">
            <a:noFill/>
            <a:miter lim="800000"/>
            <a:headEnd/>
            <a:tailEnd/>
          </a:ln>
        </p:spPr>
      </p:pic>
      <p:pic>
        <p:nvPicPr>
          <p:cNvPr id="12290" name="Picture 2"/>
          <p:cNvPicPr>
            <a:picLocks noGrp="1" noChangeAspect="1" noChangeArrowheads="1"/>
          </p:cNvPicPr>
          <p:nvPr>
            <p:ph idx="1"/>
          </p:nvPr>
        </p:nvPicPr>
        <p:blipFill>
          <a:blip r:embed="rId3" cstate="print"/>
          <a:srcRect/>
          <a:stretch>
            <a:fillRect/>
          </a:stretch>
        </p:blipFill>
        <p:spPr bwMode="auto">
          <a:xfrm>
            <a:off x="1619672" y="2060848"/>
            <a:ext cx="6692260" cy="4114800"/>
          </a:xfrm>
          <a:prstGeom prst="rect">
            <a:avLst/>
          </a:prstGeom>
          <a:noFill/>
          <a:ln w="9525">
            <a:noFill/>
            <a:miter lim="800000"/>
            <a:headEnd/>
            <a:tailEnd/>
          </a:ln>
          <a:effectLst/>
        </p:spPr>
      </p:pic>
      <p:pic>
        <p:nvPicPr>
          <p:cNvPr id="17" name="Picture 3"/>
          <p:cNvPicPr>
            <a:picLocks noChangeAspect="1" noChangeArrowheads="1"/>
          </p:cNvPicPr>
          <p:nvPr/>
        </p:nvPicPr>
        <p:blipFill>
          <a:blip r:embed="rId4" cstate="print"/>
          <a:srcRect/>
          <a:stretch>
            <a:fillRect/>
          </a:stretch>
        </p:blipFill>
        <p:spPr bwMode="auto">
          <a:xfrm>
            <a:off x="467544" y="1988840"/>
            <a:ext cx="1331640" cy="1896367"/>
          </a:xfrm>
          <a:prstGeom prst="rect">
            <a:avLst/>
          </a:prstGeom>
          <a:noFill/>
          <a:ln w="9525">
            <a:noFill/>
            <a:miter lim="800000"/>
            <a:headEnd/>
            <a:tailEnd/>
          </a:ln>
        </p:spPr>
      </p:pic>
      <p:sp>
        <p:nvSpPr>
          <p:cNvPr id="19" name="Oval 18"/>
          <p:cNvSpPr/>
          <p:nvPr/>
        </p:nvSpPr>
        <p:spPr bwMode="auto">
          <a:xfrm>
            <a:off x="3635896" y="4437112"/>
            <a:ext cx="288032" cy="432048"/>
          </a:xfrm>
          <a:prstGeom prst="ellipse">
            <a:avLst/>
          </a:prstGeom>
          <a:noFill/>
          <a:ln w="19050">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SG" sz="3200" b="1" i="0" u="none" strike="noStrike" cap="none" normalizeH="0" baseline="0" smtClean="0">
              <a:ln>
                <a:noFill/>
              </a:ln>
              <a:solidFill>
                <a:schemeClr val="tx2"/>
              </a:solidFill>
              <a:effectLst/>
              <a:latin typeface="Times New Roman" pitchFamily="18" charset="0"/>
            </a:endParaRPr>
          </a:p>
        </p:txBody>
      </p:sp>
      <p:sp>
        <p:nvSpPr>
          <p:cNvPr id="21" name="Oval 20"/>
          <p:cNvSpPr/>
          <p:nvPr/>
        </p:nvSpPr>
        <p:spPr bwMode="auto">
          <a:xfrm>
            <a:off x="6228184" y="4365104"/>
            <a:ext cx="288032" cy="432048"/>
          </a:xfrm>
          <a:prstGeom prst="ellipse">
            <a:avLst/>
          </a:prstGeom>
          <a:noFill/>
          <a:ln w="19050">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SG" sz="3200" b="1" i="0" u="none" strike="noStrike" cap="none" normalizeH="0" baseline="0" smtClean="0">
              <a:ln>
                <a:noFill/>
              </a:ln>
              <a:solidFill>
                <a:schemeClr val="tx2"/>
              </a:solidFill>
              <a:effectLst/>
              <a:latin typeface="Times New Roman" pitchFamily="18" charset="0"/>
            </a:endParaRPr>
          </a:p>
        </p:txBody>
      </p:sp>
      <p:sp>
        <p:nvSpPr>
          <p:cNvPr id="22" name="TextBox 21"/>
          <p:cNvSpPr txBox="1"/>
          <p:nvPr/>
        </p:nvSpPr>
        <p:spPr>
          <a:xfrm>
            <a:off x="179512" y="4797152"/>
            <a:ext cx="1899431" cy="1754326"/>
          </a:xfrm>
          <a:prstGeom prst="rect">
            <a:avLst/>
          </a:prstGeom>
          <a:noFill/>
        </p:spPr>
        <p:txBody>
          <a:bodyPr wrap="square" rtlCol="0">
            <a:spAutoFit/>
          </a:bodyPr>
          <a:lstStyle/>
          <a:p>
            <a:r>
              <a:rPr lang="en-US" sz="1600" dirty="0" smtClean="0"/>
              <a:t>Filter design:</a:t>
            </a:r>
          </a:p>
          <a:p>
            <a:r>
              <a:rPr lang="en-US" sz="1600" dirty="0" smtClean="0"/>
              <a:t>(FIR </a:t>
            </a:r>
            <a:r>
              <a:rPr lang="en-US" sz="1600" dirty="0" err="1" smtClean="0"/>
              <a:t>Equirripple</a:t>
            </a:r>
            <a:r>
              <a:rPr lang="en-US" sz="1600" dirty="0" smtClean="0"/>
              <a:t>) </a:t>
            </a:r>
          </a:p>
          <a:p>
            <a:r>
              <a:rPr lang="en-SG" sz="1200" dirty="0" err="1" smtClean="0"/>
              <a:t>Fpass</a:t>
            </a:r>
            <a:r>
              <a:rPr lang="en-SG" sz="1200" dirty="0" smtClean="0"/>
              <a:t> = 2.4 MHz;             </a:t>
            </a:r>
          </a:p>
          <a:p>
            <a:r>
              <a:rPr lang="en-SG" sz="1200" dirty="0" err="1" smtClean="0"/>
              <a:t>Fstop</a:t>
            </a:r>
            <a:r>
              <a:rPr lang="en-SG" sz="1200" dirty="0" smtClean="0"/>
              <a:t> = 3 MHz;               </a:t>
            </a:r>
          </a:p>
          <a:p>
            <a:r>
              <a:rPr lang="en-SG" sz="1200" dirty="0" err="1" smtClean="0"/>
              <a:t>Dpass</a:t>
            </a:r>
            <a:r>
              <a:rPr lang="en-SG" sz="1200" dirty="0" smtClean="0"/>
              <a:t> = 0.0575;  </a:t>
            </a:r>
          </a:p>
          <a:p>
            <a:r>
              <a:rPr lang="en-SG" sz="1200" dirty="0" err="1" smtClean="0"/>
              <a:t>Dstop</a:t>
            </a:r>
            <a:r>
              <a:rPr lang="en-SG" sz="1200" dirty="0" smtClean="0"/>
              <a:t> = 0.08;  </a:t>
            </a:r>
          </a:p>
          <a:p>
            <a:r>
              <a:rPr lang="en-SG" sz="1200" dirty="0" smtClean="0"/>
              <a:t>Filter order = 17        </a:t>
            </a:r>
          </a:p>
          <a:p>
            <a:endParaRPr lang="en-SG" sz="1600" dirty="0"/>
          </a:p>
        </p:txBody>
      </p:sp>
      <p:cxnSp>
        <p:nvCxnSpPr>
          <p:cNvPr id="23" name="Straight Arrow Connector 22"/>
          <p:cNvCxnSpPr/>
          <p:nvPr/>
        </p:nvCxnSpPr>
        <p:spPr bwMode="auto">
          <a:xfrm flipH="1">
            <a:off x="6588224" y="3789040"/>
            <a:ext cx="1224136" cy="648072"/>
          </a:xfrm>
          <a:prstGeom prst="straightConnector1">
            <a:avLst/>
          </a:prstGeom>
          <a:noFill/>
          <a:ln w="25400" cap="flat" cmpd="sng" algn="ctr">
            <a:solidFill>
              <a:srgbClr val="FFCCFF"/>
            </a:solidFill>
            <a:prstDash val="solid"/>
            <a:round/>
            <a:headEnd type="none" w="med" len="med"/>
            <a:tailEnd type="arrow"/>
          </a:ln>
          <a:effectLst/>
        </p:spPr>
      </p:cxnSp>
      <p:cxnSp>
        <p:nvCxnSpPr>
          <p:cNvPr id="27" name="Straight Arrow Connector 26"/>
          <p:cNvCxnSpPr/>
          <p:nvPr/>
        </p:nvCxnSpPr>
        <p:spPr bwMode="auto">
          <a:xfrm>
            <a:off x="1691680" y="3645024"/>
            <a:ext cx="1872208" cy="864096"/>
          </a:xfrm>
          <a:prstGeom prst="straightConnector1">
            <a:avLst/>
          </a:prstGeom>
          <a:noFill/>
          <a:ln w="25400" cap="flat" cmpd="sng" algn="ctr">
            <a:solidFill>
              <a:srgbClr val="FFCCFF"/>
            </a:solidFill>
            <a:prstDash val="solid"/>
            <a:round/>
            <a:headEnd type="none" w="med" len="med"/>
            <a:tailEnd type="arrow"/>
          </a:ln>
          <a:effec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802.22b proposal meets the TVWS spectrum mask with Low-order FIR filter</a:t>
            </a:r>
            <a:endParaRPr lang="en-SG" dirty="0"/>
          </a:p>
        </p:txBody>
      </p:sp>
      <p:sp>
        <p:nvSpPr>
          <p:cNvPr id="4" name="Date Placeholder 3"/>
          <p:cNvSpPr>
            <a:spLocks noGrp="1"/>
          </p:cNvSpPr>
          <p:nvPr>
            <p:ph type="dt" sz="half" idx="10"/>
          </p:nvPr>
        </p:nvSpPr>
        <p:spPr/>
        <p:txBody>
          <a:bodyPr/>
          <a:lstStyle/>
          <a:p>
            <a:pPr>
              <a:defRPr/>
            </a:pPr>
            <a:r>
              <a:rPr lang="en-US" altLang="ja-JP" smtClean="0"/>
              <a:t>Nov., 2012</a:t>
            </a:r>
            <a:endParaRPr lang="en-US" altLang="ja-JP" dirty="0"/>
          </a:p>
        </p:txBody>
      </p:sp>
      <p:sp>
        <p:nvSpPr>
          <p:cNvPr id="5" name="Footer Placeholder 4"/>
          <p:cNvSpPr>
            <a:spLocks noGrp="1"/>
          </p:cNvSpPr>
          <p:nvPr>
            <p:ph type="ftr" sz="quarter" idx="11"/>
          </p:nvPr>
        </p:nvSpPr>
        <p:spPr/>
        <p:txBody>
          <a:bodyPr/>
          <a:lstStyle/>
          <a:p>
            <a:pPr>
              <a:defRPr/>
            </a:pPr>
            <a:r>
              <a:rPr lang="en-US" smtClean="0"/>
              <a:t>Xin Zhang, NICT</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6</a:t>
            </a:fld>
            <a:endParaRPr lang="en-US" altLang="ja-JP"/>
          </a:p>
        </p:txBody>
      </p:sp>
      <p:cxnSp>
        <p:nvCxnSpPr>
          <p:cNvPr id="16" name="Straight Connector 15"/>
          <p:cNvCxnSpPr/>
          <p:nvPr/>
        </p:nvCxnSpPr>
        <p:spPr bwMode="auto">
          <a:xfrm>
            <a:off x="8244408" y="1556792"/>
            <a:ext cx="504056" cy="0"/>
          </a:xfrm>
          <a:prstGeom prst="line">
            <a:avLst/>
          </a:prstGeom>
          <a:noFill/>
          <a:ln w="9525" cap="flat" cmpd="sng" algn="ctr">
            <a:noFill/>
            <a:prstDash val="solid"/>
            <a:round/>
            <a:headEnd type="none" w="med" len="med"/>
            <a:tailEnd type="none" w="med" len="med"/>
          </a:ln>
          <a:effectLst/>
        </p:spPr>
      </p:cxnSp>
      <p:cxnSp>
        <p:nvCxnSpPr>
          <p:cNvPr id="31" name="Straight Arrow Connector 30"/>
          <p:cNvCxnSpPr/>
          <p:nvPr/>
        </p:nvCxnSpPr>
        <p:spPr bwMode="auto">
          <a:xfrm>
            <a:off x="2555776" y="3501008"/>
            <a:ext cx="360040" cy="792088"/>
          </a:xfrm>
          <a:prstGeom prst="straightConnector1">
            <a:avLst/>
          </a:prstGeom>
          <a:noFill/>
          <a:ln w="9525" cap="flat" cmpd="sng" algn="ctr">
            <a:noFill/>
            <a:prstDash val="solid"/>
            <a:round/>
            <a:headEnd type="none" w="med" len="med"/>
            <a:tailEnd type="arrow"/>
          </a:ln>
          <a:effectLst/>
        </p:spPr>
      </p:cxnSp>
      <p:pic>
        <p:nvPicPr>
          <p:cNvPr id="13314" name="Picture 2"/>
          <p:cNvPicPr>
            <a:picLocks noGrp="1" noChangeAspect="1" noChangeArrowheads="1"/>
          </p:cNvPicPr>
          <p:nvPr>
            <p:ph idx="1"/>
          </p:nvPr>
        </p:nvPicPr>
        <p:blipFill>
          <a:blip r:embed="rId2" cstate="print"/>
          <a:srcRect/>
          <a:stretch>
            <a:fillRect/>
          </a:stretch>
        </p:blipFill>
        <p:spPr bwMode="auto">
          <a:xfrm>
            <a:off x="1547664" y="2204864"/>
            <a:ext cx="6352477" cy="4114800"/>
          </a:xfrm>
          <a:prstGeom prst="rect">
            <a:avLst/>
          </a:prstGeom>
          <a:noFill/>
          <a:ln w="9525">
            <a:noFill/>
            <a:miter lim="800000"/>
            <a:headEnd/>
            <a:tailEnd/>
          </a:ln>
          <a:effectLst/>
        </p:spPr>
      </p:pic>
      <p:cxnSp>
        <p:nvCxnSpPr>
          <p:cNvPr id="25" name="Straight Arrow Connector 24"/>
          <p:cNvCxnSpPr/>
          <p:nvPr/>
        </p:nvCxnSpPr>
        <p:spPr bwMode="auto">
          <a:xfrm>
            <a:off x="2843808" y="3573016"/>
            <a:ext cx="576064" cy="1008112"/>
          </a:xfrm>
          <a:prstGeom prst="straightConnector1">
            <a:avLst/>
          </a:prstGeom>
          <a:noFill/>
          <a:ln w="25400" cap="flat" cmpd="sng" algn="ctr">
            <a:solidFill>
              <a:srgbClr val="00B050"/>
            </a:solidFill>
            <a:prstDash val="solid"/>
            <a:round/>
            <a:headEnd type="none" w="med" len="med"/>
            <a:tailEnd type="arrow"/>
          </a:ln>
          <a:effectLst/>
        </p:spPr>
      </p:cxnSp>
      <p:pic>
        <p:nvPicPr>
          <p:cNvPr id="26" name="Picture 3"/>
          <p:cNvPicPr>
            <a:picLocks noChangeAspect="1" noChangeArrowheads="1"/>
          </p:cNvPicPr>
          <p:nvPr/>
        </p:nvPicPr>
        <p:blipFill>
          <a:blip r:embed="rId3" cstate="print"/>
          <a:srcRect/>
          <a:stretch>
            <a:fillRect/>
          </a:stretch>
        </p:blipFill>
        <p:spPr bwMode="auto">
          <a:xfrm>
            <a:off x="2123728" y="2060848"/>
            <a:ext cx="1200150" cy="1276350"/>
          </a:xfrm>
          <a:prstGeom prst="rect">
            <a:avLst/>
          </a:prstGeom>
          <a:noFill/>
          <a:ln w="9525">
            <a:noFill/>
            <a:miter lim="800000"/>
            <a:headEnd/>
            <a:tailEnd/>
          </a:ln>
        </p:spPr>
      </p:pic>
      <p:sp>
        <p:nvSpPr>
          <p:cNvPr id="30" name="Rounded Rectangle 29"/>
          <p:cNvSpPr/>
          <p:nvPr/>
        </p:nvSpPr>
        <p:spPr bwMode="auto">
          <a:xfrm>
            <a:off x="3491880" y="4581128"/>
            <a:ext cx="216024" cy="360040"/>
          </a:xfrm>
          <a:prstGeom prst="roundRect">
            <a:avLst/>
          </a:prstGeom>
          <a:noFill/>
          <a:ln w="19050">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SG" sz="3200" b="1" i="0" u="none" strike="noStrike" cap="none" normalizeH="0" baseline="0" smtClean="0">
              <a:ln>
                <a:noFill/>
              </a:ln>
              <a:solidFill>
                <a:schemeClr val="tx2"/>
              </a:solidFill>
              <a:effectLst/>
              <a:latin typeface="Times New Roman" pitchFamily="18" charset="0"/>
            </a:endParaRPr>
          </a:p>
        </p:txBody>
      </p:sp>
      <p:cxnSp>
        <p:nvCxnSpPr>
          <p:cNvPr id="34" name="Straight Connector 33"/>
          <p:cNvCxnSpPr/>
          <p:nvPr/>
        </p:nvCxnSpPr>
        <p:spPr bwMode="auto">
          <a:xfrm>
            <a:off x="7380312" y="2852936"/>
            <a:ext cx="432048" cy="0"/>
          </a:xfrm>
          <a:prstGeom prst="line">
            <a:avLst/>
          </a:prstGeom>
          <a:noFill/>
          <a:ln w="9525" cap="flat" cmpd="sng" algn="ctr">
            <a:noFill/>
            <a:prstDash val="solid"/>
            <a:round/>
            <a:headEnd type="none" w="med" len="med"/>
            <a:tailEnd type="none" w="med" len="med"/>
          </a:ln>
          <a:effectLst/>
        </p:spPr>
      </p:cxnSp>
      <p:cxnSp>
        <p:nvCxnSpPr>
          <p:cNvPr id="35" name="Straight Connector 34"/>
          <p:cNvCxnSpPr/>
          <p:nvPr/>
        </p:nvCxnSpPr>
        <p:spPr bwMode="auto">
          <a:xfrm>
            <a:off x="7452320" y="2852936"/>
            <a:ext cx="360040" cy="0"/>
          </a:xfrm>
          <a:prstGeom prst="line">
            <a:avLst/>
          </a:prstGeom>
          <a:noFill/>
          <a:ln w="9525" cap="flat" cmpd="sng" algn="ctr">
            <a:noFill/>
            <a:prstDash val="solid"/>
            <a:round/>
            <a:headEnd type="none" w="med" len="med"/>
            <a:tailEnd type="none" w="med" len="med"/>
          </a:ln>
          <a:effectLst/>
        </p:spPr>
      </p:cxnSp>
      <p:cxnSp>
        <p:nvCxnSpPr>
          <p:cNvPr id="36" name="Straight Connector 35"/>
          <p:cNvCxnSpPr/>
          <p:nvPr/>
        </p:nvCxnSpPr>
        <p:spPr bwMode="auto">
          <a:xfrm flipV="1">
            <a:off x="7380312" y="2708920"/>
            <a:ext cx="396044" cy="144016"/>
          </a:xfrm>
          <a:prstGeom prst="line">
            <a:avLst/>
          </a:prstGeom>
          <a:noFill/>
          <a:ln w="9525" cap="flat" cmpd="sng" algn="ctr">
            <a:noFill/>
            <a:prstDash val="solid"/>
            <a:round/>
            <a:headEnd type="none" w="med" len="med"/>
            <a:tailEnd type="none" w="med" len="med"/>
          </a:ln>
          <a:effectLst/>
        </p:spPr>
      </p:cxnSp>
      <p:cxnSp>
        <p:nvCxnSpPr>
          <p:cNvPr id="37" name="Straight Connector 36"/>
          <p:cNvCxnSpPr/>
          <p:nvPr/>
        </p:nvCxnSpPr>
        <p:spPr bwMode="auto">
          <a:xfrm>
            <a:off x="7452320" y="3140968"/>
            <a:ext cx="216024" cy="0"/>
          </a:xfrm>
          <a:prstGeom prst="line">
            <a:avLst/>
          </a:prstGeom>
          <a:noFill/>
          <a:ln w="9525" cap="flat" cmpd="sng" algn="ctr">
            <a:solidFill>
              <a:srgbClr val="FF0000"/>
            </a:solidFill>
            <a:prstDash val="solid"/>
            <a:round/>
            <a:headEnd type="none" w="med" len="med"/>
            <a:tailEnd type="none" w="med" len="med"/>
          </a:ln>
          <a:effectLst/>
        </p:spPr>
      </p:cxnSp>
      <p:cxnSp>
        <p:nvCxnSpPr>
          <p:cNvPr id="38" name="Straight Connector 37"/>
          <p:cNvCxnSpPr/>
          <p:nvPr/>
        </p:nvCxnSpPr>
        <p:spPr bwMode="auto">
          <a:xfrm>
            <a:off x="7452320" y="2924944"/>
            <a:ext cx="216024" cy="0"/>
          </a:xfrm>
          <a:prstGeom prst="line">
            <a:avLst/>
          </a:prstGeom>
          <a:noFill/>
          <a:ln w="9525" cap="flat" cmpd="sng" algn="ctr">
            <a:solidFill>
              <a:srgbClr val="0000CC"/>
            </a:solidFill>
            <a:prstDash val="solid"/>
            <a:round/>
            <a:headEnd type="none" w="med" len="med"/>
            <a:tailEnd type="none" w="med" len="med"/>
          </a:ln>
          <a:effectLst/>
        </p:spPr>
      </p:cxnSp>
      <p:cxnSp>
        <p:nvCxnSpPr>
          <p:cNvPr id="39" name="Straight Connector 38"/>
          <p:cNvCxnSpPr/>
          <p:nvPr/>
        </p:nvCxnSpPr>
        <p:spPr bwMode="auto">
          <a:xfrm>
            <a:off x="7452320" y="2708920"/>
            <a:ext cx="216024" cy="0"/>
          </a:xfrm>
          <a:prstGeom prst="line">
            <a:avLst/>
          </a:prstGeom>
          <a:noFill/>
          <a:ln w="9525" cap="flat" cmpd="sng" algn="ctr">
            <a:solidFill>
              <a:srgbClr val="CC9900"/>
            </a:solidFill>
            <a:prstDash val="solid"/>
            <a:round/>
            <a:headEnd type="none" w="med" len="med"/>
            <a:tailEnd type="none" w="med" len="med"/>
          </a:ln>
          <a:effectLst/>
        </p:spPr>
      </p:cxnSp>
      <p:sp>
        <p:nvSpPr>
          <p:cNvPr id="40" name="TextBox 39"/>
          <p:cNvSpPr txBox="1"/>
          <p:nvPr/>
        </p:nvSpPr>
        <p:spPr>
          <a:xfrm>
            <a:off x="7668344" y="2996952"/>
            <a:ext cx="784189" cy="276999"/>
          </a:xfrm>
          <a:prstGeom prst="rect">
            <a:avLst/>
          </a:prstGeom>
          <a:noFill/>
        </p:spPr>
        <p:txBody>
          <a:bodyPr wrap="none" rtlCol="0">
            <a:spAutoFit/>
          </a:bodyPr>
          <a:lstStyle/>
          <a:p>
            <a:r>
              <a:rPr lang="en-US" sz="1200" b="0" dirty="0" smtClean="0"/>
              <a:t>Order=18</a:t>
            </a:r>
            <a:endParaRPr lang="en-SG" sz="1200" b="0" dirty="0"/>
          </a:p>
        </p:txBody>
      </p:sp>
      <p:sp>
        <p:nvSpPr>
          <p:cNvPr id="41" name="TextBox 40"/>
          <p:cNvSpPr txBox="1"/>
          <p:nvPr/>
        </p:nvSpPr>
        <p:spPr>
          <a:xfrm>
            <a:off x="7668344" y="2780928"/>
            <a:ext cx="784189" cy="276999"/>
          </a:xfrm>
          <a:prstGeom prst="rect">
            <a:avLst/>
          </a:prstGeom>
          <a:noFill/>
        </p:spPr>
        <p:txBody>
          <a:bodyPr wrap="none" rtlCol="0">
            <a:spAutoFit/>
          </a:bodyPr>
          <a:lstStyle/>
          <a:p>
            <a:r>
              <a:rPr lang="en-US" sz="1200" b="0" dirty="0" smtClean="0"/>
              <a:t>Order=17</a:t>
            </a:r>
            <a:endParaRPr lang="en-SG" sz="1200" b="0" dirty="0"/>
          </a:p>
        </p:txBody>
      </p:sp>
      <p:sp>
        <p:nvSpPr>
          <p:cNvPr id="42" name="TextBox 41"/>
          <p:cNvSpPr txBox="1"/>
          <p:nvPr/>
        </p:nvSpPr>
        <p:spPr>
          <a:xfrm>
            <a:off x="7668344" y="2564904"/>
            <a:ext cx="784189" cy="276999"/>
          </a:xfrm>
          <a:prstGeom prst="rect">
            <a:avLst/>
          </a:prstGeom>
          <a:noFill/>
        </p:spPr>
        <p:txBody>
          <a:bodyPr wrap="none" rtlCol="0">
            <a:spAutoFit/>
          </a:bodyPr>
          <a:lstStyle/>
          <a:p>
            <a:r>
              <a:rPr lang="en-US" sz="1200" b="0" dirty="0" smtClean="0"/>
              <a:t>Order=16</a:t>
            </a:r>
            <a:endParaRPr lang="en-SG" sz="1200" b="0" dirty="0"/>
          </a:p>
        </p:txBody>
      </p:sp>
      <p:cxnSp>
        <p:nvCxnSpPr>
          <p:cNvPr id="43" name="Straight Connector 42"/>
          <p:cNvCxnSpPr/>
          <p:nvPr/>
        </p:nvCxnSpPr>
        <p:spPr bwMode="auto">
          <a:xfrm>
            <a:off x="7452320" y="3356992"/>
            <a:ext cx="216024" cy="0"/>
          </a:xfrm>
          <a:prstGeom prst="line">
            <a:avLst/>
          </a:prstGeom>
          <a:noFill/>
          <a:ln w="9525" cap="flat" cmpd="sng" algn="ctr">
            <a:solidFill>
              <a:schemeClr val="tx2">
                <a:lumMod val="65000"/>
                <a:lumOff val="35000"/>
              </a:schemeClr>
            </a:solidFill>
            <a:prstDash val="dash"/>
            <a:round/>
            <a:headEnd type="none" w="med" len="med"/>
            <a:tailEnd type="none" w="med" len="med"/>
          </a:ln>
          <a:effectLst/>
        </p:spPr>
      </p:cxnSp>
      <p:sp>
        <p:nvSpPr>
          <p:cNvPr id="44" name="TextBox 43"/>
          <p:cNvSpPr txBox="1"/>
          <p:nvPr/>
        </p:nvSpPr>
        <p:spPr>
          <a:xfrm>
            <a:off x="7668344" y="3212976"/>
            <a:ext cx="1156086" cy="276999"/>
          </a:xfrm>
          <a:prstGeom prst="rect">
            <a:avLst/>
          </a:prstGeom>
          <a:noFill/>
        </p:spPr>
        <p:txBody>
          <a:bodyPr wrap="none" rtlCol="0">
            <a:spAutoFit/>
          </a:bodyPr>
          <a:lstStyle/>
          <a:p>
            <a:r>
              <a:rPr lang="en-US" sz="1200" b="0" dirty="0" smtClean="0"/>
              <a:t>Spectrum Mask</a:t>
            </a:r>
            <a:endParaRPr lang="en-SG"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between 802.22b proposal and 802.22</a:t>
            </a:r>
            <a:endParaRPr lang="en-SG" dirty="0"/>
          </a:p>
        </p:txBody>
      </p:sp>
      <p:sp>
        <p:nvSpPr>
          <p:cNvPr id="3" name="Content Placeholder 2"/>
          <p:cNvSpPr>
            <a:spLocks noGrp="1"/>
          </p:cNvSpPr>
          <p:nvPr>
            <p:ph idx="1"/>
          </p:nvPr>
        </p:nvSpPr>
        <p:spPr/>
        <p:txBody>
          <a:bodyPr/>
          <a:lstStyle/>
          <a:p>
            <a:r>
              <a:rPr lang="en-US" dirty="0" smtClean="0"/>
              <a:t>With the same filtering technique (FIR </a:t>
            </a:r>
            <a:r>
              <a:rPr lang="en-US" dirty="0" err="1" smtClean="0"/>
              <a:t>Equirripple</a:t>
            </a:r>
            <a:r>
              <a:rPr lang="en-US" dirty="0" smtClean="0"/>
              <a:t>) and the same filter order</a:t>
            </a:r>
            <a:endParaRPr lang="en-SG" dirty="0"/>
          </a:p>
        </p:txBody>
      </p:sp>
      <p:sp>
        <p:nvSpPr>
          <p:cNvPr id="4" name="Date Placeholder 3"/>
          <p:cNvSpPr>
            <a:spLocks noGrp="1"/>
          </p:cNvSpPr>
          <p:nvPr>
            <p:ph type="dt" sz="half" idx="10"/>
          </p:nvPr>
        </p:nvSpPr>
        <p:spPr/>
        <p:txBody>
          <a:bodyPr/>
          <a:lstStyle/>
          <a:p>
            <a:pPr>
              <a:defRPr/>
            </a:pPr>
            <a:r>
              <a:rPr lang="en-US" altLang="ja-JP" smtClean="0"/>
              <a:t>Nov., 2012</a:t>
            </a:r>
            <a:endParaRPr lang="en-US" altLang="ja-JP" dirty="0"/>
          </a:p>
        </p:txBody>
      </p:sp>
      <p:sp>
        <p:nvSpPr>
          <p:cNvPr id="5" name="Footer Placeholder 4"/>
          <p:cNvSpPr>
            <a:spLocks noGrp="1"/>
          </p:cNvSpPr>
          <p:nvPr>
            <p:ph type="ftr" sz="quarter" idx="11"/>
          </p:nvPr>
        </p:nvSpPr>
        <p:spPr/>
        <p:txBody>
          <a:bodyPr/>
          <a:lstStyle/>
          <a:p>
            <a:pPr>
              <a:defRPr/>
            </a:pPr>
            <a:r>
              <a:rPr lang="en-US" smtClean="0"/>
              <a:t>Xin Zhang, NICT</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7</a:t>
            </a:fld>
            <a:endParaRPr lang="en-US" altLang="ja-JP"/>
          </a:p>
        </p:txBody>
      </p:sp>
      <p:sp>
        <p:nvSpPr>
          <p:cNvPr id="9" name="TextBox 8"/>
          <p:cNvSpPr txBox="1"/>
          <p:nvPr/>
        </p:nvSpPr>
        <p:spPr>
          <a:xfrm>
            <a:off x="7164288" y="3068960"/>
            <a:ext cx="607859" cy="276999"/>
          </a:xfrm>
          <a:prstGeom prst="rect">
            <a:avLst/>
          </a:prstGeom>
          <a:noFill/>
        </p:spPr>
        <p:txBody>
          <a:bodyPr wrap="none" rtlCol="0">
            <a:spAutoFit/>
          </a:bodyPr>
          <a:lstStyle/>
          <a:p>
            <a:r>
              <a:rPr lang="en-US" sz="1200" b="0" dirty="0" smtClean="0"/>
              <a:t>802.22</a:t>
            </a:r>
            <a:endParaRPr lang="en-SG" sz="1200" b="0" dirty="0"/>
          </a:p>
        </p:txBody>
      </p:sp>
      <p:sp>
        <p:nvSpPr>
          <p:cNvPr id="10" name="TextBox 9"/>
          <p:cNvSpPr txBox="1"/>
          <p:nvPr/>
        </p:nvSpPr>
        <p:spPr>
          <a:xfrm>
            <a:off x="7164288" y="3284984"/>
            <a:ext cx="684803" cy="276999"/>
          </a:xfrm>
          <a:prstGeom prst="rect">
            <a:avLst/>
          </a:prstGeom>
          <a:noFill/>
        </p:spPr>
        <p:txBody>
          <a:bodyPr wrap="none" rtlCol="0">
            <a:spAutoFit/>
          </a:bodyPr>
          <a:lstStyle/>
          <a:p>
            <a:r>
              <a:rPr lang="en-US" sz="1200" b="0" dirty="0" smtClean="0"/>
              <a:t>802.22b</a:t>
            </a:r>
            <a:endParaRPr lang="en-SG" sz="1200" b="0" dirty="0"/>
          </a:p>
        </p:txBody>
      </p:sp>
      <p:sp>
        <p:nvSpPr>
          <p:cNvPr id="11" name="TextBox 10"/>
          <p:cNvSpPr txBox="1"/>
          <p:nvPr/>
        </p:nvSpPr>
        <p:spPr>
          <a:xfrm>
            <a:off x="7164288" y="3501008"/>
            <a:ext cx="776175" cy="461665"/>
          </a:xfrm>
          <a:prstGeom prst="rect">
            <a:avLst/>
          </a:prstGeom>
          <a:noFill/>
        </p:spPr>
        <p:txBody>
          <a:bodyPr wrap="none" rtlCol="0">
            <a:spAutoFit/>
          </a:bodyPr>
          <a:lstStyle/>
          <a:p>
            <a:r>
              <a:rPr lang="en-US" sz="1200" b="0" dirty="0" smtClean="0"/>
              <a:t>Spectrum</a:t>
            </a:r>
          </a:p>
          <a:p>
            <a:r>
              <a:rPr lang="en-US" sz="1200" b="0" dirty="0" smtClean="0"/>
              <a:t> Mask</a:t>
            </a:r>
            <a:endParaRPr lang="en-SG" sz="1200" b="0" dirty="0"/>
          </a:p>
        </p:txBody>
      </p:sp>
      <p:cxnSp>
        <p:nvCxnSpPr>
          <p:cNvPr id="12" name="Straight Connector 11"/>
          <p:cNvCxnSpPr/>
          <p:nvPr/>
        </p:nvCxnSpPr>
        <p:spPr bwMode="auto">
          <a:xfrm>
            <a:off x="6948264" y="3212976"/>
            <a:ext cx="216024" cy="0"/>
          </a:xfrm>
          <a:prstGeom prst="line">
            <a:avLst/>
          </a:prstGeom>
          <a:noFill/>
          <a:ln w="15875" cap="flat" cmpd="sng" algn="ctr">
            <a:solidFill>
              <a:srgbClr val="FF0000"/>
            </a:solidFill>
            <a:prstDash val="solid"/>
            <a:round/>
            <a:headEnd type="none" w="med" len="med"/>
            <a:tailEnd type="none" w="med" len="med"/>
          </a:ln>
          <a:effectLst/>
        </p:spPr>
      </p:cxnSp>
      <p:cxnSp>
        <p:nvCxnSpPr>
          <p:cNvPr id="13" name="Straight Connector 12"/>
          <p:cNvCxnSpPr/>
          <p:nvPr/>
        </p:nvCxnSpPr>
        <p:spPr bwMode="auto">
          <a:xfrm>
            <a:off x="6948264" y="3429000"/>
            <a:ext cx="216024" cy="0"/>
          </a:xfrm>
          <a:prstGeom prst="line">
            <a:avLst/>
          </a:prstGeom>
          <a:noFill/>
          <a:ln w="15875" cap="flat" cmpd="sng" algn="ctr">
            <a:solidFill>
              <a:srgbClr val="0000CC"/>
            </a:solidFill>
            <a:prstDash val="solid"/>
            <a:round/>
            <a:headEnd type="none" w="med" len="med"/>
            <a:tailEnd type="none" w="med" len="med"/>
          </a:ln>
          <a:effectLst/>
        </p:spPr>
      </p:cxnSp>
      <p:cxnSp>
        <p:nvCxnSpPr>
          <p:cNvPr id="14" name="Straight Connector 13"/>
          <p:cNvCxnSpPr/>
          <p:nvPr/>
        </p:nvCxnSpPr>
        <p:spPr bwMode="auto">
          <a:xfrm>
            <a:off x="6948264" y="3645024"/>
            <a:ext cx="216024" cy="0"/>
          </a:xfrm>
          <a:prstGeom prst="line">
            <a:avLst/>
          </a:prstGeom>
          <a:noFill/>
          <a:ln w="15875" cap="flat" cmpd="sng" algn="ctr">
            <a:solidFill>
              <a:schemeClr val="accent1">
                <a:lumMod val="50000"/>
              </a:schemeClr>
            </a:solidFill>
            <a:prstDash val="dash"/>
            <a:round/>
            <a:headEnd type="none" w="med" len="med"/>
            <a:tailEnd type="none" w="med" len="med"/>
          </a:ln>
          <a:effectLst/>
        </p:spPr>
      </p:cxnSp>
      <p:pic>
        <p:nvPicPr>
          <p:cNvPr id="14338" name="Picture 2"/>
          <p:cNvPicPr>
            <a:picLocks noChangeAspect="1" noChangeArrowheads="1"/>
          </p:cNvPicPr>
          <p:nvPr/>
        </p:nvPicPr>
        <p:blipFill>
          <a:blip r:embed="rId2" cstate="print"/>
          <a:srcRect/>
          <a:stretch>
            <a:fillRect/>
          </a:stretch>
        </p:blipFill>
        <p:spPr bwMode="auto">
          <a:xfrm>
            <a:off x="1475656" y="2780928"/>
            <a:ext cx="5904656" cy="3618711"/>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between 802.22b proposal and 802.22</a:t>
            </a:r>
            <a:endParaRPr lang="en-SG" dirty="0"/>
          </a:p>
        </p:txBody>
      </p:sp>
      <p:sp>
        <p:nvSpPr>
          <p:cNvPr id="4" name="Date Placeholder 3"/>
          <p:cNvSpPr>
            <a:spLocks noGrp="1"/>
          </p:cNvSpPr>
          <p:nvPr>
            <p:ph type="dt" sz="half" idx="10"/>
          </p:nvPr>
        </p:nvSpPr>
        <p:spPr/>
        <p:txBody>
          <a:bodyPr/>
          <a:lstStyle/>
          <a:p>
            <a:pPr>
              <a:defRPr/>
            </a:pPr>
            <a:r>
              <a:rPr lang="en-US" altLang="ja-JP" smtClean="0"/>
              <a:t>Nov., 2012</a:t>
            </a:r>
            <a:endParaRPr lang="en-US" altLang="ja-JP" dirty="0"/>
          </a:p>
        </p:txBody>
      </p:sp>
      <p:sp>
        <p:nvSpPr>
          <p:cNvPr id="5" name="Footer Placeholder 4"/>
          <p:cNvSpPr>
            <a:spLocks noGrp="1"/>
          </p:cNvSpPr>
          <p:nvPr>
            <p:ph type="ftr" sz="quarter" idx="11"/>
          </p:nvPr>
        </p:nvSpPr>
        <p:spPr/>
        <p:txBody>
          <a:bodyPr/>
          <a:lstStyle/>
          <a:p>
            <a:pPr>
              <a:defRPr/>
            </a:pPr>
            <a:r>
              <a:rPr lang="en-US" dirty="0" smtClean="0"/>
              <a:t>Xin Zhang, NICT</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8</a:t>
            </a:fld>
            <a:endParaRPr lang="en-US" altLang="ja-JP"/>
          </a:p>
        </p:txBody>
      </p:sp>
      <p:cxnSp>
        <p:nvCxnSpPr>
          <p:cNvPr id="11" name="Straight Connector 10"/>
          <p:cNvCxnSpPr/>
          <p:nvPr/>
        </p:nvCxnSpPr>
        <p:spPr bwMode="auto">
          <a:xfrm>
            <a:off x="4716016" y="2492896"/>
            <a:ext cx="0" cy="2952328"/>
          </a:xfrm>
          <a:prstGeom prst="line">
            <a:avLst/>
          </a:prstGeom>
          <a:noFill/>
          <a:ln w="9525" cap="flat" cmpd="sng" algn="ctr">
            <a:noFill/>
            <a:prstDash val="solid"/>
            <a:round/>
            <a:headEnd type="none" w="med" len="med"/>
            <a:tailEnd type="none" w="med" len="med"/>
          </a:ln>
          <a:effectLst/>
        </p:spPr>
      </p:cxnSp>
      <p:cxnSp>
        <p:nvCxnSpPr>
          <p:cNvPr id="21" name="Straight Arrow Connector 20"/>
          <p:cNvCxnSpPr/>
          <p:nvPr/>
        </p:nvCxnSpPr>
        <p:spPr bwMode="auto">
          <a:xfrm>
            <a:off x="2195736" y="6309320"/>
            <a:ext cx="4896544" cy="0"/>
          </a:xfrm>
          <a:prstGeom prst="straightConnector1">
            <a:avLst/>
          </a:prstGeom>
          <a:noFill/>
          <a:ln w="9525" cap="flat" cmpd="sng" algn="ctr">
            <a:noFill/>
            <a:prstDash val="solid"/>
            <a:round/>
            <a:headEnd type="none" w="med" len="med"/>
            <a:tailEnd type="arrow"/>
          </a:ln>
          <a:effectLst/>
        </p:spPr>
      </p:cxnSp>
      <p:cxnSp>
        <p:nvCxnSpPr>
          <p:cNvPr id="23" name="Straight Arrow Connector 22"/>
          <p:cNvCxnSpPr/>
          <p:nvPr/>
        </p:nvCxnSpPr>
        <p:spPr bwMode="auto">
          <a:xfrm>
            <a:off x="2195736" y="6309320"/>
            <a:ext cx="4896544" cy="0"/>
          </a:xfrm>
          <a:prstGeom prst="straightConnector1">
            <a:avLst/>
          </a:prstGeom>
          <a:noFill/>
          <a:ln w="9525" cap="flat" cmpd="sng" algn="ctr">
            <a:noFill/>
            <a:prstDash val="solid"/>
            <a:round/>
            <a:headEnd type="none" w="med" len="med"/>
            <a:tailEnd type="arrow"/>
          </a:ln>
          <a:effectLst/>
        </p:spPr>
      </p:cxnSp>
      <p:cxnSp>
        <p:nvCxnSpPr>
          <p:cNvPr id="25" name="Straight Arrow Connector 24"/>
          <p:cNvCxnSpPr/>
          <p:nvPr/>
        </p:nvCxnSpPr>
        <p:spPr bwMode="auto">
          <a:xfrm>
            <a:off x="395536" y="5949280"/>
            <a:ext cx="1008112" cy="0"/>
          </a:xfrm>
          <a:prstGeom prst="straightConnector1">
            <a:avLst/>
          </a:prstGeom>
          <a:noFill/>
          <a:ln w="9525" cap="flat" cmpd="sng" algn="ctr">
            <a:noFill/>
            <a:prstDash val="solid"/>
            <a:round/>
            <a:headEnd type="none" w="med" len="med"/>
            <a:tailEnd type="arrow"/>
          </a:ln>
          <a:effectLst/>
        </p:spPr>
      </p:cxnSp>
      <p:cxnSp>
        <p:nvCxnSpPr>
          <p:cNvPr id="27" name="Straight Arrow Connector 26"/>
          <p:cNvCxnSpPr/>
          <p:nvPr/>
        </p:nvCxnSpPr>
        <p:spPr bwMode="auto">
          <a:xfrm>
            <a:off x="395536" y="6309320"/>
            <a:ext cx="864096" cy="0"/>
          </a:xfrm>
          <a:prstGeom prst="straightConnector1">
            <a:avLst/>
          </a:prstGeom>
          <a:noFill/>
          <a:ln w="9525" cap="flat" cmpd="sng" algn="ctr">
            <a:noFill/>
            <a:prstDash val="solid"/>
            <a:round/>
            <a:headEnd type="none" w="med" len="med"/>
            <a:tailEnd type="arrow"/>
          </a:ln>
          <a:effectLst/>
        </p:spPr>
      </p:cxnSp>
      <p:cxnSp>
        <p:nvCxnSpPr>
          <p:cNvPr id="29" name="Straight Arrow Connector 28"/>
          <p:cNvCxnSpPr/>
          <p:nvPr/>
        </p:nvCxnSpPr>
        <p:spPr bwMode="auto">
          <a:xfrm>
            <a:off x="251520" y="6165304"/>
            <a:ext cx="1008112" cy="0"/>
          </a:xfrm>
          <a:prstGeom prst="straightConnector1">
            <a:avLst/>
          </a:prstGeom>
          <a:noFill/>
          <a:ln w="9525" cap="flat" cmpd="sng" algn="ctr">
            <a:noFill/>
            <a:prstDash val="solid"/>
            <a:round/>
            <a:headEnd type="none" w="med" len="med"/>
            <a:tailEnd type="arrow"/>
          </a:ln>
          <a:effectLst/>
        </p:spPr>
      </p:cxnSp>
      <p:pic>
        <p:nvPicPr>
          <p:cNvPr id="11266" name="Picture 2"/>
          <p:cNvPicPr>
            <a:picLocks noGrp="1" noChangeAspect="1" noChangeArrowheads="1"/>
          </p:cNvPicPr>
          <p:nvPr>
            <p:ph idx="1"/>
          </p:nvPr>
        </p:nvPicPr>
        <p:blipFill>
          <a:blip r:embed="rId2" cstate="print"/>
          <a:srcRect/>
          <a:stretch>
            <a:fillRect/>
          </a:stretch>
        </p:blipFill>
        <p:spPr bwMode="auto">
          <a:xfrm>
            <a:off x="1395761" y="1981200"/>
            <a:ext cx="6352477" cy="4114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SG" dirty="0"/>
          </a:p>
        </p:txBody>
      </p:sp>
      <p:sp>
        <p:nvSpPr>
          <p:cNvPr id="3" name="Content Placeholder 2"/>
          <p:cNvSpPr>
            <a:spLocks noGrp="1"/>
          </p:cNvSpPr>
          <p:nvPr>
            <p:ph idx="1"/>
          </p:nvPr>
        </p:nvSpPr>
        <p:spPr/>
        <p:txBody>
          <a:bodyPr/>
          <a:lstStyle/>
          <a:p>
            <a:r>
              <a:rPr lang="en-US" dirty="0" smtClean="0"/>
              <a:t>From the simulations,  we conclude that 802.22b PHY proposed by </a:t>
            </a:r>
            <a:r>
              <a:rPr lang="en-US" dirty="0" smtClean="0"/>
              <a:t>document 22-12-0090-02-000b</a:t>
            </a:r>
            <a:r>
              <a:rPr lang="en-US" dirty="0" smtClean="0"/>
              <a:t> </a:t>
            </a:r>
            <a:r>
              <a:rPr lang="en-US" dirty="0" smtClean="0"/>
              <a:t>satisfies the FCC spectrum mask with low-order FIR filter implementation</a:t>
            </a:r>
          </a:p>
          <a:p>
            <a:endParaRPr lang="en-US" dirty="0" smtClean="0"/>
          </a:p>
          <a:p>
            <a:r>
              <a:rPr lang="en-US" dirty="0" smtClean="0"/>
              <a:t>The filter is of low complexity and feasible in practice.</a:t>
            </a:r>
          </a:p>
          <a:p>
            <a:endParaRPr lang="en-US" dirty="0" smtClean="0"/>
          </a:p>
          <a:p>
            <a:r>
              <a:rPr lang="en-US" dirty="0" smtClean="0"/>
              <a:t>Comparatively, 802.22 base PHY required much higher order FIR filter to meet the FCC spectrum mask.</a:t>
            </a:r>
            <a:endParaRPr lang="en-SG" dirty="0"/>
          </a:p>
        </p:txBody>
      </p:sp>
      <p:sp>
        <p:nvSpPr>
          <p:cNvPr id="4" name="Date Placeholder 3"/>
          <p:cNvSpPr>
            <a:spLocks noGrp="1"/>
          </p:cNvSpPr>
          <p:nvPr>
            <p:ph type="dt" sz="half" idx="10"/>
          </p:nvPr>
        </p:nvSpPr>
        <p:spPr/>
        <p:txBody>
          <a:bodyPr/>
          <a:lstStyle/>
          <a:p>
            <a:pPr>
              <a:defRPr/>
            </a:pPr>
            <a:r>
              <a:rPr lang="en-US" altLang="ja-JP" smtClean="0"/>
              <a:t>Nov., 2012</a:t>
            </a:r>
            <a:endParaRPr lang="en-US" altLang="ja-JP" dirty="0"/>
          </a:p>
        </p:txBody>
      </p:sp>
      <p:sp>
        <p:nvSpPr>
          <p:cNvPr id="5" name="Footer Placeholder 4"/>
          <p:cNvSpPr>
            <a:spLocks noGrp="1"/>
          </p:cNvSpPr>
          <p:nvPr>
            <p:ph type="ftr" sz="quarter" idx="11"/>
          </p:nvPr>
        </p:nvSpPr>
        <p:spPr/>
        <p:txBody>
          <a:bodyPr/>
          <a:lstStyle/>
          <a:p>
            <a:pPr>
              <a:defRPr/>
            </a:pPr>
            <a:r>
              <a:rPr lang="en-US" smtClean="0"/>
              <a:t>Xin Zhang, NICT</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9E9C6A3B-6B4B-4525-BD88-CBEB2710EAD2}" type="slidenum">
              <a:rPr lang="en-US" altLang="ja-JP" smtClean="0"/>
              <a:pPr>
                <a:defRPr/>
              </a:pPr>
              <a:t>9</a:t>
            </a:fld>
            <a:endParaRPr lang="en-US" altLang="ja-JP"/>
          </a:p>
        </p:txBody>
      </p:sp>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2075" tIns="46038" rIns="92075" bIns="46038"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3200" b="1" i="0" u="none" strike="noStrike" cap="none" normalizeH="0" baseline="0" smtClean="0">
            <a:ln>
              <a:noFill/>
            </a:ln>
            <a:solidFill>
              <a:schemeClr val="tx2"/>
            </a:solidFill>
            <a:effectLst/>
            <a:latin typeface="Times New Roman" pitchFamily="18" charset="0"/>
          </a:defRPr>
        </a:defPPr>
      </a:lstStyle>
      <a:style>
        <a:lnRef idx="1">
          <a:schemeClr val="dk1"/>
        </a:lnRef>
        <a:fillRef idx="2">
          <a:schemeClr val="dk1"/>
        </a:fillRef>
        <a:effectRef idx="1">
          <a:schemeClr val="dk1"/>
        </a:effectRef>
        <a:fontRef idx="minor">
          <a:schemeClr val="dk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32171</TotalTime>
  <Words>475</Words>
  <Application>Microsoft Office PowerPoint</Application>
  <PresentationFormat>On-screen Show (4:3)</PresentationFormat>
  <Paragraphs>102</Paragraphs>
  <Slides>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802-22-Submission</vt:lpstr>
      <vt:lpstr>Document</vt:lpstr>
      <vt:lpstr>Investigation on meeting the TVWS Spectrum Mask</vt:lpstr>
      <vt:lpstr>Abstract</vt:lpstr>
      <vt:lpstr>Summary of PHY parameters</vt:lpstr>
      <vt:lpstr>Challenges in meeting TVWS Spectrum Mask</vt:lpstr>
      <vt:lpstr>802.22b proposal meets the TVWS spectrum mask with filtering</vt:lpstr>
      <vt:lpstr>802.22b proposal meets the TVWS spectrum mask with Low-order FIR filter</vt:lpstr>
      <vt:lpstr>Comparison between 802.22b proposal and 802.22</vt:lpstr>
      <vt:lpstr>Comparison between 802.22b proposal and 802.22</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Xin Zhang</cp:lastModifiedBy>
  <cp:revision>817</cp:revision>
  <cp:lastPrinted>1998-02-10T13:28:06Z</cp:lastPrinted>
  <dcterms:created xsi:type="dcterms:W3CDTF">2011-06-06T03:09:05Z</dcterms:created>
  <dcterms:modified xsi:type="dcterms:W3CDTF">2012-11-13T19:38:07Z</dcterms:modified>
</cp:coreProperties>
</file>