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547" r:id="rId3"/>
    <p:sldId id="548" r:id="rId4"/>
    <p:sldId id="575" r:id="rId5"/>
    <p:sldId id="579" r:id="rId6"/>
    <p:sldId id="549" r:id="rId7"/>
    <p:sldId id="550" r:id="rId8"/>
    <p:sldId id="551" r:id="rId9"/>
    <p:sldId id="552" r:id="rId10"/>
    <p:sldId id="553" r:id="rId11"/>
    <p:sldId id="554" r:id="rId12"/>
    <p:sldId id="577" r:id="rId13"/>
    <p:sldId id="556" r:id="rId14"/>
    <p:sldId id="557" r:id="rId15"/>
    <p:sldId id="558" r:id="rId16"/>
    <p:sldId id="561" r:id="rId17"/>
    <p:sldId id="597" r:id="rId18"/>
    <p:sldId id="596" r:id="rId19"/>
    <p:sldId id="588" r:id="rId20"/>
    <p:sldId id="598" r:id="rId21"/>
    <p:sldId id="599" r:id="rId22"/>
    <p:sldId id="573" r:id="rId23"/>
    <p:sldId id="574" r:id="rId24"/>
    <p:sldId id="583" r:id="rId25"/>
    <p:sldId id="544" r:id="rId26"/>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1" autoAdjust="0"/>
    <p:restoredTop sz="94660"/>
  </p:normalViewPr>
  <p:slideViewPr>
    <p:cSldViewPr>
      <p:cViewPr varScale="1">
        <p:scale>
          <a:sx n="83" d="100"/>
          <a:sy n="83" d="100"/>
        </p:scale>
        <p:origin x="-1411" y="-7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a:t>doc.: IEEE 802.22-08-0080-02-0000</a:t>
            </a:r>
          </a:p>
        </p:txBody>
      </p:sp>
      <p:sp>
        <p:nvSpPr>
          <p:cNvPr id="17410" name="Rectangle 3"/>
          <p:cNvSpPr>
            <a:spLocks noGrp="1" noChangeArrowheads="1"/>
          </p:cNvSpPr>
          <p:nvPr>
            <p:ph type="dt" sz="quarter" idx="1"/>
          </p:nvPr>
        </p:nvSpPr>
        <p:spPr>
          <a:xfrm>
            <a:off x="669925" y="112068"/>
            <a:ext cx="806311" cy="230832"/>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500" dirty="0" smtClean="0"/>
              <a:t>May</a:t>
            </a:r>
            <a:r>
              <a:rPr lang="ko-KR" altLang="en-US" sz="1500" dirty="0" smtClean="0"/>
              <a:t> </a:t>
            </a:r>
            <a:r>
              <a:rPr lang="ko-KR" altLang="en-US" sz="1500" dirty="0"/>
              <a:t>2007</a:t>
            </a:r>
            <a:endParaRPr lang="en-US" altLang="ko-KR" sz="1500" dirty="0"/>
          </a:p>
        </p:txBody>
      </p:sp>
      <p:sp>
        <p:nvSpPr>
          <p:cNvPr id="17411"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342900" indent="-342900"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466725" defTabSz="955675" eaLnBrk="0" hangingPunct="0">
              <a:defRPr sz="1400" b="1">
                <a:solidFill>
                  <a:schemeClr val="tx1"/>
                </a:solidFill>
                <a:latin typeface="Times New Roman" charset="0"/>
                <a:ea typeface="굴림" charset="0"/>
                <a:cs typeface="굴림" charset="0"/>
              </a:defRPr>
            </a:lvl5pPr>
            <a:lvl6pPr marL="9239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13811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18383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2295525"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lvl="4"/>
            <a:r>
              <a:rPr lang="ko-KR" altLang="en-US" sz="1300" b="0"/>
              <a:t>Chang-Joo Kim, ETRI</a:t>
            </a:r>
            <a:endParaRPr lang="en-US" altLang="ko-KR" sz="1300" b="0"/>
          </a:p>
        </p:txBody>
      </p:sp>
      <p:sp>
        <p:nvSpPr>
          <p:cNvPr id="1741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55675" eaLnBrk="0" hangingPunct="0">
              <a:defRPr sz="1400" b="1">
                <a:solidFill>
                  <a:schemeClr val="tx1"/>
                </a:solidFill>
                <a:latin typeface="Times New Roman" charset="0"/>
                <a:ea typeface="굴림" charset="0"/>
                <a:cs typeface="굴림" charset="0"/>
              </a:defRPr>
            </a:lvl1pPr>
            <a:lvl2pPr marL="742950" indent="-285750" defTabSz="955675" eaLnBrk="0" hangingPunct="0">
              <a:defRPr sz="1400" b="1">
                <a:solidFill>
                  <a:schemeClr val="tx1"/>
                </a:solidFill>
                <a:latin typeface="Times New Roman" charset="0"/>
                <a:ea typeface="굴림" charset="0"/>
                <a:cs typeface="굴림" charset="0"/>
              </a:defRPr>
            </a:lvl2pPr>
            <a:lvl3pPr marL="1143000" indent="-228600" defTabSz="955675" eaLnBrk="0" hangingPunct="0">
              <a:defRPr sz="1400" b="1">
                <a:solidFill>
                  <a:schemeClr val="tx1"/>
                </a:solidFill>
                <a:latin typeface="Times New Roman" charset="0"/>
                <a:ea typeface="굴림" charset="0"/>
                <a:cs typeface="굴림" charset="0"/>
              </a:defRPr>
            </a:lvl3pPr>
            <a:lvl4pPr marL="1600200" indent="-228600" defTabSz="955675" eaLnBrk="0" hangingPunct="0">
              <a:defRPr sz="1400" b="1">
                <a:solidFill>
                  <a:schemeClr val="tx1"/>
                </a:solidFill>
                <a:latin typeface="Times New Roman" charset="0"/>
                <a:ea typeface="굴림" charset="0"/>
                <a:cs typeface="굴림" charset="0"/>
              </a:defRPr>
            </a:lvl4pPr>
            <a:lvl5pPr marL="2057400" indent="-228600" defTabSz="955675" eaLnBrk="0" hangingPunct="0">
              <a:defRPr sz="1400" b="1">
                <a:solidFill>
                  <a:schemeClr val="tx1"/>
                </a:solidFill>
                <a:latin typeface="Times New Roman" charset="0"/>
                <a:ea typeface="굴림" charset="0"/>
                <a:cs typeface="굴림" charset="0"/>
              </a:defRPr>
            </a:lvl5pPr>
            <a:lvl6pPr marL="25146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defTabSz="955675"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300" b="0"/>
              <a:t>Page </a:t>
            </a:r>
            <a:fld id="{EA99CCE2-F505-DF4D-8630-98713B8A45C8}" type="slidenum">
              <a:rPr lang="en-US" altLang="ko-KR" sz="1300" b="0"/>
              <a:pPr/>
              <a:t>1</a:t>
            </a:fld>
            <a:endParaRPr lang="en-US" altLang="ko-KR" sz="1300" b="0"/>
          </a:p>
        </p:txBody>
      </p:sp>
      <p:sp>
        <p:nvSpPr>
          <p:cNvPr id="17413" name="Rectangle 2"/>
          <p:cNvSpPr>
            <a:spLocks noGrp="1" noRot="1" noChangeAspect="1" noChangeArrowheads="1" noTextEdit="1"/>
          </p:cNvSpPr>
          <p:nvPr>
            <p:ph type="sldImg"/>
          </p:nvPr>
        </p:nvSpPr>
        <p:spPr>
          <a:ln/>
        </p:spPr>
      </p:sp>
      <p:sp>
        <p:nvSpPr>
          <p:cNvPr id="1741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ko-KR" altLang="en-US" dirty="0">
              <a:latin typeface="Times New Roman" charset="0"/>
              <a:ea typeface="굴림" charset="0"/>
              <a:cs typeface="굴림"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Jan.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1866" cy="276999"/>
          </a:xfrm>
        </p:spPr>
        <p:txBody>
          <a:bodyPr/>
          <a:lstStyle>
            <a:lvl1pPr>
              <a:defRPr/>
            </a:lvl1pPr>
          </a:lstStyle>
          <a:p>
            <a:pPr>
              <a:defRPr/>
            </a:pPr>
            <a:r>
              <a:rPr lang="en-US" altLang="ko-KR" dirty="0" smtClean="0"/>
              <a:t>Jan.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3615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Jan.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22-13-0009-00-000b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oleObject" Target="../embeddings/Microsoft_Office_Word_97-2003___1.doc"/><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mailto:patcom@ieee.org" TargetMode="External"/><Relationship Id="rId5" Type="http://schemas.openxmlformats.org/officeDocument/2006/relationships/hyperlink" Target="mailto:apurva.mody@ieee.org" TargetMode="External"/><Relationship Id="rId4" Type="http://schemas.openxmlformats.org/officeDocument/2006/relationships/hyperlink" Target="http://standards.ieee.org/guides/bylaws/sb-bylaws.pdf"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바닥글 개체 틀 4"/>
          <p:cNvSpPr>
            <a:spLocks noGrp="1"/>
          </p:cNvSpPr>
          <p:nvPr>
            <p:ph type="ftr" sz="quarter" idx="11"/>
          </p:nvPr>
        </p:nvSpPr>
        <p:spPr>
          <a:xfrm>
            <a:off x="7048324" y="6475413"/>
            <a:ext cx="1495601"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16387" name="슬라이드 번호 개체 틀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US" altLang="ko-KR" sz="1200" b="0"/>
              <a:t>Slide </a:t>
            </a:r>
            <a:fld id="{84B7AE5C-D1AF-9F40-B271-6D38DC4F155A}" type="slidenum">
              <a:rPr lang="en-US" altLang="ko-KR" sz="1200" b="0"/>
              <a:pPr/>
              <a:t>1</a:t>
            </a:fld>
            <a:endParaRPr lang="en-US" altLang="ko-KR" sz="1200" b="0"/>
          </a:p>
        </p:txBody>
      </p:sp>
      <p:sp>
        <p:nvSpPr>
          <p:cNvPr id="16388"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Jan. 2013 Plan &amp; Report</a:t>
            </a:r>
            <a:endParaRPr lang="en-US" altLang="ko-KR" sz="2800" dirty="0">
              <a:latin typeface="Times New Roman" charset="0"/>
              <a:ea typeface="굴림" charset="0"/>
              <a:cs typeface="굴림" charset="0"/>
            </a:endParaRPr>
          </a:p>
        </p:txBody>
      </p:sp>
      <p:sp>
        <p:nvSpPr>
          <p:cNvPr id="16389"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a:latin typeface="Times New Roman" charset="0"/>
                <a:ea typeface="굴림" charset="0"/>
                <a:cs typeface="굴림" charset="0"/>
              </a:rPr>
              <a:t>IEEE P802.22 Wireless RANs          Date:</a:t>
            </a:r>
            <a:r>
              <a:rPr lang="en-US" altLang="ko-KR" sz="2000" b="0" dirty="0">
                <a:latin typeface="Times New Roman" charset="0"/>
                <a:ea typeface="굴림" charset="0"/>
                <a:cs typeface="굴림" charset="0"/>
              </a:rPr>
              <a:t> </a:t>
            </a:r>
            <a:r>
              <a:rPr lang="en-US" altLang="ko-KR" sz="2000" b="0" dirty="0" smtClean="0">
                <a:latin typeface="Times New Roman" charset="0"/>
                <a:ea typeface="굴림" charset="0"/>
                <a:cs typeface="굴림" charset="0"/>
              </a:rPr>
              <a:t>2013-1-15</a:t>
            </a:r>
            <a:endParaRPr lang="en-US" altLang="ko-KR" sz="2000" b="0" dirty="0">
              <a:latin typeface="Times New Roman" charset="0"/>
              <a:ea typeface="굴림" charset="0"/>
              <a:cs typeface="굴림" charset="0"/>
            </a:endParaRPr>
          </a:p>
        </p:txBody>
      </p:sp>
      <p:sp>
        <p:nvSpPr>
          <p:cNvPr id="16390"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6391"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4"/>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5"/>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6"/>
              </a:rPr>
              <a:t>patcom@ieee.org</a:t>
            </a:r>
            <a:r>
              <a:rPr lang="en-GB" altLang="ja-JP" sz="900" b="0" dirty="0" smtClean="0"/>
              <a:t>&gt;.</a:t>
            </a:r>
            <a:endParaRPr lang="ja-JP" altLang="ja-JP" sz="900" b="0" dirty="0"/>
          </a:p>
        </p:txBody>
      </p:sp>
      <p:sp>
        <p:nvSpPr>
          <p:cNvPr id="16393" name="TextBox 2"/>
          <p:cNvSpPr txBox="1">
            <a:spLocks noChangeArrowheads="1"/>
          </p:cNvSpPr>
          <p:nvPr/>
        </p:nvSpPr>
        <p:spPr bwMode="auto">
          <a:xfrm>
            <a:off x="7916863" y="501650"/>
            <a:ext cx="185737" cy="307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eaLnBrk="1" hangingPunct="1"/>
            <a:endParaRPr lang="en-US"/>
          </a:p>
        </p:txBody>
      </p:sp>
      <p:sp>
        <p:nvSpPr>
          <p:cNvPr id="2" name="Date Placeholder 1"/>
          <p:cNvSpPr>
            <a:spLocks noGrp="1"/>
          </p:cNvSpPr>
          <p:nvPr>
            <p:ph type="dt" sz="half" idx="10"/>
          </p:nvPr>
        </p:nvSpPr>
        <p:spPr>
          <a:xfrm>
            <a:off x="696913" y="334189"/>
            <a:ext cx="961866" cy="276999"/>
          </a:xfrm>
        </p:spPr>
        <p:txBody>
          <a:bodyPr/>
          <a:lstStyle/>
          <a:p>
            <a:pPr>
              <a:defRPr/>
            </a:pPr>
            <a:r>
              <a:rPr lang="en-US" altLang="ko-KR" dirty="0" smtClean="0"/>
              <a:t>Jan. 2013</a:t>
            </a:r>
            <a:endParaRPr lang="en-US" altLang="ko-KR" dirty="0"/>
          </a:p>
        </p:txBody>
      </p:sp>
      <p:graphicFrame>
        <p:nvGraphicFramePr>
          <p:cNvPr id="16409" name="Object 25"/>
          <p:cNvGraphicFramePr>
            <a:graphicFrameLocks noChangeAspect="1"/>
          </p:cNvGraphicFramePr>
          <p:nvPr/>
        </p:nvGraphicFramePr>
        <p:xfrm>
          <a:off x="612775" y="2713038"/>
          <a:ext cx="7847657" cy="703262"/>
        </p:xfrm>
        <a:graphic>
          <a:graphicData uri="http://schemas.openxmlformats.org/presentationml/2006/ole">
            <p:oleObj spid="_x0000_s16409" name="Document" r:id="rId7"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Call for Potentially Essential Patents</a:t>
            </a:r>
            <a:endParaRPr kumimoji="1" lang="ja-JP" altLang="en-US" dirty="0"/>
          </a:p>
        </p:txBody>
      </p:sp>
      <p:sp>
        <p:nvSpPr>
          <p:cNvPr id="3" name="コンテンツ プレースホルダ 2"/>
          <p:cNvSpPr>
            <a:spLocks noGrp="1"/>
          </p:cNvSpPr>
          <p:nvPr>
            <p:ph idx="1"/>
          </p:nvPr>
        </p:nvSpPr>
        <p:spPr/>
        <p:txBody>
          <a:bodyPr/>
          <a:lstStyle/>
          <a:p>
            <a:pPr lvl="0">
              <a:defRPr/>
            </a:pPr>
            <a:r>
              <a:rPr lang="en-US" altLang="ja-JP" sz="20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ja-JP" sz="1600" dirty="0" smtClean="0"/>
              <a:t>Either speak up now or</a:t>
            </a:r>
          </a:p>
          <a:p>
            <a:pPr lvl="1">
              <a:defRPr/>
            </a:pPr>
            <a:r>
              <a:rPr lang="en-US" altLang="ja-JP" sz="1600" dirty="0" smtClean="0"/>
              <a:t>Provide the chair of this group with the identity of the holder(s) of any and all such claims as soon as possible or</a:t>
            </a:r>
          </a:p>
          <a:p>
            <a:pPr lvl="1">
              <a:defRPr/>
            </a:pPr>
            <a:r>
              <a:rPr lang="en-US" altLang="ja-JP" sz="1600" dirty="0" smtClean="0"/>
              <a:t>Cause an LOA to be submitted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Other Guidelines for IEEE WG Meetings</a:t>
            </a:r>
            <a:endParaRPr kumimoji="1" lang="ja-JP" altLang="en-US" dirty="0"/>
          </a:p>
        </p:txBody>
      </p:sp>
      <p:sp>
        <p:nvSpPr>
          <p:cNvPr id="3" name="コンテンツ プレースホルダ 2"/>
          <p:cNvSpPr>
            <a:spLocks noGrp="1"/>
          </p:cNvSpPr>
          <p:nvPr>
            <p:ph idx="1"/>
          </p:nvPr>
        </p:nvSpPr>
        <p:spPr>
          <a:xfrm>
            <a:off x="251520" y="1772816"/>
            <a:ext cx="8712968" cy="4114800"/>
          </a:xfrm>
        </p:spPr>
        <p:txBody>
          <a:bodyPr/>
          <a:lstStyle/>
          <a:p>
            <a:pPr marL="230188" indent="-230188">
              <a:lnSpc>
                <a:spcPct val="80000"/>
              </a:lnSpc>
            </a:pPr>
            <a:endParaRPr lang="en-US" altLang="ja-JP" sz="500" u="sng" dirty="0" smtClean="0">
              <a:solidFill>
                <a:srgbClr val="FF0000"/>
              </a:solidFill>
            </a:endParaRPr>
          </a:p>
          <a:p>
            <a:pPr marL="230188" indent="-230188">
              <a:lnSpc>
                <a:spcPct val="80000"/>
              </a:lnSpc>
              <a:spcAft>
                <a:spcPct val="40000"/>
              </a:spcAft>
            </a:pPr>
            <a:r>
              <a:rPr lang="en-US" altLang="ja-JP" sz="2000" dirty="0" smtClean="0"/>
              <a:t>All IEEE-SA standards meetings shall be conducted in compliance with all applicable laws, including antitrust and competition laws.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interpretation, validity, or essentiality of patents/patent claims. </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specific license rates, terms, or conditions.</a:t>
            </a:r>
          </a:p>
          <a:p>
            <a:pPr marL="1143000" lvl="2">
              <a:lnSpc>
                <a:spcPct val="80000"/>
              </a:lnSpc>
              <a:spcAft>
                <a:spcPct val="40000"/>
              </a:spcAft>
            </a:pPr>
            <a:r>
              <a:rPr lang="en-US" altLang="ja-JP" sz="1600" dirty="0" smtClean="0"/>
              <a:t>Relative costs, including licensing costs of essential patent claims, of different technical approaches may be discussed in standards development meetings. </a:t>
            </a:r>
          </a:p>
          <a:p>
            <a:pPr marL="1600200" lvl="3">
              <a:lnSpc>
                <a:spcPct val="80000"/>
              </a:lnSpc>
              <a:spcAft>
                <a:spcPct val="40000"/>
              </a:spcAft>
            </a:pPr>
            <a:r>
              <a:rPr lang="en-GB" altLang="ja-JP" dirty="0" smtClean="0"/>
              <a:t>Technical considerations remain primary focus</a:t>
            </a:r>
            <a:endParaRPr lang="en-US" altLang="ja-JP" dirty="0" smtClean="0"/>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or engage in the fixing of product prices, allocation of customers, or division of sales markets.</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discuss the status or substance of ongoing or threatened litigation.</a:t>
            </a:r>
          </a:p>
          <a:p>
            <a:pPr marL="630238" lvl="1">
              <a:lnSpc>
                <a:spcPct val="80000"/>
              </a:lnSpc>
              <a:spcAft>
                <a:spcPct val="40000"/>
              </a:spcAft>
            </a:pPr>
            <a:r>
              <a:rPr lang="en-US" altLang="ja-JP" sz="1800" b="1" dirty="0" smtClean="0"/>
              <a:t>Don</a:t>
            </a:r>
            <a:r>
              <a:rPr lang="en-US" altLang="ja-JP" sz="1800" b="1" dirty="0" smtClean="0">
                <a:latin typeface="Arial" charset="0"/>
              </a:rPr>
              <a:t>’</a:t>
            </a:r>
            <a:r>
              <a:rPr lang="en-US" altLang="ja-JP" sz="1800" b="1" dirty="0" smtClean="0"/>
              <a:t>t be silent if inappropriate topics are discussed </a:t>
            </a:r>
            <a:r>
              <a:rPr lang="en-US" altLang="ja-JP" sz="1800" b="1" dirty="0" smtClean="0">
                <a:latin typeface="Arial" charset="0"/>
              </a:rPr>
              <a:t>…</a:t>
            </a:r>
            <a:r>
              <a:rPr lang="en-US" altLang="ja-JP" sz="1800" b="1" dirty="0" smtClean="0"/>
              <a:t> do formally object.</a:t>
            </a:r>
          </a:p>
          <a:p>
            <a:pPr marL="230188" indent="-230188" algn="ctr">
              <a:lnSpc>
                <a:spcPct val="80000"/>
              </a:lnSpc>
            </a:pPr>
            <a:r>
              <a:rPr lang="en-US" altLang="ja-JP" dirty="0" smtClean="0"/>
              <a:t>---------------------------------------------------------------   </a:t>
            </a:r>
            <a:endParaRPr lang="en-US" altLang="ja-JP" sz="1400" dirty="0" smtClean="0"/>
          </a:p>
          <a:p>
            <a:pPr marL="230188" indent="-230188" algn="ctr">
              <a:lnSpc>
                <a:spcPct val="80000"/>
              </a:lnSpc>
            </a:pPr>
            <a:r>
              <a:rPr lang="en-US" altLang="ja-JP" sz="1400" dirty="0" smtClean="0"/>
              <a:t>See </a:t>
            </a:r>
            <a:r>
              <a:rPr lang="en-US" altLang="ja-JP" sz="1400" i="1" dirty="0" smtClean="0"/>
              <a:t>IEEE-SA Standards Board Operations Manual</a:t>
            </a:r>
            <a:r>
              <a:rPr lang="en-US" altLang="ja-JP" sz="1400" dirty="0" smtClean="0"/>
              <a:t>, clause 5.3.10 and </a:t>
            </a:r>
            <a:r>
              <a:rPr lang="en-GB" altLang="ja-JP" sz="1400" dirty="0" smtClean="0"/>
              <a:t>“Promoting Competition and Innovation: What You Need to Know about the IEEE Standards Association's Antitrust and Competition Policy”</a:t>
            </a:r>
            <a:r>
              <a:rPr lang="en-US" altLang="ja-JP" sz="1400" dirty="0" smtClean="0"/>
              <a:t> for more details.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sz="14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a:t>
            </a:r>
            <a:r>
              <a:rPr lang="en-US" altLang="ja-JP" dirty="0" smtClean="0"/>
              <a:t>Jan. </a:t>
            </a:r>
            <a:r>
              <a:rPr lang="en-US" altLang="ja-JP" dirty="0" smtClean="0"/>
              <a:t>802.22b agenda as contained in </a:t>
            </a:r>
            <a:r>
              <a:rPr lang="en-US" altLang="ja-JP" dirty="0" smtClean="0"/>
              <a:t>22-13-0008-00-000b</a:t>
            </a:r>
            <a:endParaRPr lang="en-US" altLang="ja-JP"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a:t>
            </a:r>
            <a:endParaRPr lang="en-US" altLang="ja-JP" dirty="0" smtClean="0"/>
          </a:p>
          <a:p>
            <a:endParaRPr lang="en-US" altLang="ja-JP" dirty="0" smtClean="0"/>
          </a:p>
          <a:p>
            <a:r>
              <a:rPr kumimoji="1"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Nov. 2012</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Tuesday </a:t>
            </a:r>
            <a:r>
              <a:rPr kumimoji="1" lang="en-US" altLang="ja-JP" dirty="0" smtClean="0"/>
              <a:t>Jan. </a:t>
            </a:r>
            <a:r>
              <a:rPr kumimoji="1" lang="en-US" altLang="ja-JP" dirty="0" smtClean="0"/>
              <a:t>15</a:t>
            </a:r>
            <a:r>
              <a:rPr kumimoji="1" lang="en-US" altLang="ja-JP" baseline="30000" dirty="0" smtClean="0"/>
              <a:t>th</a:t>
            </a:r>
            <a:r>
              <a:rPr kumimoji="1" lang="en-US" altLang="ja-JP" dirty="0" smtClean="0"/>
              <a:t> PM1</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Review from </a:t>
            </a:r>
            <a:r>
              <a:rPr lang="en-US" altLang="ja-JP" dirty="0" smtClean="0"/>
              <a:t>November</a:t>
            </a:r>
            <a:endParaRPr lang="en-US" altLang="ja-JP" dirty="0" smtClean="0"/>
          </a:p>
          <a:p>
            <a:r>
              <a:rPr lang="en-US" altLang="ja-JP" dirty="0" smtClean="0"/>
              <a:t>Approve minutes from </a:t>
            </a:r>
            <a:r>
              <a:rPr lang="en-US" altLang="ja-JP" dirty="0" smtClean="0"/>
              <a:t>November</a:t>
            </a:r>
            <a:endParaRPr lang="en-US" altLang="ja-JP" dirty="0" smtClean="0"/>
          </a:p>
          <a:p>
            <a:r>
              <a:rPr lang="en-US" altLang="ja-JP" dirty="0" smtClean="0"/>
              <a:t>Time slot for Presentation</a:t>
            </a:r>
          </a:p>
          <a:p>
            <a:r>
              <a:rPr lang="en-US" altLang="ja-JP" dirty="0" smtClean="0"/>
              <a:t>Schedule Discussion</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from November</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lang="en-US" altLang="ja-JP" dirty="0" smtClean="0">
                <a:latin typeface="Times New Roman" charset="0"/>
              </a:rPr>
              <a:t>November </a:t>
            </a:r>
            <a:r>
              <a:rPr lang="en-US" altLang="ja-JP" dirty="0" smtClean="0">
                <a:latin typeface="Times New Roman" charset="0"/>
              </a:rPr>
              <a:t>meeting review</a:t>
            </a:r>
          </a:p>
          <a:p>
            <a:pPr lvl="1"/>
            <a:r>
              <a:rPr kumimoji="1" lang="en-GB" altLang="ja-JP" dirty="0" smtClean="0"/>
              <a:t>Call for Proposal</a:t>
            </a:r>
            <a:r>
              <a:rPr kumimoji="1" lang="en-GB" altLang="ja-JP" i="1" dirty="0" smtClean="0">
                <a:solidFill>
                  <a:srgbClr val="FF0000"/>
                </a:solidFill>
              </a:rPr>
              <a:t>: </a:t>
            </a:r>
            <a:r>
              <a:rPr lang="en-GB" altLang="ja-JP" i="1" dirty="0" smtClean="0">
                <a:solidFill>
                  <a:srgbClr val="FF0000"/>
                </a:solidFill>
              </a:rPr>
              <a:t>October 28</a:t>
            </a:r>
          </a:p>
          <a:p>
            <a:pPr lvl="1"/>
            <a:r>
              <a:rPr kumimoji="1" lang="en-US" altLang="ja-JP" dirty="0" smtClean="0"/>
              <a:t>5 Proposals are received</a:t>
            </a:r>
          </a:p>
          <a:p>
            <a:pPr lvl="2"/>
            <a:r>
              <a:rPr lang="en-US" altLang="ja-JP" sz="2000" dirty="0" smtClean="0"/>
              <a:t>1.Hiroshi Harada (NICT) – 90/r3</a:t>
            </a:r>
          </a:p>
          <a:p>
            <a:pPr lvl="2"/>
            <a:r>
              <a:rPr lang="en-US" altLang="ja-JP" sz="2000" dirty="0" smtClean="0"/>
              <a:t>2.Mody </a:t>
            </a:r>
            <a:r>
              <a:rPr lang="en-US" altLang="ja-JP" sz="2000" dirty="0" err="1" smtClean="0"/>
              <a:t>Apurva</a:t>
            </a:r>
            <a:r>
              <a:rPr lang="en-US" altLang="ja-JP" sz="2000" dirty="0" smtClean="0"/>
              <a:t> (BAE systems)  - 89/r0</a:t>
            </a:r>
          </a:p>
          <a:p>
            <a:pPr lvl="2"/>
            <a:r>
              <a:rPr lang="en-US" altLang="ja-JP" sz="2000" dirty="0" smtClean="0"/>
              <a:t>3.Toh </a:t>
            </a:r>
            <a:r>
              <a:rPr lang="en-US" altLang="ja-JP" sz="2000" dirty="0" err="1" smtClean="0"/>
              <a:t>Keat</a:t>
            </a:r>
            <a:r>
              <a:rPr lang="en-US" altLang="ja-JP" sz="2000" dirty="0" smtClean="0"/>
              <a:t> </a:t>
            </a:r>
            <a:r>
              <a:rPr lang="en-US" altLang="ja-JP" sz="2000" dirty="0" err="1" smtClean="0"/>
              <a:t>Beng</a:t>
            </a:r>
            <a:r>
              <a:rPr lang="en-US" altLang="ja-JP" sz="2000" dirty="0" smtClean="0"/>
              <a:t> (Hitachi Kokusai Electric Inc.)  - 87/r0</a:t>
            </a:r>
          </a:p>
          <a:p>
            <a:pPr lvl="2"/>
            <a:r>
              <a:rPr lang="en-US" altLang="ja-JP" sz="2000" dirty="0" smtClean="0"/>
              <a:t>4.Shigenobu Sasaki (Niigata University) – 91/r1</a:t>
            </a:r>
          </a:p>
          <a:p>
            <a:pPr lvl="2"/>
            <a:r>
              <a:rPr lang="en-US" altLang="ja-JP" sz="2000" dirty="0" smtClean="0"/>
              <a:t>5.Sunghyun Hwang (ETRI) – 88/r0, 86/r0</a:t>
            </a:r>
          </a:p>
          <a:p>
            <a:pPr lvl="1"/>
            <a:r>
              <a:rPr lang="en-US" altLang="ja-JP" dirty="0" smtClean="0">
                <a:ea typeface="ＭＳ Ｐゴシック" pitchFamily="34" charset="-128"/>
              </a:rPr>
              <a:t>1 Technical Contribution related to Proposal 1</a:t>
            </a:r>
          </a:p>
          <a:p>
            <a:pPr lvl="2"/>
            <a:r>
              <a:rPr lang="en-US" altLang="ja-JP" sz="2000" dirty="0" smtClean="0">
                <a:ea typeface="ＭＳ Ｐゴシック" pitchFamily="34" charset="-128"/>
              </a:rPr>
              <a:t>Zhang </a:t>
            </a:r>
            <a:r>
              <a:rPr lang="en-US" altLang="ja-JP" sz="2000" dirty="0" err="1" smtClean="0">
                <a:ea typeface="ＭＳ Ｐゴシック" pitchFamily="34" charset="-128"/>
              </a:rPr>
              <a:t>Xin</a:t>
            </a:r>
            <a:r>
              <a:rPr lang="en-US" altLang="ja-JP" sz="2000" dirty="0" smtClean="0">
                <a:ea typeface="ＭＳ Ｐゴシック" pitchFamily="34" charset="-128"/>
              </a:rPr>
              <a:t>  - 101/r0</a:t>
            </a:r>
          </a:p>
          <a:p>
            <a:endParaRPr lang="en-US" altLang="ja-JP" dirty="0" smtClean="0">
              <a:latin typeface="Times New Roman" charset="0"/>
            </a:endParaRPr>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November Minutes</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t>Motion to approve Nov. 802.22b minutes as contained in </a:t>
            </a:r>
            <a:r>
              <a:rPr lang="en-US" altLang="ja-JP" dirty="0" smtClean="0"/>
              <a:t>22-13-0003-00-000b</a:t>
            </a:r>
            <a:endParaRPr lang="en-US" altLang="ja-JP"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p>
          <a:p>
            <a:endParaRPr lang="en-US" altLang="ja-JP" dirty="0" smtClean="0"/>
          </a:p>
          <a:p>
            <a:r>
              <a:rPr lang="en-US" altLang="ja-JP" dirty="0" smtClean="0"/>
              <a:t>No objection, Motion passes.</a:t>
            </a:r>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Conference Calls</a:t>
            </a:r>
            <a:endParaRPr kumimoji="1" lang="ja-JP" altLang="en-US" dirty="0"/>
          </a:p>
        </p:txBody>
      </p:sp>
      <p:sp>
        <p:nvSpPr>
          <p:cNvPr id="3" name="コンテンツ プレースホルダ 2"/>
          <p:cNvSpPr>
            <a:spLocks noGrp="1"/>
          </p:cNvSpPr>
          <p:nvPr>
            <p:ph idx="1"/>
          </p:nvPr>
        </p:nvSpPr>
        <p:spPr>
          <a:xfrm>
            <a:off x="685800" y="1700808"/>
            <a:ext cx="7772400" cy="4114800"/>
          </a:xfrm>
        </p:spPr>
        <p:txBody>
          <a:bodyPr/>
          <a:lstStyle/>
          <a:p>
            <a:r>
              <a:rPr lang="en-US" altLang="ja-JP" dirty="0" smtClean="0"/>
              <a:t>Motion to approve 802.22b conference call minutes for </a:t>
            </a:r>
            <a:r>
              <a:rPr lang="en-US" altLang="ja-JP" u="sng" dirty="0" smtClean="0"/>
              <a:t>Dec. 23 2012</a:t>
            </a:r>
            <a:r>
              <a:rPr lang="en-US" altLang="ja-JP" u="sng" dirty="0" smtClean="0"/>
              <a:t>, </a:t>
            </a:r>
          </a:p>
          <a:p>
            <a:pPr>
              <a:buNone/>
            </a:pPr>
            <a:r>
              <a:rPr lang="en-US" altLang="ja-JP" dirty="0" smtClean="0"/>
              <a:t>	as contained in </a:t>
            </a:r>
          </a:p>
          <a:p>
            <a:pPr>
              <a:buNone/>
            </a:pPr>
            <a:r>
              <a:rPr lang="en-US" altLang="ja-JP" dirty="0" smtClean="0"/>
              <a:t>	</a:t>
            </a:r>
            <a:r>
              <a:rPr lang="en-US" altLang="ja-JP" dirty="0" smtClean="0"/>
              <a:t>22-13-0004-00-000b</a:t>
            </a:r>
            <a:endParaRPr lang="en-US" altLang="ja-JP"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a:t>
            </a:r>
            <a:r>
              <a:rPr lang="en-US" altLang="ja-JP" dirty="0" smtClean="0"/>
              <a:t>:</a:t>
            </a:r>
            <a:endParaRPr lang="en-US" altLang="ja-JP" dirty="0" smtClean="0"/>
          </a:p>
          <a:p>
            <a:endParaRPr kumimoji="1"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dirty="0" smtClean="0"/>
              <a:t>Slide </a:t>
            </a:r>
            <a:fld id="{34DA5C14-BC51-5D4D-BF6B-6BB6BBDF3E1E}" type="slidenum">
              <a:rPr lang="en-US" altLang="ko-KR" smtClean="0"/>
              <a:pPr>
                <a:defRPr/>
              </a:pPr>
              <a:t>17</a:t>
            </a:fld>
            <a:endParaRPr lang="en-US" altLang="ko-K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Presentation</a:t>
            </a:r>
            <a:endParaRPr kumimoji="1" lang="ja-JP" altLang="en-US" dirty="0"/>
          </a:p>
        </p:txBody>
      </p:sp>
      <p:sp>
        <p:nvSpPr>
          <p:cNvPr id="3" name="コンテンツ プレースホルダ 2"/>
          <p:cNvSpPr>
            <a:spLocks noGrp="1"/>
          </p:cNvSpPr>
          <p:nvPr>
            <p:ph idx="1"/>
          </p:nvPr>
        </p:nvSpPr>
        <p:spPr>
          <a:xfrm>
            <a:off x="685800" y="1772816"/>
            <a:ext cx="7772400" cy="4536504"/>
          </a:xfrm>
        </p:spPr>
        <p:txBody>
          <a:bodyPr/>
          <a:lstStyle/>
          <a:p>
            <a:endParaRPr kumimoji="1" lang="ja-JP" altLang="en-US" sz="1800" dirty="0" smtClean="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18</a:t>
            </a:fld>
            <a:endParaRPr lang="en-US" altLang="ko-KR"/>
          </a:p>
        </p:txBody>
      </p:sp>
      <p:graphicFrame>
        <p:nvGraphicFramePr>
          <p:cNvPr id="8" name="表 7"/>
          <p:cNvGraphicFramePr>
            <a:graphicFrameLocks noGrp="1"/>
          </p:cNvGraphicFramePr>
          <p:nvPr/>
        </p:nvGraphicFramePr>
        <p:xfrm>
          <a:off x="1115616" y="2348880"/>
          <a:ext cx="7128792" cy="2346960"/>
        </p:xfrm>
        <a:graphic>
          <a:graphicData uri="http://schemas.openxmlformats.org/drawingml/2006/table">
            <a:tbl>
              <a:tblPr firstRow="1" bandRow="1">
                <a:tableStyleId>{073A0DAA-6AF3-43AB-8588-CEC1D06C72B9}</a:tableStyleId>
              </a:tblPr>
              <a:tblGrid>
                <a:gridCol w="1296144"/>
                <a:gridCol w="4176464"/>
                <a:gridCol w="1656184"/>
              </a:tblGrid>
              <a:tr h="234026">
                <a:tc>
                  <a:txBody>
                    <a:bodyPr/>
                    <a:lstStyle/>
                    <a:p>
                      <a:pPr algn="ctr"/>
                      <a:endParaRPr kumimoji="1" lang="ja-JP" altLang="en-US" sz="1600" dirty="0"/>
                    </a:p>
                  </a:txBody>
                  <a:tcPr/>
                </a:tc>
                <a:tc>
                  <a:txBody>
                    <a:bodyPr/>
                    <a:lstStyle/>
                    <a:p>
                      <a:pPr algn="ctr"/>
                      <a:r>
                        <a:rPr kumimoji="1" lang="en-US" altLang="ja-JP" sz="1600" dirty="0" smtClean="0"/>
                        <a:t>Thursday</a:t>
                      </a:r>
                      <a:endParaRPr kumimoji="1" lang="ja-JP" altLang="en-US" sz="1600" dirty="0"/>
                    </a:p>
                  </a:txBody>
                  <a:tcPr/>
                </a:tc>
                <a:tc>
                  <a:txBody>
                    <a:bodyPr/>
                    <a:lstStyle/>
                    <a:p>
                      <a:pPr algn="ctr"/>
                      <a:r>
                        <a:rPr kumimoji="1" lang="en-US" altLang="ja-JP" sz="1600" dirty="0" smtClean="0"/>
                        <a:t>Time</a:t>
                      </a:r>
                      <a:endParaRPr kumimoji="1" lang="ja-JP" altLang="en-US" sz="1600" dirty="0"/>
                    </a:p>
                  </a:txBody>
                  <a:tcPr/>
                </a:tc>
              </a:tr>
              <a:tr h="234026">
                <a:tc rowSpan="2">
                  <a:txBody>
                    <a:bodyPr/>
                    <a:lstStyle/>
                    <a:p>
                      <a:pPr algn="ctr"/>
                      <a:r>
                        <a:rPr kumimoji="1" lang="en-US" altLang="ja-JP" sz="1600" dirty="0" smtClean="0"/>
                        <a:t>AM1</a:t>
                      </a:r>
                      <a:endParaRPr kumimoji="1" lang="ja-JP" altLang="en-US" sz="1600" dirty="0"/>
                    </a:p>
                  </a:txBody>
                  <a:tcPr/>
                </a:tc>
                <a:tc>
                  <a:txBody>
                    <a:bodyPr/>
                    <a:lstStyle/>
                    <a:p>
                      <a:endParaRPr kumimoji="1" lang="ja-JP" altLang="en-US" sz="1600" dirty="0"/>
                    </a:p>
                  </a:txBody>
                  <a:tcPr/>
                </a:tc>
                <a:tc>
                  <a:txBody>
                    <a:bodyPr/>
                    <a:lstStyle/>
                    <a:p>
                      <a:r>
                        <a:rPr kumimoji="1" lang="en-US" altLang="ja-JP" sz="1600" dirty="0" smtClean="0"/>
                        <a:t>8:30 – 9:00</a:t>
                      </a:r>
                      <a:endParaRPr kumimoji="1" lang="ja-JP" altLang="en-US" sz="1600" dirty="0"/>
                    </a:p>
                  </a:txBody>
                  <a:tcPr/>
                </a:tc>
              </a:tr>
              <a:tr h="234026">
                <a:tc vMerge="1">
                  <a:txBody>
                    <a:bodyPr/>
                    <a:lstStyle/>
                    <a:p>
                      <a:endParaRPr kumimoji="1" lang="ja-JP" altLang="en-US"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r>
                        <a:rPr kumimoji="1" lang="en-US" altLang="ja-JP" sz="1600" dirty="0" smtClean="0"/>
                        <a:t>9:00 – 10:00</a:t>
                      </a:r>
                      <a:endParaRPr kumimoji="1" lang="ja-JP" altLang="en-US" sz="1600" dirty="0"/>
                    </a:p>
                  </a:txBody>
                  <a:tcPr/>
                </a:tc>
              </a:tr>
              <a:tr h="234026">
                <a:tc rowSpan="2">
                  <a:txBody>
                    <a:bodyPr/>
                    <a:lstStyle/>
                    <a:p>
                      <a:pPr algn="ctr"/>
                      <a:r>
                        <a:rPr kumimoji="1" lang="en-US" altLang="ja-JP" sz="1600" dirty="0" smtClean="0"/>
                        <a:t>AM2</a:t>
                      </a:r>
                      <a:endParaRPr kumimoji="1" lang="ja-JP" altLang="en-US" sz="16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r>
                        <a:rPr kumimoji="1" lang="en-US" altLang="ja-JP" sz="1600" dirty="0" smtClean="0"/>
                        <a:t>10:30 – 11:30</a:t>
                      </a:r>
                      <a:endParaRPr kumimoji="1" lang="ja-JP" altLang="en-US" sz="1600" dirty="0"/>
                    </a:p>
                  </a:txBody>
                  <a:tcPr/>
                </a:tc>
              </a:tr>
              <a:tr h="234026">
                <a:tc vMerge="1">
                  <a:txBody>
                    <a:bodyPr/>
                    <a:lstStyle/>
                    <a:p>
                      <a:endParaRPr kumimoji="1" lang="ja-JP" altLang="en-US" dirty="0"/>
                    </a:p>
                  </a:txBody>
                  <a:tcPr/>
                </a:tc>
                <a:tc>
                  <a:txBody>
                    <a:bodyPr/>
                    <a:lstStyle/>
                    <a:p>
                      <a:endParaRPr kumimoji="1" lang="ja-JP" altLang="en-US" sz="1600" dirty="0" smtClean="0"/>
                    </a:p>
                  </a:txBody>
                  <a:tcPr/>
                </a:tc>
                <a:tc>
                  <a:txBody>
                    <a:bodyPr/>
                    <a:lstStyle/>
                    <a:p>
                      <a:r>
                        <a:rPr kumimoji="1" lang="en-US" altLang="ja-JP" sz="1600" dirty="0" smtClean="0"/>
                        <a:t>11:30 – 12:30</a:t>
                      </a:r>
                      <a:endParaRPr kumimoji="1" lang="ja-JP" altLang="en-US" sz="1600" dirty="0"/>
                    </a:p>
                  </a:txBody>
                  <a:tcPr/>
                </a:tc>
              </a:tr>
              <a:tr h="234026">
                <a:tc rowSpan="2">
                  <a:txBody>
                    <a:bodyPr/>
                    <a:lstStyle/>
                    <a:p>
                      <a:pPr algn="ctr"/>
                      <a:r>
                        <a:rPr kumimoji="1" lang="en-US" altLang="ja-JP" sz="1600" dirty="0" smtClean="0"/>
                        <a:t>PM1</a:t>
                      </a:r>
                      <a:endParaRPr kumimoji="1" lang="ja-JP" altLang="en-US" sz="1600" dirty="0"/>
                    </a:p>
                  </a:txBody>
                  <a:tcPr/>
                </a:tc>
                <a:tc>
                  <a:txBody>
                    <a:bodyPr/>
                    <a:lstStyle/>
                    <a:p>
                      <a:endParaRPr kumimoji="1" lang="ja-JP" altLang="en-US" sz="1600" dirty="0"/>
                    </a:p>
                  </a:txBody>
                  <a:tcPr/>
                </a:tc>
                <a:tc>
                  <a:txBody>
                    <a:bodyPr/>
                    <a:lstStyle/>
                    <a:p>
                      <a:r>
                        <a:rPr kumimoji="1" lang="en-US" altLang="ja-JP" sz="1600" dirty="0" smtClean="0"/>
                        <a:t>13:30 – 14:30</a:t>
                      </a:r>
                      <a:endParaRPr kumimoji="1" lang="ja-JP" altLang="en-US" sz="1600" dirty="0"/>
                    </a:p>
                  </a:txBody>
                  <a:tcPr/>
                </a:tc>
              </a:tr>
              <a:tr h="234026">
                <a:tc vMerge="1">
                  <a:txBody>
                    <a:bodyPr/>
                    <a:lstStyle/>
                    <a:p>
                      <a:endParaRPr kumimoji="1" lang="ja-JP" altLang="en-US" dirty="0"/>
                    </a:p>
                  </a:txBody>
                  <a:tcPr/>
                </a:tc>
                <a:tc>
                  <a:txBody>
                    <a:bodyPr/>
                    <a:lstStyle/>
                    <a:p>
                      <a:endParaRPr kumimoji="1" lang="ja-JP" altLang="en-US" sz="1600" dirty="0"/>
                    </a:p>
                  </a:txBody>
                  <a:tcPr/>
                </a:tc>
                <a:tc>
                  <a:txBody>
                    <a:bodyPr/>
                    <a:lstStyle/>
                    <a:p>
                      <a:pPr algn="l"/>
                      <a:r>
                        <a:rPr kumimoji="1" lang="en-US" altLang="ja-JP" sz="1600" dirty="0" smtClean="0"/>
                        <a:t>14:30 – 15:30</a:t>
                      </a:r>
                      <a:endParaRPr kumimoji="1" lang="ja-JP" altLang="en-US" sz="1600" dirty="0"/>
                    </a:p>
                  </a:txBody>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Thursday Nov. </a:t>
            </a:r>
            <a:r>
              <a:rPr kumimoji="1" lang="en-US" altLang="ja-JP" dirty="0" smtClean="0"/>
              <a:t>17 AM1</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endParaRPr kumimoji="1" lang="en-US" altLang="ja-JP" dirty="0" smtClean="0">
              <a:solidFill>
                <a:srgbClr val="FF0000"/>
              </a:solidFill>
            </a:endParaRPr>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Thursday Nov. </a:t>
            </a:r>
            <a:r>
              <a:rPr kumimoji="1" lang="en-US" altLang="ja-JP" dirty="0" smtClean="0"/>
              <a:t>17 AM2</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endParaRPr kumimoji="1" lang="en-US" altLang="ja-JP" dirty="0" smtClean="0">
              <a:solidFill>
                <a:srgbClr val="FF0000"/>
              </a:solidFill>
            </a:endParaRPr>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Thursday Nov. </a:t>
            </a:r>
            <a:r>
              <a:rPr kumimoji="1" lang="en-US" altLang="ja-JP" dirty="0" smtClean="0"/>
              <a:t>17 PM1</a:t>
            </a:r>
            <a:endParaRPr kumimoji="1" lang="ja-JP" altLang="en-US" dirty="0"/>
          </a:p>
        </p:txBody>
      </p:sp>
      <p:sp>
        <p:nvSpPr>
          <p:cNvPr id="3" name="コンテンツ プレースホルダ 2"/>
          <p:cNvSpPr>
            <a:spLocks noGrp="1"/>
          </p:cNvSpPr>
          <p:nvPr>
            <p:ph idx="1"/>
          </p:nvPr>
        </p:nvSpPr>
        <p:spPr>
          <a:xfrm>
            <a:off x="685800" y="1556792"/>
            <a:ext cx="7772400" cy="4539208"/>
          </a:xfrm>
        </p:spPr>
        <p:txBody>
          <a:bodyPr/>
          <a:lstStyle/>
          <a:p>
            <a:endParaRPr kumimoji="1" lang="en-US" altLang="ja-JP" dirty="0" smtClean="0">
              <a:solidFill>
                <a:srgbClr val="FF0000"/>
              </a:solidFill>
            </a:endParaRPr>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21</a:t>
            </a:fld>
            <a:endParaRPr lang="en-US" altLang="ko-K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Goals for January</a:t>
            </a:r>
            <a:endParaRPr kumimoji="1" lang="ja-JP" altLang="en-US" dirty="0"/>
          </a:p>
        </p:txBody>
      </p:sp>
      <p:sp>
        <p:nvSpPr>
          <p:cNvPr id="3" name="コンテンツ プレースホルダ 2"/>
          <p:cNvSpPr>
            <a:spLocks noGrp="1"/>
          </p:cNvSpPr>
          <p:nvPr>
            <p:ph idx="1"/>
          </p:nvPr>
        </p:nvSpPr>
        <p:spPr/>
        <p:txBody>
          <a:bodyPr/>
          <a:lstStyle/>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22</a:t>
            </a:fld>
            <a:endParaRPr lang="en-US" altLang="ko-K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p:txBody>
          <a:bodyPr/>
          <a:lstStyle/>
          <a:p>
            <a:endParaRPr lang="en-US" altLang="ja-JP" dirty="0" smtClean="0"/>
          </a:p>
          <a:p>
            <a:endParaRPr lang="en-US" altLang="ja-JP" dirty="0" smtClean="0"/>
          </a:p>
          <a:p>
            <a:endParaRPr lang="en-US" altLang="ja-JP" dirty="0" smtClean="0"/>
          </a:p>
          <a:p>
            <a:endParaRPr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23</a:t>
            </a:fld>
            <a:endParaRPr lang="en-US" altLang="ko-K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Closing Report</a:t>
            </a:r>
            <a:endParaRPr kumimoji="1" lang="ja-JP" altLang="en-US" dirty="0"/>
          </a:p>
        </p:txBody>
      </p:sp>
      <p:sp>
        <p:nvSpPr>
          <p:cNvPr id="3" name="コンテンツ プレースホルダ 2"/>
          <p:cNvSpPr>
            <a:spLocks noGrp="1"/>
          </p:cNvSpPr>
          <p:nvPr>
            <p:ph idx="1"/>
          </p:nvPr>
        </p:nvSpPr>
        <p:spPr/>
        <p:txBody>
          <a:bodyPr/>
          <a:lstStyle/>
          <a:p>
            <a:pPr lvl="1"/>
            <a:endParaRPr kumimoji="1" lang="en-US" altLang="ja-JP" dirty="0" smtClean="0"/>
          </a:p>
          <a:p>
            <a:pPr lvl="1"/>
            <a:endParaRPr kumimoji="1" lang="en-US" altLang="ja-JP"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24</a:t>
            </a:fld>
            <a:endParaRPr lang="en-US" altLang="ko-KR"/>
          </a:p>
        </p:txBody>
      </p:sp>
      <p:sp>
        <p:nvSpPr>
          <p:cNvPr id="7" name="コンテンツ プレースホルダ 2"/>
          <p:cNvSpPr txBox="1">
            <a:spLocks/>
          </p:cNvSpPr>
          <p:nvPr/>
        </p:nvSpPr>
        <p:spPr bwMode="auto">
          <a:xfrm>
            <a:off x="838200" y="21336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endParaRPr lang="en-US" altLang="ja-JP" dirty="0" smtClean="0">
              <a:ea typeface="ＭＳ Ｐゴシック" pitchFamily="34" charset="-128"/>
            </a:endParaRPr>
          </a:p>
        </p:txBody>
      </p:sp>
      <p:sp>
        <p:nvSpPr>
          <p:cNvPr id="8" name="コンテンツ プレースホルダ 2"/>
          <p:cNvSpPr txBox="1">
            <a:spLocks/>
          </p:cNvSpPr>
          <p:nvPr/>
        </p:nvSpPr>
        <p:spPr bwMode="auto">
          <a:xfrm>
            <a:off x="685800" y="1700808"/>
            <a:ext cx="7772400" cy="439519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a:buFont typeface="Arial" pitchFamily="34" charset="0"/>
              <a:buChar char="•"/>
            </a:pPr>
            <a:r>
              <a:rPr kumimoji="1" lang="en-US" altLang="ja-JP" sz="2400" dirty="0" smtClean="0"/>
              <a:t> </a:t>
            </a:r>
            <a:endParaRPr lang="en-US" altLang="ja-JP" sz="2400" dirty="0" smtClean="0">
              <a:ea typeface="ＭＳ Ｐゴシック" pitchFamily="34"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graphicFrame>
        <p:nvGraphicFramePr>
          <p:cNvPr id="4" name="Table 3"/>
          <p:cNvGraphicFramePr>
            <a:graphicFrameLocks noGrp="1"/>
          </p:cNvGraphicFramePr>
          <p:nvPr>
            <p:extLst>
              <p:ext uri="{D42A27DB-BD31-4B8C-83A1-F6EECF244321}">
                <p14:modId xmlns:p14="http://schemas.microsoft.com/office/powerpoint/2010/main" xmlns="" val="3432144068"/>
              </p:ext>
            </p:extLst>
          </p:nvPr>
        </p:nvGraphicFramePr>
        <p:xfrm>
          <a:off x="381000" y="1600200"/>
          <a:ext cx="8381997" cy="4468323"/>
        </p:xfrm>
        <a:graphic>
          <a:graphicData uri="http://schemas.openxmlformats.org/drawingml/2006/table">
            <a:tbl>
              <a:tblPr/>
              <a:tblGrid>
                <a:gridCol w="3179126"/>
                <a:gridCol w="218321"/>
                <a:gridCol w="257567"/>
                <a:gridCol w="255114"/>
                <a:gridCol w="257569"/>
                <a:gridCol w="262474"/>
                <a:gridCol w="370430"/>
                <a:gridCol w="348308"/>
                <a:gridCol w="255114"/>
                <a:gridCol w="257567"/>
                <a:gridCol w="257569"/>
                <a:gridCol w="255114"/>
                <a:gridCol w="461169"/>
                <a:gridCol w="257567"/>
                <a:gridCol w="257569"/>
                <a:gridCol w="255114"/>
                <a:gridCol w="257567"/>
                <a:gridCol w="257569"/>
                <a:gridCol w="461169"/>
              </a:tblGrid>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8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no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2012</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2014</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1</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3</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5</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7</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9</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11</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solidFill>
                      <a:srgbClr val="00B0F0"/>
                    </a:solidFill>
                  </a:tcPr>
                </a:tc>
              </a:tr>
              <a:tr h="32196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Task Group formed</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528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Process document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Functional Requirements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Call for Proposals issued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Selection Criteria</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5904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Technical/Informative Contributions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4380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Proposal presentations</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Baseline proposal selected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2856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Draft for 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1</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st</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ea typeface="ＭＳ 明朝" pitchFamily="17" charset="-128"/>
                          <a:cs typeface="Times New Roman" pitchFamily="18" charset="0"/>
                        </a:rPr>
                        <a:t>x</a:t>
                      </a: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398757">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x</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2</a:t>
                      </a:r>
                      <a:r>
                        <a:rPr kumimoji="0" lang="en-US" sz="1400" b="0" i="0" u="none" strike="noStrike" cap="none" normalizeH="0" baseline="30000" dirty="0" smtClean="0">
                          <a:ln>
                            <a:noFill/>
                          </a:ln>
                          <a:solidFill>
                            <a:srgbClr val="000000"/>
                          </a:solidFill>
                          <a:effectLst/>
                          <a:latin typeface="Times New Roman" pitchFamily="18" charset="0"/>
                          <a:cs typeface="Times New Roman" pitchFamily="18" charset="0"/>
                        </a:rPr>
                        <a:t>nd</a:t>
                      </a: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letter ballot completed</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 x</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Calibri" pitchFamily="34" charset="0"/>
                          <a:cs typeface="Times New Roman" pitchFamily="18" charset="0"/>
                        </a:rPr>
                        <a:t> </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Times New Roman" pitchFamily="18" charset="0"/>
                          <a:cs typeface="Times New Roman" pitchFamily="18" charset="0"/>
                        </a:rPr>
                        <a:t>Comment Resolution and recirculation</a:t>
                      </a: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Sponsor ballot</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Comment Resolution and recirculation</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00B0F0"/>
                    </a:solidFill>
                  </a:tcPr>
                </a:tc>
              </a:tr>
              <a:tr h="21332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RevCom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a:t>
                      </a:r>
                      <a:r>
                        <a:rPr kumimoji="0" lang="en-US" sz="1400" b="0" i="0" u="none" strike="noStrike" cap="none" normalizeH="0" baseline="0" dirty="0" err="1" smtClean="0">
                          <a:ln>
                            <a:noFill/>
                          </a:ln>
                          <a:solidFill>
                            <a:schemeClr val="tx1"/>
                          </a:solidFill>
                          <a:effectLst/>
                          <a:latin typeface="Times New Roman" pitchFamily="18" charset="0"/>
                          <a:cs typeface="Times New Roman" pitchFamily="18" charset="0"/>
                        </a:rPr>
                        <a:t>NesCom</a:t>
                      </a: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 Approval</a:t>
                      </a:r>
                    </a:p>
                  </a:txBody>
                  <a:tcPr marL="47266" marR="47266" marT="0" marB="0" horzOverflow="overflow">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a typeface="ＭＳ 明朝" pitchFamily="17" charset="-128"/>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cs typeface="Times New Roman" pitchFamily="18" charset="0"/>
                      </a:endParaRPr>
                    </a:p>
                  </a:txBody>
                  <a:tcPr marL="47266" marR="47266" marT="0" marB="0"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2D05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cs typeface="Times New Roman" pitchFamily="18" charset="0"/>
                      </a:endParaRP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cs typeface="Times New Roman" pitchFamily="18" charset="0"/>
                        </a:rPr>
                        <a:t>x</a:t>
                      </a:r>
                    </a:p>
                  </a:txBody>
                  <a:tcPr marL="47266" marR="47266" marT="0" marB="0"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B0F0"/>
                    </a:solidFill>
                  </a:tcPr>
                </a:tc>
              </a:tr>
            </a:tbl>
          </a:graphicData>
        </a:graphic>
      </p:graphicFrame>
      <p:sp>
        <p:nvSpPr>
          <p:cNvPr id="21874" name="바닥글 개체 틀 4"/>
          <p:cNvSpPr>
            <a:spLocks noGrp="1"/>
          </p:cNvSpPr>
          <p:nvPr>
            <p:ph type="ftr" sz="quarter" idx="1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25</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Jan. 2013</a:t>
            </a:r>
            <a:endParaRPr lang="en-US" altLang="ko-K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sz="3600" dirty="0" smtClean="0">
                <a:hlinkClick r:id="rId2"/>
              </a:rPr>
              <a:t>https://imat.ieee.org/attendance</a:t>
            </a:r>
            <a:endParaRPr lang="en-US" altLang="ja-JP" sz="3600" dirty="0" smtClean="0"/>
          </a:p>
          <a:p>
            <a:pPr marL="457200" lvl="0" indent="-457200">
              <a:buFontTx/>
              <a:buAutoNum type="arabicPeriod"/>
              <a:defRPr/>
            </a:pPr>
            <a:r>
              <a:rPr lang="en-US" altLang="ja-JP" sz="3600" dirty="0" smtClean="0"/>
              <a:t>Register</a:t>
            </a:r>
          </a:p>
          <a:p>
            <a:pPr marL="457200" lvl="0" indent="-457200">
              <a:buFontTx/>
              <a:buAutoNum type="arabicPeriod"/>
              <a:defRPr/>
            </a:pPr>
            <a:r>
              <a:rPr lang="en-US" altLang="ja-JP" sz="3600"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Jan., Interim Meeting in Vancouver</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b="1" dirty="0" smtClean="0">
                <a:ea typeface="ＭＳ Ｐゴシック" pitchFamily="50" charset="-128"/>
              </a:rPr>
              <a:t>open position </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dirty="0" smtClean="0"/>
              <a:t>Patent Policy</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Following 5 slides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Instructions for the WG Chair</a:t>
            </a:r>
            <a:endParaRPr kumimoji="1" lang="ja-JP" altLang="en-US" dirty="0"/>
          </a:p>
        </p:txBody>
      </p:sp>
      <p:sp>
        <p:nvSpPr>
          <p:cNvPr id="3" name="コンテンツ プレースホルダ 2"/>
          <p:cNvSpPr>
            <a:spLocks noGrp="1"/>
          </p:cNvSpPr>
          <p:nvPr>
            <p:ph idx="1"/>
          </p:nvPr>
        </p:nvSpPr>
        <p:spPr>
          <a:xfrm>
            <a:off x="107504" y="1556792"/>
            <a:ext cx="8964488" cy="4114800"/>
          </a:xfrm>
        </p:spPr>
        <p:txBody>
          <a:bodyPr/>
          <a:lstStyle/>
          <a:p>
            <a:pPr lvl="0">
              <a:lnSpc>
                <a:spcPct val="80000"/>
              </a:lnSpc>
              <a:spcAft>
                <a:spcPct val="30000"/>
              </a:spcAft>
              <a:buNone/>
              <a:defRPr/>
            </a:pPr>
            <a:r>
              <a:rPr lang="en-US" altLang="ja-JP" sz="800" b="0" dirty="0" smtClean="0"/>
              <a:t>	</a:t>
            </a:r>
            <a:r>
              <a:rPr lang="en-US" altLang="ja-JP" sz="1400" b="0" dirty="0" smtClean="0"/>
              <a:t>The IEEE-SA strongly recommends that at each WG meeting the chair or a designee:</a:t>
            </a:r>
            <a:endParaRPr lang="en-US" altLang="ja-JP" sz="1400" dirty="0" smtClean="0"/>
          </a:p>
          <a:p>
            <a:pPr lvl="1">
              <a:lnSpc>
                <a:spcPct val="80000"/>
              </a:lnSpc>
              <a:defRPr/>
            </a:pPr>
            <a:r>
              <a:rPr lang="en-US" altLang="ja-JP" sz="1400" b="1" dirty="0" smtClean="0"/>
              <a:t>Show slides #1 through #4 of this presentation</a:t>
            </a:r>
          </a:p>
          <a:p>
            <a:pPr lvl="1">
              <a:lnSpc>
                <a:spcPct val="80000"/>
              </a:lnSpc>
              <a:defRPr/>
            </a:pPr>
            <a:r>
              <a:rPr lang="en-US" altLang="ja-JP" sz="1400" b="1" dirty="0" smtClean="0"/>
              <a:t>Advise the WG attendees that:</a:t>
            </a:r>
            <a:r>
              <a:rPr lang="en-US" altLang="ja-JP" sz="1400" dirty="0" smtClean="0"/>
              <a:t> </a:t>
            </a:r>
          </a:p>
          <a:p>
            <a:pPr lvl="2">
              <a:lnSpc>
                <a:spcPct val="80000"/>
              </a:lnSpc>
              <a:defRPr/>
            </a:pPr>
            <a:r>
              <a:rPr lang="en-US" altLang="ja-JP" sz="1400" dirty="0" smtClean="0"/>
              <a:t>The IEEE’s patent policy is consistent with the ANSI patent policy and is described in Clause 6 of the </a:t>
            </a:r>
            <a:r>
              <a:rPr lang="en-US" altLang="ja-JP" sz="1400" i="1" dirty="0" smtClean="0"/>
              <a:t>IEEE-SA Standards Board Bylaws</a:t>
            </a:r>
            <a:r>
              <a:rPr lang="en-US" altLang="ja-JP" sz="1400" dirty="0" smtClean="0"/>
              <a:t>;</a:t>
            </a:r>
          </a:p>
          <a:p>
            <a:pPr lvl="2">
              <a:lnSpc>
                <a:spcPct val="80000"/>
              </a:lnSpc>
              <a:defRPr/>
            </a:pPr>
            <a:r>
              <a:rPr lang="en-US" altLang="ja-JP" sz="1400" dirty="0" smtClean="0"/>
              <a:t>Early identification of patent claims which may be essential for the use of standards under development is strongly encouraged; </a:t>
            </a:r>
          </a:p>
          <a:p>
            <a:pPr lvl="2">
              <a:lnSpc>
                <a:spcPct val="80000"/>
              </a:lnSpc>
              <a:defRPr/>
            </a:pPr>
            <a:r>
              <a:rPr lang="en-US" altLang="ja-JP" sz="14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ja-JP" sz="1400" dirty="0" smtClean="0"/>
            </a:br>
            <a:endParaRPr lang="en-US" altLang="ja-JP" sz="1400" dirty="0" smtClean="0"/>
          </a:p>
          <a:p>
            <a:pPr lvl="1">
              <a:lnSpc>
                <a:spcPct val="20000"/>
              </a:lnSpc>
              <a:defRPr/>
            </a:pPr>
            <a:r>
              <a:rPr lang="en-US" altLang="ja-JP" sz="1400" b="1" dirty="0" smtClean="0"/>
              <a:t>Instruct the WG Secretary to record in the minutes of the relevant WG meeting:</a:t>
            </a:r>
            <a:r>
              <a:rPr lang="en-US" altLang="ja-JP" sz="700" dirty="0" smtClean="0"/>
              <a:t> </a:t>
            </a:r>
          </a:p>
          <a:p>
            <a:pPr lvl="2">
              <a:lnSpc>
                <a:spcPct val="80000"/>
              </a:lnSpc>
              <a:defRPr/>
            </a:pPr>
            <a:r>
              <a:rPr lang="en-US" altLang="ja-JP" sz="1400" dirty="0" smtClean="0"/>
              <a:t>That the foregoing information was provided and that slides 1 through 4 (and this slide 0, if applicable) were shown; </a:t>
            </a:r>
          </a:p>
          <a:p>
            <a:pPr lvl="2">
              <a:lnSpc>
                <a:spcPct val="80000"/>
              </a:lnSpc>
              <a:defRPr/>
            </a:pPr>
            <a:r>
              <a:rPr lang="en-US" altLang="ja-JP" sz="14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ja-JP" sz="1400" dirty="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ja-JP" sz="700" dirty="0" smtClean="0"/>
          </a:p>
          <a:p>
            <a:pPr lvl="1">
              <a:lnSpc>
                <a:spcPct val="80000"/>
              </a:lnSpc>
              <a:spcBef>
                <a:spcPct val="5000"/>
              </a:spcBef>
              <a:defRPr/>
            </a:pPr>
            <a:r>
              <a:rPr lang="en-US" altLang="ja-JP" sz="1400" dirty="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ja-JP" sz="1400" dirty="0" smtClean="0"/>
              <a:t>It is recommended that the WG chair review the guidance in </a:t>
            </a:r>
            <a:r>
              <a:rPr lang="en-US" altLang="ja-JP" sz="1400" i="1" dirty="0" smtClean="0"/>
              <a:t>IEEE-SA Standards Board Operations Manual</a:t>
            </a:r>
            <a:r>
              <a:rPr lang="en-US" altLang="ja-JP" sz="1400" dirty="0" smtClean="0"/>
              <a:t> 6.3.5 and in FAQs 12 and 12a on inclusion of potential Essential Patent Claims by incorporation or by reference.</a:t>
            </a:r>
            <a:r>
              <a:rPr lang="en-US" altLang="ja-JP" sz="1400" dirty="0" smtClean="0">
                <a:solidFill>
                  <a:srgbClr val="FF3300"/>
                </a:solidFill>
              </a:rPr>
              <a:t> </a:t>
            </a:r>
          </a:p>
          <a:p>
            <a:pPr lvl="1">
              <a:lnSpc>
                <a:spcPct val="80000"/>
              </a:lnSpc>
              <a:spcBef>
                <a:spcPct val="5000"/>
              </a:spcBef>
              <a:buNone/>
              <a:defRPr/>
            </a:pPr>
            <a:endParaRPr lang="en-US" altLang="ja-JP" sz="1200" dirty="0" smtClean="0"/>
          </a:p>
          <a:p>
            <a:pPr lvl="1">
              <a:lnSpc>
                <a:spcPct val="80000"/>
              </a:lnSpc>
              <a:spcBef>
                <a:spcPct val="5000"/>
              </a:spcBef>
              <a:buNone/>
              <a:defRPr/>
            </a:pPr>
            <a:r>
              <a:rPr lang="en-US" altLang="ja-JP" sz="1200" dirty="0" smtClean="0"/>
              <a:t>	Note: </a:t>
            </a:r>
            <a:r>
              <a:rPr lang="en-US" altLang="ja-JP" sz="1200" b="1" dirty="0" smtClean="0"/>
              <a:t>WG</a:t>
            </a:r>
            <a:r>
              <a:rPr lang="en-US" altLang="ja-JP" sz="1200" dirty="0" smtClean="0"/>
              <a:t> includes Working Groups, Task Groups, and other standards-developing committees with a PAR approved by the IEEE-SA Standards Board.</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US" altLang="ja-JP" u="sng" dirty="0" smtClean="0"/>
              <a:t>Participants, Patents, and Duty to Inform</a:t>
            </a:r>
            <a:endParaRPr kumimoji="1" lang="ja-JP" altLang="en-US" dirty="0"/>
          </a:p>
        </p:txBody>
      </p:sp>
      <p:sp>
        <p:nvSpPr>
          <p:cNvPr id="3" name="コンテンツ プレースホルダ 2"/>
          <p:cNvSpPr>
            <a:spLocks noGrp="1"/>
          </p:cNvSpPr>
          <p:nvPr>
            <p:ph idx="1"/>
          </p:nvPr>
        </p:nvSpPr>
        <p:spPr>
          <a:xfrm>
            <a:off x="179512" y="1484784"/>
            <a:ext cx="8856984" cy="4395192"/>
          </a:xfrm>
        </p:spPr>
        <p:txBody>
          <a:bodyPr/>
          <a:lstStyle/>
          <a:p>
            <a:pPr marL="230188" indent="-230188">
              <a:lnSpc>
                <a:spcPct val="80000"/>
              </a:lnSpc>
            </a:pPr>
            <a:endParaRPr lang="en-US" altLang="ja-JP" sz="400" u="sng" dirty="0" smtClean="0">
              <a:solidFill>
                <a:srgbClr val="FF0000"/>
              </a:solidFill>
            </a:endParaRPr>
          </a:p>
          <a:p>
            <a:pPr marL="230188" indent="-230188"/>
            <a:r>
              <a:rPr lang="en-US" altLang="ja-JP" sz="1600" dirty="0" smtClean="0"/>
              <a:t>All participants in this meeting have certain obligations under the IEEE-SA Patent Policy.  Participants: </a:t>
            </a:r>
          </a:p>
          <a:p>
            <a:pPr marL="630238" lvl="1"/>
            <a:r>
              <a:rPr lang="en-US" altLang="ja-JP" sz="1600" b="1" dirty="0" smtClean="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a:r>
              <a:rPr lang="en-US" altLang="ja-JP" sz="1400" b="1" dirty="0" smtClean="0"/>
              <a:t>“Personal awareness” means that the participant “is personally aware that the holder may have a potential Essential Patent Claim,” even if the participant is not personally aware of the specific patents or</a:t>
            </a:r>
            <a:r>
              <a:rPr lang="en-US" altLang="ja-JP" sz="1400" b="1" dirty="0" smtClean="0">
                <a:solidFill>
                  <a:srgbClr val="FF3300"/>
                </a:solidFill>
              </a:rPr>
              <a:t> </a:t>
            </a:r>
            <a:r>
              <a:rPr lang="en-US" altLang="ja-JP" sz="1400" b="1" dirty="0" smtClean="0"/>
              <a:t>patent claims</a:t>
            </a:r>
          </a:p>
          <a:p>
            <a:pPr marL="630238" lvl="1"/>
            <a:r>
              <a:rPr lang="en-US" altLang="ja-JP" sz="1600" b="1" dirty="0" smtClean="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a:r>
              <a:rPr lang="en-US" altLang="ja-JP" sz="1600" b="1" dirty="0" smtClean="0"/>
              <a:t>The above does not apply if the patent</a:t>
            </a:r>
            <a:r>
              <a:rPr lang="en-US" altLang="ja-JP" sz="1600" b="1" dirty="0" smtClean="0">
                <a:solidFill>
                  <a:srgbClr val="FF3300"/>
                </a:solidFill>
              </a:rPr>
              <a:t> </a:t>
            </a:r>
            <a:r>
              <a:rPr lang="en-US" altLang="ja-JP" sz="1600" b="1" dirty="0" smtClean="0"/>
              <a:t>claim is already the subject of an Accepted Letter of Assurance that applies to the proposed standard(s) under consideration by this group</a:t>
            </a:r>
          </a:p>
          <a:p>
            <a:pPr marL="230188" indent="-230188">
              <a:buNone/>
            </a:pPr>
            <a:r>
              <a:rPr lang="en-GB" altLang="ja-JP" sz="1600" dirty="0" smtClean="0"/>
              <a:t>		Quoted text excerpted from IEEE-SA Standards Board Bylaws </a:t>
            </a:r>
            <a:r>
              <a:rPr lang="en-GB" altLang="ja-JP" sz="1600" dirty="0" err="1" smtClean="0"/>
              <a:t>subclause</a:t>
            </a:r>
            <a:r>
              <a:rPr lang="en-GB" altLang="ja-JP" sz="1600" dirty="0" smtClean="0"/>
              <a:t> 6.2</a:t>
            </a:r>
            <a:endParaRPr lang="en-US" altLang="ja-JP" sz="1600" dirty="0" smtClean="0"/>
          </a:p>
          <a:p>
            <a:pPr marL="230188" indent="-230188"/>
            <a:r>
              <a:rPr lang="en-US" altLang="ja-JP" sz="1600" dirty="0" smtClean="0"/>
              <a:t>Early identification of holders of potential Essential Patent Claims is strongly encouraged</a:t>
            </a:r>
          </a:p>
          <a:p>
            <a:pPr marL="230188" indent="-230188"/>
            <a:r>
              <a:rPr lang="en-US" altLang="ja-JP" sz="1600" dirty="0" smtClean="0"/>
              <a:t>No duty to perform a patent search</a:t>
            </a:r>
            <a:endParaRPr lang="en-GB" altLang="ja-JP" sz="1600"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lvl="0"/>
            <a:r>
              <a:rPr lang="en-GB" altLang="ja-JP" u="sng" dirty="0" smtClean="0"/>
              <a:t>Patent Related Links</a:t>
            </a:r>
            <a:endParaRPr kumimoji="1" lang="ja-JP" altLang="en-US" dirty="0"/>
          </a:p>
        </p:txBody>
      </p:sp>
      <p:sp>
        <p:nvSpPr>
          <p:cNvPr id="3" name="コンテンツ プレースホルダ 2"/>
          <p:cNvSpPr>
            <a:spLocks noGrp="1"/>
          </p:cNvSpPr>
          <p:nvPr>
            <p:ph idx="1"/>
          </p:nvPr>
        </p:nvSpPr>
        <p:spPr>
          <a:xfrm>
            <a:off x="395536" y="1844824"/>
            <a:ext cx="8352928" cy="4114800"/>
          </a:xfrm>
        </p:spPr>
        <p:txBody>
          <a:bodyPr/>
          <a:lstStyle/>
          <a:p>
            <a:pPr lvl="1">
              <a:lnSpc>
                <a:spcPct val="90000"/>
              </a:lnSpc>
              <a:buNone/>
              <a:defRPr/>
            </a:pPr>
            <a:r>
              <a:rPr lang="en-US" altLang="ja-JP" dirty="0" smtClean="0">
                <a:cs typeface="Times New Roman" pitchFamily="18" charset="0"/>
              </a:rPr>
              <a:t>All participants should be familiar with their obligations under the IEEE-SA Policies &amp; Procedures for standards development.</a:t>
            </a:r>
          </a:p>
          <a:p>
            <a:pPr lvl="1">
              <a:lnSpc>
                <a:spcPct val="90000"/>
              </a:lnSpc>
              <a:buNone/>
              <a:defRPr/>
            </a:pPr>
            <a:r>
              <a:rPr lang="en-US" altLang="ja-JP" dirty="0" smtClean="0">
                <a:cs typeface="Times New Roman" pitchFamily="18" charset="0"/>
              </a:rPr>
              <a:t>	Patent Policy is stated in these sources:</a:t>
            </a:r>
          </a:p>
          <a:p>
            <a:pPr lvl="1">
              <a:lnSpc>
                <a:spcPct val="90000"/>
              </a:lnSpc>
              <a:buNone/>
              <a:defRPr/>
            </a:pPr>
            <a:r>
              <a:rPr lang="en-GB" altLang="ja-JP" dirty="0" smtClean="0"/>
              <a:t>		IEEE-SA Standards Boards Bylaws</a:t>
            </a:r>
          </a:p>
          <a:p>
            <a:pPr lvl="1">
              <a:lnSpc>
                <a:spcPct val="90000"/>
              </a:lnSpc>
              <a:buNone/>
              <a:defRPr/>
            </a:pPr>
            <a:r>
              <a:rPr lang="en-US" altLang="ja-JP" sz="1900" dirty="0" smtClean="0"/>
              <a:t>		</a:t>
            </a:r>
            <a:r>
              <a:rPr lang="en-US" altLang="ja-JP" sz="1900" i="1" dirty="0" smtClean="0"/>
              <a:t>http://standards.ieee.org/guides/bylaws/sect6-7.html#6</a:t>
            </a:r>
          </a:p>
          <a:p>
            <a:pPr lvl="1">
              <a:lnSpc>
                <a:spcPct val="90000"/>
              </a:lnSpc>
              <a:buNone/>
              <a:defRPr/>
            </a:pPr>
            <a:r>
              <a:rPr lang="en-GB" altLang="ja-JP" dirty="0" smtClean="0"/>
              <a:t>		IEEE-SA Standards Board Operations Manual</a:t>
            </a:r>
          </a:p>
          <a:p>
            <a:pPr lvl="1">
              <a:lnSpc>
                <a:spcPct val="90000"/>
              </a:lnSpc>
              <a:buNone/>
              <a:defRPr/>
            </a:pPr>
            <a:r>
              <a:rPr lang="en-US" altLang="ja-JP" dirty="0" smtClean="0"/>
              <a:t>		</a:t>
            </a:r>
            <a:r>
              <a:rPr lang="en-US" altLang="ja-JP" sz="1900" i="1" dirty="0" smtClean="0"/>
              <a:t>http://standards.ieee.org/guides/opman/sect6.html#6.3</a:t>
            </a:r>
            <a:endParaRPr lang="en-US" altLang="ja-JP" dirty="0" smtClean="0"/>
          </a:p>
          <a:p>
            <a:pPr lvl="1">
              <a:lnSpc>
                <a:spcPct val="90000"/>
              </a:lnSpc>
              <a:buNone/>
              <a:defRPr/>
            </a:pPr>
            <a:r>
              <a:rPr lang="en-US" altLang="ja-JP" dirty="0" smtClean="0">
                <a:cs typeface="Times New Roman" pitchFamily="18" charset="0"/>
              </a:rPr>
              <a:t>	Material about the patent policy is available at</a:t>
            </a:r>
            <a:r>
              <a:rPr lang="en-US" altLang="ja-JP" dirty="0" smtClean="0"/>
              <a:t> </a:t>
            </a:r>
          </a:p>
          <a:p>
            <a:pPr lvl="1">
              <a:lnSpc>
                <a:spcPct val="90000"/>
              </a:lnSpc>
              <a:buNone/>
              <a:defRPr/>
            </a:pPr>
            <a:r>
              <a:rPr lang="en-US" altLang="ja-JP" dirty="0" smtClean="0"/>
              <a:t>		</a:t>
            </a:r>
            <a:r>
              <a:rPr lang="en-US" altLang="ja-JP" sz="1900" i="1" dirty="0" smtClean="0"/>
              <a:t>http://standards.ieee.org/board/pat/pat-material.html</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sp>
        <p:nvSpPr>
          <p:cNvPr id="7"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pitchFamily="2" charset="2"/>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pitchFamily="2" charset="2"/>
              <a:buNone/>
            </a:pPr>
            <a:r>
              <a:rPr lang="en-US" b="1">
                <a:solidFill>
                  <a:srgbClr val="000099"/>
                </a:solidFill>
                <a:latin typeface="Arial"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43621</TotalTime>
  <Words>1419</Words>
  <Application>Microsoft Office PowerPoint</Application>
  <PresentationFormat>画面に合わせる (4:3)</PresentationFormat>
  <Paragraphs>437</Paragraphs>
  <Slides>25</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25</vt:i4>
      </vt:variant>
    </vt:vector>
  </HeadingPairs>
  <TitlesOfParts>
    <vt:vector size="27" baseType="lpstr">
      <vt:lpstr>802-22-Submission</vt:lpstr>
      <vt:lpstr>Document</vt:lpstr>
      <vt:lpstr>IEEE P802.22b Jan. 2013 Plan &amp; Report</vt:lpstr>
      <vt:lpstr>Meeting Protocol</vt:lpstr>
      <vt:lpstr>Attendee</vt:lpstr>
      <vt:lpstr>Introduction</vt:lpstr>
      <vt:lpstr>New Member</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802.22b Title, PAR Scope and Purpose</vt:lpstr>
      <vt:lpstr>Tentative TG 802.22b Agenda for the Week</vt:lpstr>
      <vt:lpstr>Tuesday Jan. 15th PM1</vt:lpstr>
      <vt:lpstr>Review from November</vt:lpstr>
      <vt:lpstr>November Minutes</vt:lpstr>
      <vt:lpstr>Review of Conference Calls</vt:lpstr>
      <vt:lpstr>Presentation</vt:lpstr>
      <vt:lpstr>Thursday Nov. 17 AM1</vt:lpstr>
      <vt:lpstr>Thursday Nov. 17 AM2</vt:lpstr>
      <vt:lpstr>Thursday Nov. 17 PM1</vt:lpstr>
      <vt:lpstr>Goals for January</vt:lpstr>
      <vt:lpstr>Teleconference Plan</vt:lpstr>
      <vt:lpstr>Closing Report</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1756</cp:revision>
  <cp:lastPrinted>1998-02-10T13:28:06Z</cp:lastPrinted>
  <dcterms:created xsi:type="dcterms:W3CDTF">2006-06-26T04:34:43Z</dcterms:created>
  <dcterms:modified xsi:type="dcterms:W3CDTF">2013-01-15T17:42:02Z</dcterms:modified>
</cp:coreProperties>
</file>