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69" r:id="rId3"/>
    <p:sldId id="257" r:id="rId4"/>
    <p:sldId id="296" r:id="rId5"/>
    <p:sldId id="293" r:id="rId6"/>
    <p:sldId id="329" r:id="rId7"/>
    <p:sldId id="294" r:id="rId8"/>
    <p:sldId id="317" r:id="rId9"/>
    <p:sldId id="331" r:id="rId10"/>
    <p:sldId id="327" r:id="rId11"/>
    <p:sldId id="297" r:id="rId12"/>
    <p:sldId id="332" r:id="rId13"/>
    <p:sldId id="300" r:id="rId14"/>
    <p:sldId id="301" r:id="rId15"/>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7D5731"/>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5652" autoAdjust="0"/>
  </p:normalViewPr>
  <p:slideViewPr>
    <p:cSldViewPr>
      <p:cViewPr varScale="1">
        <p:scale>
          <a:sx n="64" d="100"/>
          <a:sy n="64" d="100"/>
        </p:scale>
        <p:origin x="-5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F6326089-19F5-4716-BA7E-E71493432458}" type="slidenum">
              <a:rPr lang="en-US" altLang="ja-JP" smtClean="0"/>
              <a:pPr>
                <a:defRPr/>
              </a:pPr>
              <a:t>1</a:t>
            </a:fld>
            <a:endParaRPr lang="en-US" altLang="ja-JP" smtClean="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2</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8" name="Footer Placeholder 4"/>
          <p:cNvSpPr>
            <a:spLocks noGrp="1"/>
          </p:cNvSpPr>
          <p:nvPr>
            <p:ph type="ftr" sz="quarter" idx="11"/>
          </p:nvPr>
        </p:nvSpPr>
        <p:spPr/>
        <p:txBody>
          <a:bodyPr/>
          <a:lstStyle>
            <a:lvl1pPr>
              <a:defRPr/>
            </a:lvl1pPr>
          </a:lstStyle>
          <a:p>
            <a:pPr>
              <a:defRPr/>
            </a:pPr>
            <a:r>
              <a:rPr lang="en-SG"/>
              <a:t>Xin Zhang, NICT</a:t>
            </a:r>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4" name="Footer Placeholder 4"/>
          <p:cNvSpPr>
            <a:spLocks noGrp="1"/>
          </p:cNvSpPr>
          <p:nvPr>
            <p:ph type="ftr" sz="quarter" idx="11"/>
          </p:nvPr>
        </p:nvSpPr>
        <p:spPr/>
        <p:txBody>
          <a:bodyPr/>
          <a:lstStyle>
            <a:lvl1pPr>
              <a:defRPr/>
            </a:lvl1pPr>
          </a:lstStyle>
          <a:p>
            <a:pPr>
              <a:defRPr/>
            </a:pPr>
            <a:r>
              <a:rPr lang="en-SG"/>
              <a:t>Xin Zhang, NICT</a:t>
            </a:r>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3" name="Footer Placeholder 4"/>
          <p:cNvSpPr>
            <a:spLocks noGrp="1"/>
          </p:cNvSpPr>
          <p:nvPr>
            <p:ph type="ftr" sz="quarter" idx="11"/>
          </p:nvPr>
        </p:nvSpPr>
        <p:spPr/>
        <p:txBody>
          <a:bodyPr/>
          <a:lstStyle>
            <a:lvl1pPr>
              <a:defRPr/>
            </a:lvl1pPr>
          </a:lstStyle>
          <a:p>
            <a:pPr>
              <a:defRPr/>
            </a:pPr>
            <a:r>
              <a:rPr lang="en-SG"/>
              <a:t>Xin Zhang, NICT</a:t>
            </a:r>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81038" cy="276999"/>
          </a:xfrm>
          <a:ln/>
        </p:spPr>
        <p:txBody>
          <a:bodyPr/>
          <a:lstStyle>
            <a:lvl1pPr>
              <a:defRPr/>
            </a:lvl1pPr>
          </a:lstStyle>
          <a:p>
            <a:pPr>
              <a:defRPr/>
            </a:pPr>
            <a:r>
              <a:rPr lang="en-US" altLang="ja-JP"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altLang="ja-JP"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altLang="ja-JP" smtClean="0"/>
              <a:t>May 2012</a:t>
            </a:r>
            <a:endParaRPr lang="en-US" dirty="0"/>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Xin Zhang,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02E9A303-8F50-4FB6-A5EC-45BB6FD5EC14}" type="slidenum">
              <a:rPr lang="en-US" altLang="ja-JP"/>
              <a:pPr>
                <a:defRPr/>
              </a:pPr>
              <a:t>‹#›</a:t>
            </a:fld>
            <a:endParaRPr lang="en-US" altLang="ja-JP"/>
          </a:p>
        </p:txBody>
      </p:sp>
      <p:sp>
        <p:nvSpPr>
          <p:cNvPr id="1031" name="Rectangle 7"/>
          <p:cNvSpPr>
            <a:spLocks noChangeArrowheads="1"/>
          </p:cNvSpPr>
          <p:nvPr userDrawn="1"/>
        </p:nvSpPr>
        <p:spPr bwMode="auto">
          <a:xfrm>
            <a:off x="4450752" y="332601"/>
            <a:ext cx="399474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a:t>
            </a:r>
            <a:r>
              <a:rPr lang="en-US" sz="1800" dirty="0" smtClean="0">
                <a:solidFill>
                  <a:schemeClr val="tx1"/>
                </a:solidFill>
                <a:cs typeface="+mn-cs"/>
              </a:rPr>
              <a:t>802.22-13-0011-01-000b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ltLang="ja-JP" smtClean="0"/>
              <a:t>May 2012</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a:t>Xin Zhang,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pitchFamily="34" charset="-128"/>
              </a:rPr>
              <a:t>Link Budget Calculation for </a:t>
            </a:r>
            <a:r>
              <a:rPr lang="en-US" sz="2400" dirty="0" smtClean="0"/>
              <a:t>NICT proposal (22-12-0090-03-000b) </a:t>
            </a:r>
            <a:endParaRPr lang="en-US" altLang="ja-JP" sz="2400" dirty="0" smtClean="0">
              <a:ea typeface="ＭＳ Ｐゴシック" pitchFamily="34" charset="-128"/>
            </a:endParaRP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pitchFamily="34" charset="-128"/>
              </a:rPr>
              <a:t>IEEE P802.22b Wireless RANs          Date:</a:t>
            </a:r>
            <a:r>
              <a:rPr lang="en-US" altLang="ja-JP" sz="2000" b="0" dirty="0" smtClean="0">
                <a:ea typeface="ＭＳ Ｐゴシック" pitchFamily="34" charset="-128"/>
              </a:rPr>
              <a:t> 2012-12-05</a:t>
            </a:r>
          </a:p>
        </p:txBody>
      </p:sp>
      <p:graphicFrame>
        <p:nvGraphicFramePr>
          <p:cNvPr id="1026" name="Object 11"/>
          <p:cNvGraphicFramePr>
            <a:graphicFrameLocks noChangeAspect="1"/>
          </p:cNvGraphicFramePr>
          <p:nvPr/>
        </p:nvGraphicFramePr>
        <p:xfrm>
          <a:off x="611560" y="2060848"/>
          <a:ext cx="7612062" cy="3149600"/>
        </p:xfrm>
        <a:graphic>
          <a:graphicData uri="http://schemas.openxmlformats.org/presentationml/2006/ole">
            <p:oleObj spid="_x0000_s1026" name="Document" r:id="rId4" imgW="8289102" imgH="3424874" progId="Word.Document.8">
              <p:embed/>
            </p:oleObj>
          </a:graphicData>
        </a:graphic>
      </p:graphicFrame>
      <p:sp>
        <p:nvSpPr>
          <p:cNvPr id="1032" name="Rectangle 12"/>
          <p:cNvSpPr>
            <a:spLocks noChangeArrowheads="1"/>
          </p:cNvSpPr>
          <p:nvPr/>
        </p:nvSpPr>
        <p:spPr bwMode="auto">
          <a:xfrm>
            <a:off x="611560" y="1700808"/>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ea typeface="ＭＳ Ｐゴシック" pitchFamily="34" charset="-128"/>
              </a:rPr>
              <a:t>Authors:</a:t>
            </a:r>
            <a:endParaRPr lang="en-US" altLang="ja-JP" sz="2000" b="0" dirty="0">
              <a:solidFill>
                <a:schemeClr val="tx1"/>
              </a:solidFill>
              <a:ea typeface="ＭＳ Ｐゴシック" pitchFamily="34" charset="-128"/>
            </a:endParaRPr>
          </a:p>
        </p:txBody>
      </p:sp>
      <p:sp>
        <p:nvSpPr>
          <p:cNvPr id="1033" name="Text Box 13"/>
          <p:cNvSpPr txBox="1">
            <a:spLocks noChangeArrowheads="1"/>
          </p:cNvSpPr>
          <p:nvPr/>
        </p:nvSpPr>
        <p:spPr bwMode="auto">
          <a:xfrm>
            <a:off x="683568" y="4876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ea typeface="ＭＳ Ｐゴシック" pitchFamily="34" charset="-128"/>
              </a:rPr>
              <a:t>Notice:</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a typeface="ＭＳ Ｐゴシック" pitchFamily="34" charset="-128"/>
            </a:endParaRPr>
          </a:p>
          <a:p>
            <a:pPr eaLnBrk="0" hangingPunct="0"/>
            <a:r>
              <a:rPr lang="en-US" altLang="ja-JP" sz="900" dirty="0">
                <a:solidFill>
                  <a:schemeClr val="tx1"/>
                </a:solidFill>
                <a:ea typeface="ＭＳ Ｐゴシック" pitchFamily="34" charset="-128"/>
              </a:rPr>
              <a:t>Release:</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a typeface="ＭＳ Ｐゴシック" pitchFamily="34" charset="-128"/>
            </a:endParaRPr>
          </a:p>
          <a:p>
            <a:pPr eaLnBrk="0" hangingPunct="0"/>
            <a:r>
              <a:rPr lang="en-US" altLang="ja-JP" sz="900" dirty="0">
                <a:solidFill>
                  <a:schemeClr val="tx1"/>
                </a:solidFill>
                <a:ea typeface="ＭＳ Ｐゴシック" pitchFamily="34" charset="-128"/>
              </a:rPr>
              <a:t>Patent Policy and Procedures:</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The contributor is familiar with the IEEE 802 Patent Policy and Procedures </a:t>
            </a:r>
            <a:r>
              <a:rPr lang="en-US" altLang="ja-JP" sz="800" dirty="0">
                <a:solidFill>
                  <a:schemeClr val="tx1"/>
                </a:solidFill>
                <a:ea typeface="ＭＳ Ｐゴシック" pitchFamily="34" charset="-128"/>
                <a:hlinkClick r:id="rId5"/>
              </a:rPr>
              <a:t>http://standards.ieee.org/guides/bylaws/sb-bylaws.pdf</a:t>
            </a:r>
            <a:r>
              <a:rPr lang="en-US" altLang="ja-JP" sz="800" b="0" dirty="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ea typeface="ＭＳ Ｐゴシック" pitchFamily="34" charset="-128"/>
                <a:hlinkClick r:id="rId6"/>
              </a:rPr>
              <a:t>Wendong</a:t>
            </a:r>
            <a:r>
              <a:rPr lang="en-US" altLang="ja-JP" sz="800" dirty="0">
                <a:solidFill>
                  <a:schemeClr val="tx1"/>
                </a:solidFill>
                <a:ea typeface="ＭＳ Ｐゴシック" pitchFamily="34" charset="-128"/>
                <a:hlinkClick r:id="rId6"/>
              </a:rPr>
              <a:t> </a:t>
            </a:r>
            <a:r>
              <a:rPr lang="en-US" altLang="ja-JP" sz="800" dirty="0" err="1">
                <a:solidFill>
                  <a:schemeClr val="tx1"/>
                </a:solidFill>
                <a:ea typeface="ＭＳ Ｐゴシック" pitchFamily="34" charset="-128"/>
                <a:hlinkClick r:id="rId6"/>
              </a:rPr>
              <a:t>Hu</a:t>
            </a:r>
            <a:r>
              <a:rPr lang="en-US" altLang="ja-JP" sz="800" b="0" dirty="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ea typeface="ＭＳ Ｐゴシック" pitchFamily="34" charset="-128"/>
              </a:rPr>
              <a:t>If you have questions, contact the IEEE Patent Committee Administrator at </a:t>
            </a:r>
            <a:r>
              <a:rPr lang="en-US" altLang="ja-JP" sz="800" dirty="0">
                <a:solidFill>
                  <a:srgbClr val="003399"/>
                </a:solidFill>
                <a:ea typeface="ＭＳ Ｐゴシック" pitchFamily="34" charset="-128"/>
                <a:hlinkClick r:id="rId7"/>
              </a:rPr>
              <a:t>patcom@iee.org</a:t>
            </a:r>
            <a:r>
              <a:rPr lang="en-US" altLang="ja-JP" sz="800" dirty="0">
                <a:solidFill>
                  <a:srgbClr val="003399"/>
                </a:solidFill>
                <a:ea typeface="ＭＳ Ｐゴシック" pitchFamily="34" charset="-128"/>
              </a:rPr>
              <a:t>.</a:t>
            </a:r>
            <a:endParaRPr lang="en-US" altLang="ja-JP" sz="800" dirty="0">
              <a:solidFill>
                <a:schemeClr val="tx1"/>
              </a:solidFill>
              <a:ea typeface="ＭＳ Ｐゴシック" pitchFamily="34" charset="-128"/>
            </a:endParaRPr>
          </a:p>
          <a:p>
            <a:pPr eaLnBrk="0" hangingPunct="0">
              <a:spcBef>
                <a:spcPct val="50000"/>
              </a:spcBef>
            </a:pPr>
            <a:endParaRPr lang="en-US" altLang="ja-JP" sz="1000" dirty="0">
              <a:ea typeface="ＭＳ Ｐゴシック" pitchFamily="34" charset="-128"/>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SG" dirty="0"/>
          </a:p>
        </p:txBody>
      </p:sp>
      <p:sp>
        <p:nvSpPr>
          <p:cNvPr id="5" name="Text Placeholder 4"/>
          <p:cNvSpPr>
            <a:spLocks noGrp="1"/>
          </p:cNvSpPr>
          <p:nvPr>
            <p:ph type="body" idx="1"/>
          </p:nvPr>
        </p:nvSpPr>
        <p:spPr/>
        <p:txBody>
          <a:bodyPr/>
          <a:lstStyle/>
          <a:p>
            <a:endParaRPr lang="en-SG"/>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DAF03621-CE08-48A6-BC2A-3619AE67116A}" type="slidenum">
              <a:rPr lang="en-US" altLang="ja-JP" smtClean="0"/>
              <a:pPr>
                <a:defRPr/>
              </a:pPr>
              <a:t>10</a:t>
            </a:fld>
            <a:endParaRPr lang="en-US" altLang="ja-JP"/>
          </a:p>
        </p:txBody>
      </p:sp>
      <p:sp>
        <p:nvSpPr>
          <p:cNvPr id="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ITU-R P.1546-1</a:t>
            </a:r>
            <a:endParaRPr lang="en-SG" sz="3200" dirty="0"/>
          </a:p>
        </p:txBody>
      </p:sp>
      <p:sp>
        <p:nvSpPr>
          <p:cNvPr id="8" name="Text Placeholder 7"/>
          <p:cNvSpPr>
            <a:spLocks noGrp="1"/>
          </p:cNvSpPr>
          <p:nvPr>
            <p:ph type="body" sz="half" idx="2"/>
          </p:nvPr>
        </p:nvSpPr>
        <p:spPr>
          <a:xfrm>
            <a:off x="323528" y="1916832"/>
            <a:ext cx="3141985" cy="4209331"/>
          </a:xfrm>
        </p:spPr>
        <p:txBody>
          <a:bodyPr/>
          <a:lstStyle/>
          <a:p>
            <a:pPr>
              <a:buFont typeface="Arial" pitchFamily="34" charset="0"/>
              <a:buChar char="•"/>
            </a:pPr>
            <a:r>
              <a:rPr lang="en-US" dirty="0" smtClean="0"/>
              <a:t>   The curves were prepared from data obtained mainly from temperate climates as encountered in Europe and North America [1].</a:t>
            </a:r>
          </a:p>
          <a:p>
            <a:pPr>
              <a:buFont typeface="Arial" pitchFamily="34" charset="0"/>
              <a:buChar char="•"/>
            </a:pPr>
            <a:endParaRPr lang="en-US" dirty="0" smtClean="0"/>
          </a:p>
          <a:p>
            <a:pPr>
              <a:buFont typeface="Arial" pitchFamily="34" charset="0"/>
              <a:buChar char="•"/>
            </a:pPr>
            <a:r>
              <a:rPr lang="en-US" dirty="0" smtClean="0"/>
              <a:t> </a:t>
            </a:r>
            <a:r>
              <a:rPr lang="en-US" dirty="0" smtClean="0"/>
              <a:t>Linear </a:t>
            </a:r>
            <a:r>
              <a:rPr lang="en-US" dirty="0" smtClean="0"/>
              <a:t>interpolation equation </a:t>
            </a:r>
            <a:r>
              <a:rPr lang="en-US" dirty="0" smtClean="0"/>
              <a:t>is </a:t>
            </a:r>
            <a:r>
              <a:rPr lang="en-US" dirty="0" smtClean="0"/>
              <a:t>used for calculation of antenna height and communication distance.</a:t>
            </a:r>
          </a:p>
          <a:p>
            <a:pPr>
              <a:buFont typeface="Arial" pitchFamily="34" charset="0"/>
              <a:buChar char="•"/>
            </a:pPr>
            <a:endParaRPr lang="en-US" dirty="0" smtClean="0"/>
          </a:p>
          <a:p>
            <a:r>
              <a:rPr lang="en-US" dirty="0" smtClean="0"/>
              <a:t> </a:t>
            </a:r>
            <a:endParaRPr lang="en-SG" dirty="0"/>
          </a:p>
        </p:txBody>
      </p:sp>
      <p:pic>
        <p:nvPicPr>
          <p:cNvPr id="9" name="Picture 2"/>
          <p:cNvPicPr>
            <a:picLocks noGrp="1" noChangeAspect="1" noChangeArrowheads="1"/>
          </p:cNvPicPr>
          <p:nvPr>
            <p:ph idx="1"/>
          </p:nvPr>
        </p:nvPicPr>
        <p:blipFill>
          <a:blip r:embed="rId2" cstate="print"/>
          <a:srcRect/>
          <a:stretch>
            <a:fillRect/>
          </a:stretch>
        </p:blipFill>
        <p:spPr bwMode="auto">
          <a:xfrm>
            <a:off x="3707904" y="692696"/>
            <a:ext cx="5111750" cy="5658115"/>
          </a:xfrm>
          <a:prstGeom prst="rect">
            <a:avLst/>
          </a:prstGeom>
          <a:noFill/>
          <a:ln w="9525">
            <a:noFill/>
            <a:miter lim="800000"/>
            <a:headEnd/>
            <a:tailEnd/>
          </a:ln>
        </p:spPr>
      </p:pic>
      <p:sp>
        <p:nvSpPr>
          <p:cNvPr id="7" name="スライド番号プレースホルダ 6"/>
          <p:cNvSpPr>
            <a:spLocks noGrp="1"/>
          </p:cNvSpPr>
          <p:nvPr>
            <p:ph type="sldNum" sz="quarter" idx="12"/>
          </p:nvPr>
        </p:nvSpPr>
        <p:spPr/>
        <p:txBody>
          <a:bodyPr/>
          <a:lstStyle/>
          <a:p>
            <a:pPr>
              <a:defRPr/>
            </a:pPr>
            <a:r>
              <a:rPr lang="en-US" altLang="ja-JP" smtClean="0"/>
              <a:t>Slide </a:t>
            </a:r>
            <a:fld id="{60CB25BA-7FEE-48D6-B713-FC814C9567A6}" type="slidenum">
              <a:rPr lang="en-US" altLang="ja-JP" smtClean="0"/>
              <a:pPr>
                <a:defRPr/>
              </a:pPr>
              <a:t>11</a:t>
            </a:fld>
            <a:endParaRPr lang="en-US" altLang="ja-JP"/>
          </a:p>
        </p:txBody>
      </p:sp>
      <p:sp>
        <p:nvSpPr>
          <p:cNvPr id="11"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1560" y="476672"/>
            <a:ext cx="7772400" cy="1066800"/>
          </a:xfrm>
        </p:spPr>
        <p:txBody>
          <a:bodyPr/>
          <a:lstStyle/>
          <a:p>
            <a:r>
              <a:rPr lang="en-US" dirty="0" smtClean="0"/>
              <a:t>Case 1: BS to H-CPE</a:t>
            </a:r>
            <a:endParaRPr lang="en-SG" dirty="0"/>
          </a:p>
        </p:txBody>
      </p:sp>
      <p:pic>
        <p:nvPicPr>
          <p:cNvPr id="27650" name="Picture 2"/>
          <p:cNvPicPr>
            <a:picLocks noChangeAspect="1" noChangeArrowheads="1"/>
          </p:cNvPicPr>
          <p:nvPr/>
        </p:nvPicPr>
        <p:blipFill>
          <a:blip r:embed="rId2" cstate="print"/>
          <a:srcRect/>
          <a:stretch>
            <a:fillRect/>
          </a:stretch>
        </p:blipFill>
        <p:spPr bwMode="auto">
          <a:xfrm>
            <a:off x="1547664" y="1484784"/>
            <a:ext cx="6286500" cy="4981575"/>
          </a:xfrm>
          <a:prstGeom prst="rect">
            <a:avLst/>
          </a:prstGeom>
          <a:noFill/>
          <a:ln w="9525">
            <a:noFill/>
            <a:miter lim="800000"/>
            <a:headEnd/>
            <a:tailEnd/>
          </a:ln>
        </p:spPr>
      </p:pic>
      <p:sp>
        <p:nvSpPr>
          <p:cNvPr id="6" name="スライド番号プレースホルダ 5"/>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12</a:t>
            </a:fld>
            <a:endParaRPr lang="en-US" altLang="ja-JP"/>
          </a:p>
        </p:txBody>
      </p:sp>
      <p:sp>
        <p:nvSpPr>
          <p:cNvPr id="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Case 2: H-CPE to BS</a:t>
            </a:r>
            <a:endParaRPr lang="en-SG" dirty="0"/>
          </a:p>
        </p:txBody>
      </p:sp>
      <p:pic>
        <p:nvPicPr>
          <p:cNvPr id="3" name="Picture 2"/>
          <p:cNvPicPr>
            <a:picLocks noChangeAspect="1" noChangeArrowheads="1"/>
          </p:cNvPicPr>
          <p:nvPr/>
        </p:nvPicPr>
        <p:blipFill>
          <a:blip r:embed="rId2" cstate="print"/>
          <a:srcRect/>
          <a:stretch>
            <a:fillRect/>
          </a:stretch>
        </p:blipFill>
        <p:spPr bwMode="auto">
          <a:xfrm>
            <a:off x="1187624" y="1268760"/>
            <a:ext cx="6915150" cy="5067300"/>
          </a:xfrm>
          <a:prstGeom prst="rect">
            <a:avLst/>
          </a:prstGeom>
          <a:noFill/>
          <a:ln w="9525">
            <a:noFill/>
            <a:miter lim="800000"/>
            <a:headEnd/>
            <a:tailEnd/>
          </a:ln>
        </p:spPr>
      </p:pic>
      <p:sp>
        <p:nvSpPr>
          <p:cNvPr id="5" name="スライド番号プレースホルダ 4"/>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13</a:t>
            </a:fld>
            <a:endParaRPr lang="en-US" altLang="ja-JP"/>
          </a:p>
        </p:txBody>
      </p:sp>
      <p:sp>
        <p:nvSpPr>
          <p:cNvPr id="6"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smtClean="0">
                <a:ea typeface="ＭＳ Ｐゴシック" pitchFamily="34"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r>
              <a:rPr lang="en-US" sz="1800" dirty="0" smtClean="0"/>
              <a:t>This contribution presents a link budget calculation specifically tailored for NICT proposal (22-12-0090-03-000b) for IEEE 802.22b task group for an estimation of maximum communication range provided by the proposal.</a:t>
            </a:r>
          </a:p>
          <a:p>
            <a:pPr>
              <a:buNone/>
            </a:pPr>
            <a:endParaRPr lang="en-US" altLang="ja-JP" sz="1800" dirty="0" smtClean="0">
              <a:ea typeface="ＭＳ Ｐゴシック" pitchFamily="34" charset="-128"/>
            </a:endParaRPr>
          </a:p>
          <a:p>
            <a:endParaRPr lang="en-US" altLang="ja-JP" sz="1800" dirty="0" smtClean="0">
              <a:ea typeface="ＭＳ Ｐゴシック" pitchFamily="34" charset="-128"/>
            </a:endParaRPr>
          </a:p>
          <a:p>
            <a:pPr lvl="0"/>
            <a:r>
              <a:rPr lang="en-US" altLang="ja-JP" dirty="0" smtClean="0">
                <a:solidFill>
                  <a:srgbClr val="000000"/>
                </a:solidFill>
              </a:rPr>
              <a:t>In practice, a 802.22b system should be </a:t>
            </a:r>
            <a:r>
              <a:rPr lang="en-US" altLang="ja-JP" dirty="0" smtClean="0">
                <a:solidFill>
                  <a:srgbClr val="0000CC"/>
                </a:solidFill>
              </a:rPr>
              <a:t>designed to cover an area by around 10 km in direct communication. </a:t>
            </a:r>
            <a:r>
              <a:rPr lang="en-US" altLang="ja-JP" dirty="0" smtClean="0">
                <a:solidFill>
                  <a:srgbClr val="000000"/>
                </a:solidFill>
              </a:rPr>
              <a:t>While, </a:t>
            </a:r>
            <a:r>
              <a:rPr lang="en-US" altLang="ja-JP" dirty="0" smtClean="0">
                <a:solidFill>
                  <a:srgbClr val="0000CC"/>
                </a:solidFill>
              </a:rPr>
              <a:t>a 802.22b can support a regional area as it can be supported by a legacy 802.22 system </a:t>
            </a:r>
          </a:p>
          <a:p>
            <a:endParaRPr lang="en-US" altLang="ja-JP" sz="1800" dirty="0" smtClean="0">
              <a:ea typeface="ＭＳ Ｐゴシック" pitchFamily="34" charset="-128"/>
            </a:endParaRPr>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a:t>
            </a:r>
            <a:endParaRPr lang="en-SG" dirty="0"/>
          </a:p>
        </p:txBody>
      </p:sp>
      <p:sp>
        <p:nvSpPr>
          <p:cNvPr id="5" name="Content Placeholder 2"/>
          <p:cNvSpPr>
            <a:spLocks noGrp="1"/>
          </p:cNvSpPr>
          <p:nvPr>
            <p:ph idx="1"/>
          </p:nvPr>
        </p:nvSpPr>
        <p:spPr>
          <a:xfrm>
            <a:off x="685800" y="1844824"/>
            <a:ext cx="7772400" cy="4536504"/>
          </a:xfrm>
        </p:spPr>
        <p:txBody>
          <a:bodyPr>
            <a:normAutofit/>
          </a:bodyPr>
          <a:lstStyle/>
          <a:p>
            <a:r>
              <a:rPr lang="en-US" sz="1800" b="0" dirty="0" smtClean="0"/>
              <a:t>LOS propagation model (ITU-R Rec. P.1546-1 model) is considered [1]. (Location probability= 50%, time probability = 99.9% )</a:t>
            </a:r>
          </a:p>
          <a:p>
            <a:r>
              <a:rPr lang="en-US" sz="1800" b="0" dirty="0" smtClean="0"/>
              <a:t>Transmitter PSD emission limit follows FCC Third MO&amp;O</a:t>
            </a:r>
          </a:p>
          <a:p>
            <a:r>
              <a:rPr lang="en-US" sz="1800" b="0" dirty="0" smtClean="0"/>
              <a:t>H-CPE, L-CPE and base station follow the following settings.</a:t>
            </a:r>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r>
              <a:rPr lang="en-US" sz="1800" b="0" dirty="0" smtClean="0"/>
              <a:t>Assume there is a penetration loss (approx 10 dB) when signal is travelled from indoor to outdoor or vice versa.</a:t>
            </a:r>
          </a:p>
          <a:p>
            <a:r>
              <a:rPr lang="en-US" sz="1800" b="0" dirty="0" smtClean="0"/>
              <a:t>Assume fade margin to be 20 dB [2],  which allows for a more robust transmission. </a:t>
            </a:r>
            <a:endParaRPr lang="en-SG" sz="1800" b="0" dirty="0"/>
          </a:p>
        </p:txBody>
      </p:sp>
      <p:graphicFrame>
        <p:nvGraphicFramePr>
          <p:cNvPr id="6" name="Table 5"/>
          <p:cNvGraphicFramePr>
            <a:graphicFrameLocks noGrp="1"/>
          </p:cNvGraphicFramePr>
          <p:nvPr/>
        </p:nvGraphicFramePr>
        <p:xfrm>
          <a:off x="755576" y="3212976"/>
          <a:ext cx="7560841" cy="1693144"/>
        </p:xfrm>
        <a:graphic>
          <a:graphicData uri="http://schemas.openxmlformats.org/drawingml/2006/table">
            <a:tbl>
              <a:tblPr firstRow="1" bandRow="1">
                <a:tableStyleId>{0E3FDE45-AF77-4B5C-9715-49D594BDF05E}</a:tableStyleId>
              </a:tblPr>
              <a:tblGrid>
                <a:gridCol w="2465492"/>
                <a:gridCol w="1725844"/>
                <a:gridCol w="1725844"/>
                <a:gridCol w="1643661"/>
              </a:tblGrid>
              <a:tr h="339466">
                <a:tc>
                  <a:txBody>
                    <a:bodyPr/>
                    <a:lstStyle/>
                    <a:p>
                      <a:endParaRPr lang="en-SG" sz="1600" dirty="0"/>
                    </a:p>
                  </a:txBody>
                  <a:tcPr/>
                </a:tc>
                <a:tc>
                  <a:txBody>
                    <a:bodyPr/>
                    <a:lstStyle/>
                    <a:p>
                      <a:r>
                        <a:rPr lang="en-US" sz="1600" dirty="0" smtClean="0"/>
                        <a:t>H-CPE</a:t>
                      </a:r>
                      <a:endParaRPr lang="en-SG" sz="1600" dirty="0"/>
                    </a:p>
                  </a:txBody>
                  <a:tcPr/>
                </a:tc>
                <a:tc>
                  <a:txBody>
                    <a:bodyPr/>
                    <a:lstStyle/>
                    <a:p>
                      <a:r>
                        <a:rPr lang="en-US" sz="1600" dirty="0" smtClean="0"/>
                        <a:t>L-CPE</a:t>
                      </a:r>
                      <a:endParaRPr lang="en-SG" sz="1600" dirty="0"/>
                    </a:p>
                  </a:txBody>
                  <a:tcPr/>
                </a:tc>
                <a:tc>
                  <a:txBody>
                    <a:bodyPr/>
                    <a:lstStyle/>
                    <a:p>
                      <a:r>
                        <a:rPr lang="en-US" sz="1600" dirty="0" smtClean="0"/>
                        <a:t>Base</a:t>
                      </a:r>
                      <a:r>
                        <a:rPr lang="en-US" sz="1600" baseline="0" dirty="0" smtClean="0"/>
                        <a:t> Station</a:t>
                      </a:r>
                      <a:endParaRPr lang="en-SG" sz="1600" dirty="0"/>
                    </a:p>
                  </a:txBody>
                  <a:tcPr/>
                </a:tc>
              </a:tr>
              <a:tr h="339466">
                <a:tc>
                  <a:txBody>
                    <a:bodyPr/>
                    <a:lstStyle/>
                    <a:p>
                      <a:r>
                        <a:rPr lang="en-US" sz="1600" dirty="0" smtClean="0"/>
                        <a:t>Max EIRP</a:t>
                      </a:r>
                      <a:r>
                        <a:rPr lang="en-US" sz="1600" baseline="0" dirty="0" smtClean="0"/>
                        <a:t> (</a:t>
                      </a:r>
                      <a:r>
                        <a:rPr lang="en-US" sz="1600" baseline="0" dirty="0" err="1" smtClean="0"/>
                        <a:t>dBm</a:t>
                      </a:r>
                      <a:r>
                        <a:rPr lang="en-US" sz="1600" baseline="0" dirty="0" smtClean="0"/>
                        <a:t>)</a:t>
                      </a:r>
                      <a:endParaRPr lang="en-SG" sz="1600" dirty="0"/>
                    </a:p>
                  </a:txBody>
                  <a:tcPr/>
                </a:tc>
                <a:tc>
                  <a:txBody>
                    <a:bodyPr/>
                    <a:lstStyle/>
                    <a:p>
                      <a:r>
                        <a:rPr lang="en-US" sz="1600" dirty="0" smtClean="0"/>
                        <a:t>30</a:t>
                      </a:r>
                      <a:endParaRPr lang="en-SG" sz="1600" dirty="0"/>
                    </a:p>
                  </a:txBody>
                  <a:tcPr/>
                </a:tc>
                <a:tc>
                  <a:txBody>
                    <a:bodyPr/>
                    <a:lstStyle/>
                    <a:p>
                      <a:r>
                        <a:rPr lang="en-US" sz="1600" dirty="0" smtClean="0"/>
                        <a:t>30</a:t>
                      </a:r>
                      <a:endParaRPr lang="en-SG" sz="1600" dirty="0"/>
                    </a:p>
                  </a:txBody>
                  <a:tcPr/>
                </a:tc>
                <a:tc>
                  <a:txBody>
                    <a:bodyPr/>
                    <a:lstStyle/>
                    <a:p>
                      <a:r>
                        <a:rPr lang="en-US" sz="1600" dirty="0" smtClean="0"/>
                        <a:t>36</a:t>
                      </a:r>
                      <a:endParaRPr lang="en-SG" sz="1600" dirty="0"/>
                    </a:p>
                  </a:txBody>
                  <a:tcPr/>
                </a:tc>
              </a:tr>
              <a:tr h="329180">
                <a:tc>
                  <a:txBody>
                    <a:bodyPr/>
                    <a:lstStyle/>
                    <a:p>
                      <a:r>
                        <a:rPr lang="en-US" sz="1600" dirty="0" smtClean="0"/>
                        <a:t>Antenna Height AGL (m)</a:t>
                      </a:r>
                      <a:endParaRPr lang="en-SG" sz="1600" dirty="0"/>
                    </a:p>
                  </a:txBody>
                  <a:tcPr/>
                </a:tc>
                <a:tc>
                  <a:txBody>
                    <a:bodyPr/>
                    <a:lstStyle/>
                    <a:p>
                      <a:r>
                        <a:rPr lang="en-US" sz="1600" dirty="0" smtClean="0"/>
                        <a:t>1~30</a:t>
                      </a:r>
                      <a:endParaRPr lang="en-SG" sz="1600" dirty="0"/>
                    </a:p>
                  </a:txBody>
                  <a:tcPr/>
                </a:tc>
                <a:tc>
                  <a:txBody>
                    <a:bodyPr/>
                    <a:lstStyle/>
                    <a:p>
                      <a:r>
                        <a:rPr lang="en-US" sz="1600" dirty="0" smtClean="0"/>
                        <a:t>1~30</a:t>
                      </a:r>
                      <a:endParaRPr lang="en-SG" sz="1600" dirty="0"/>
                    </a:p>
                  </a:txBody>
                  <a:tcPr/>
                </a:tc>
                <a:tc>
                  <a:txBody>
                    <a:bodyPr/>
                    <a:lstStyle/>
                    <a:p>
                      <a:r>
                        <a:rPr lang="en-US" sz="1600" dirty="0" smtClean="0"/>
                        <a:t>30</a:t>
                      </a:r>
                      <a:endParaRPr lang="en-SG" sz="1600" dirty="0"/>
                    </a:p>
                  </a:txBody>
                  <a:tcPr/>
                </a:tc>
              </a:tr>
              <a:tr h="339466">
                <a:tc>
                  <a:txBody>
                    <a:bodyPr/>
                    <a:lstStyle/>
                    <a:p>
                      <a:r>
                        <a:rPr lang="en-US" sz="1600" dirty="0" smtClean="0"/>
                        <a:t>Mode</a:t>
                      </a:r>
                      <a:endParaRPr lang="en-SG" sz="1600" dirty="0"/>
                    </a:p>
                  </a:txBody>
                  <a:tcPr/>
                </a:tc>
                <a:tc>
                  <a:txBody>
                    <a:bodyPr/>
                    <a:lstStyle/>
                    <a:p>
                      <a:r>
                        <a:rPr lang="en-US" sz="1600" dirty="0" smtClean="0"/>
                        <a:t>fixed</a:t>
                      </a:r>
                      <a:endParaRPr lang="en-SG" sz="1600" dirty="0"/>
                    </a:p>
                  </a:txBody>
                  <a:tcPr/>
                </a:tc>
                <a:tc>
                  <a:txBody>
                    <a:bodyPr/>
                    <a:lstStyle/>
                    <a:p>
                      <a:r>
                        <a:rPr lang="en-US" sz="1600" dirty="0" smtClean="0"/>
                        <a:t>portable</a:t>
                      </a:r>
                      <a:endParaRPr lang="en-SG" sz="1600" dirty="0"/>
                    </a:p>
                  </a:txBody>
                  <a:tcPr/>
                </a:tc>
                <a:tc>
                  <a:txBody>
                    <a:bodyPr/>
                    <a:lstStyle/>
                    <a:p>
                      <a:r>
                        <a:rPr lang="en-US" sz="1600" dirty="0" smtClean="0"/>
                        <a:t>fixed</a:t>
                      </a:r>
                      <a:endParaRPr lang="en-SG" sz="1600" dirty="0"/>
                    </a:p>
                  </a:txBody>
                  <a:tcPr/>
                </a:tc>
              </a:tr>
              <a:tr h="339466">
                <a:tc>
                  <a:txBody>
                    <a:bodyPr/>
                    <a:lstStyle/>
                    <a:p>
                      <a:r>
                        <a:rPr lang="en-US" sz="1600" dirty="0" smtClean="0"/>
                        <a:t>Location</a:t>
                      </a:r>
                      <a:endParaRPr lang="en-SG" sz="1600" dirty="0"/>
                    </a:p>
                  </a:txBody>
                  <a:tcPr/>
                </a:tc>
                <a:tc>
                  <a:txBody>
                    <a:bodyPr/>
                    <a:lstStyle/>
                    <a:p>
                      <a:r>
                        <a:rPr lang="en-US" sz="1600" dirty="0" smtClean="0"/>
                        <a:t>outdoor</a:t>
                      </a:r>
                      <a:endParaRPr lang="en-SG" sz="1600" dirty="0"/>
                    </a:p>
                  </a:txBody>
                  <a:tcPr/>
                </a:tc>
                <a:tc>
                  <a:txBody>
                    <a:bodyPr/>
                    <a:lstStyle/>
                    <a:p>
                      <a:r>
                        <a:rPr lang="en-US" sz="1600" dirty="0" smtClean="0"/>
                        <a:t>indoor</a:t>
                      </a:r>
                      <a:endParaRPr lang="en-SG" sz="1600" dirty="0"/>
                    </a:p>
                  </a:txBody>
                  <a:tcPr/>
                </a:tc>
                <a:tc>
                  <a:txBody>
                    <a:bodyPr/>
                    <a:lstStyle/>
                    <a:p>
                      <a:r>
                        <a:rPr lang="en-US" sz="1600" dirty="0" smtClean="0"/>
                        <a:t>outdoor</a:t>
                      </a:r>
                      <a:endParaRPr lang="en-SG" sz="1600" dirty="0"/>
                    </a:p>
                  </a:txBody>
                  <a:tcPr/>
                </a:tc>
              </a:tr>
            </a:tbl>
          </a:graphicData>
        </a:graphic>
      </p:graphicFrame>
      <p:sp>
        <p:nvSpPr>
          <p:cNvPr id="7" name="スライド番号プレースホルダ 6"/>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3</a:t>
            </a:fld>
            <a:endParaRPr lang="en-US" altLang="ja-JP"/>
          </a:p>
        </p:txBody>
      </p:sp>
      <p:sp>
        <p:nvSpPr>
          <p:cNvPr id="8"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Downstream</a:t>
            </a:r>
            <a:endParaRPr lang="en-SG" dirty="0"/>
          </a:p>
        </p:txBody>
      </p:sp>
      <p:graphicFrame>
        <p:nvGraphicFramePr>
          <p:cNvPr id="5" name="Content Placeholder 5"/>
          <p:cNvGraphicFramePr>
            <a:graphicFrameLocks/>
          </p:cNvGraphicFramePr>
          <p:nvPr/>
        </p:nvGraphicFramePr>
        <p:xfrm>
          <a:off x="539552" y="2924944"/>
          <a:ext cx="7776864" cy="3125168"/>
        </p:xfrm>
        <a:graphic>
          <a:graphicData uri="http://schemas.openxmlformats.org/drawingml/2006/table">
            <a:tbl>
              <a:tblPr firstRow="1" bandRow="1">
                <a:tableStyleId>{0E3FDE45-AF77-4B5C-9715-49D594BDF05E}</a:tableStyleId>
              </a:tblPr>
              <a:tblGrid>
                <a:gridCol w="2542436"/>
                <a:gridCol w="1201980"/>
                <a:gridCol w="1224136"/>
                <a:gridCol w="1296144"/>
                <a:gridCol w="1512168"/>
              </a:tblGrid>
              <a:tr h="632752">
                <a:tc>
                  <a:txBody>
                    <a:bodyPr/>
                    <a:lstStyle/>
                    <a:p>
                      <a:r>
                        <a:rPr lang="en-US" sz="1800" dirty="0" smtClean="0"/>
                        <a:t>Parameter</a:t>
                      </a:r>
                      <a:endParaRPr lang="en-SG" sz="1800" dirty="0"/>
                    </a:p>
                  </a:txBody>
                  <a:tcPr/>
                </a:tc>
                <a:tc>
                  <a:txBody>
                    <a:bodyPr/>
                    <a:lstStyle/>
                    <a:p>
                      <a:r>
                        <a:rPr lang="en-US" sz="1800" dirty="0" smtClean="0"/>
                        <a:t>BS</a:t>
                      </a:r>
                      <a:r>
                        <a:rPr lang="en-US" sz="1800" baseline="0" dirty="0" smtClean="0"/>
                        <a:t> to H-CPE</a:t>
                      </a:r>
                      <a:endParaRPr lang="en-SG" sz="1800" dirty="0"/>
                    </a:p>
                  </a:txBody>
                  <a:tcPr/>
                </a:tc>
                <a:tc>
                  <a:txBody>
                    <a:bodyPr/>
                    <a:lstStyle/>
                    <a:p>
                      <a:r>
                        <a:rPr lang="en-US" sz="1800" dirty="0" smtClean="0"/>
                        <a:t>BS to L-CPE</a:t>
                      </a:r>
                      <a:endParaRPr lang="en-SG" sz="1800" dirty="0"/>
                    </a:p>
                  </a:txBody>
                  <a:tcPr/>
                </a:tc>
                <a:tc>
                  <a:txBody>
                    <a:bodyPr/>
                    <a:lstStyle/>
                    <a:p>
                      <a:r>
                        <a:rPr lang="en-US" sz="1800" dirty="0" smtClean="0"/>
                        <a:t>H-CPE</a:t>
                      </a:r>
                      <a:r>
                        <a:rPr lang="en-US" sz="1800" baseline="0" dirty="0" smtClean="0"/>
                        <a:t> to L-CPE</a:t>
                      </a:r>
                      <a:endParaRPr lang="en-SG" sz="1800" dirty="0"/>
                    </a:p>
                  </a:txBody>
                  <a:tcPr/>
                </a:tc>
                <a:tc>
                  <a:txBody>
                    <a:bodyPr/>
                    <a:lstStyle/>
                    <a:p>
                      <a:r>
                        <a:rPr lang="en-US" sz="1800" dirty="0" smtClean="0"/>
                        <a:t>H-CPE</a:t>
                      </a:r>
                      <a:r>
                        <a:rPr lang="en-US" sz="1800" baseline="0" dirty="0" smtClean="0"/>
                        <a:t> to H-CPE</a:t>
                      </a:r>
                      <a:endParaRPr lang="en-SG" sz="1800" dirty="0"/>
                    </a:p>
                  </a:txBody>
                  <a:tcPr/>
                </a:tc>
              </a:tr>
              <a:tr h="361573">
                <a:tc>
                  <a:txBody>
                    <a:bodyPr/>
                    <a:lstStyle/>
                    <a:p>
                      <a:r>
                        <a:rPr lang="en-US" sz="1800" dirty="0" smtClean="0"/>
                        <a:t>Bandwidth</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r>
              <a:tr h="632752">
                <a:tc>
                  <a:txBody>
                    <a:bodyPr/>
                    <a:lstStyle/>
                    <a:p>
                      <a:r>
                        <a:rPr lang="en-US" sz="1800" dirty="0" smtClean="0"/>
                        <a:t>Average EIRP power (</a:t>
                      </a:r>
                      <a:r>
                        <a:rPr lang="en-US" sz="1800" dirty="0" err="1" smtClean="0"/>
                        <a:t>dBm</a:t>
                      </a:r>
                      <a:r>
                        <a:rPr lang="en-US" sz="1800" dirty="0" smtClean="0"/>
                        <a:t>)</a:t>
                      </a:r>
                      <a:endParaRPr lang="en-SG" sz="1800" dirty="0"/>
                    </a:p>
                  </a:txBody>
                  <a:tcPr/>
                </a:tc>
                <a:tc>
                  <a:txBody>
                    <a:bodyPr/>
                    <a:lstStyle/>
                    <a:p>
                      <a:r>
                        <a:rPr lang="en-US" sz="1800" dirty="0" smtClean="0"/>
                        <a:t>36</a:t>
                      </a:r>
                      <a:endParaRPr lang="en-SG" sz="1800" dirty="0"/>
                    </a:p>
                  </a:txBody>
                  <a:tcPr/>
                </a:tc>
                <a:tc>
                  <a:txBody>
                    <a:bodyPr/>
                    <a:lstStyle/>
                    <a:p>
                      <a:r>
                        <a:rPr lang="en-US" sz="1800" dirty="0" smtClean="0"/>
                        <a:t>36</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r>
              <a:tr h="473408">
                <a:tc>
                  <a:txBody>
                    <a:bodyPr/>
                    <a:lstStyle/>
                    <a:p>
                      <a:r>
                        <a:rPr lang="en-US" sz="1800" dirty="0" smtClean="0"/>
                        <a:t>Penetration loss (dB)</a:t>
                      </a: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r>
              <a:tr h="632752">
                <a:tc>
                  <a:txBody>
                    <a:bodyPr/>
                    <a:lstStyle/>
                    <a:p>
                      <a:r>
                        <a:rPr lang="en-US" sz="1800" dirty="0" smtClean="0"/>
                        <a:t>Required Rx power at d km (</a:t>
                      </a:r>
                      <a:r>
                        <a:rPr lang="en-US" sz="1800" dirty="0" err="1" smtClean="0"/>
                        <a:t>dBm</a:t>
                      </a:r>
                      <a:r>
                        <a:rPr lang="en-US" sz="1800" dirty="0" smtClean="0"/>
                        <a:t>)</a:t>
                      </a:r>
                      <a:endParaRPr lang="en-SG" sz="1800" dirty="0"/>
                    </a:p>
                  </a:txBody>
                  <a:tcPr/>
                </a:tc>
                <a:tc>
                  <a:txBody>
                    <a:bodyPr/>
                    <a:lstStyle/>
                    <a:p>
                      <a:r>
                        <a:rPr lang="en-US" sz="1800" dirty="0" smtClean="0"/>
                        <a:t>-77.3 </a:t>
                      </a:r>
                      <a:endParaRPr lang="en-SG" sz="1800" dirty="0"/>
                    </a:p>
                  </a:txBody>
                  <a:tcPr/>
                </a:tc>
                <a:tc>
                  <a:txBody>
                    <a:bodyPr/>
                    <a:lstStyle/>
                    <a:p>
                      <a:r>
                        <a:rPr lang="en-US" sz="1800" dirty="0" smtClean="0"/>
                        <a:t>-77.3</a:t>
                      </a:r>
                      <a:endParaRPr lang="en-SG" sz="1800" dirty="0"/>
                    </a:p>
                  </a:txBody>
                  <a:tcPr/>
                </a:tc>
                <a:tc>
                  <a:txBody>
                    <a:bodyPr/>
                    <a:lstStyle/>
                    <a:p>
                      <a:r>
                        <a:rPr lang="en-US" sz="1800" dirty="0" smtClean="0"/>
                        <a:t>-77.3</a:t>
                      </a:r>
                      <a:endParaRPr lang="en-SG" sz="1800" dirty="0"/>
                    </a:p>
                  </a:txBody>
                  <a:tcPr/>
                </a:tc>
                <a:tc>
                  <a:txBody>
                    <a:bodyPr/>
                    <a:lstStyle/>
                    <a:p>
                      <a:r>
                        <a:rPr lang="en-US" sz="1800" dirty="0" smtClean="0"/>
                        <a:t>-77.3</a:t>
                      </a:r>
                      <a:endParaRPr lang="en-SG" sz="1800" dirty="0"/>
                    </a:p>
                  </a:txBody>
                  <a:tcPr/>
                </a:tc>
              </a:tr>
              <a:tr h="361573">
                <a:tc>
                  <a:txBody>
                    <a:bodyPr/>
                    <a:lstStyle/>
                    <a:p>
                      <a:r>
                        <a:rPr lang="en-US" sz="1800" dirty="0" smtClean="0">
                          <a:solidFill>
                            <a:srgbClr val="FF0000"/>
                          </a:solidFill>
                        </a:rPr>
                        <a:t>Path loss at d km (dB)</a:t>
                      </a:r>
                      <a:endParaRPr lang="en-SG" sz="1800" dirty="0">
                        <a:solidFill>
                          <a:srgbClr val="FF0000"/>
                        </a:solidFill>
                      </a:endParaRPr>
                    </a:p>
                  </a:txBody>
                  <a:tcPr/>
                </a:tc>
                <a:tc>
                  <a:txBody>
                    <a:bodyPr/>
                    <a:lstStyle/>
                    <a:p>
                      <a:r>
                        <a:rPr lang="en-US" sz="1800" dirty="0" smtClean="0">
                          <a:solidFill>
                            <a:srgbClr val="FF0000"/>
                          </a:solidFill>
                        </a:rPr>
                        <a:t>113.3</a:t>
                      </a:r>
                      <a:endParaRPr lang="en-SG" sz="1800" dirty="0">
                        <a:solidFill>
                          <a:srgbClr val="FF0000"/>
                        </a:solidFill>
                      </a:endParaRPr>
                    </a:p>
                  </a:txBody>
                  <a:tcPr/>
                </a:tc>
                <a:tc>
                  <a:txBody>
                    <a:bodyPr/>
                    <a:lstStyle/>
                    <a:p>
                      <a:r>
                        <a:rPr lang="en-US" sz="1800" dirty="0" smtClean="0">
                          <a:solidFill>
                            <a:srgbClr val="FF0000"/>
                          </a:solidFill>
                        </a:rPr>
                        <a:t>103.3</a:t>
                      </a:r>
                      <a:endParaRPr lang="en-SG" sz="1800" dirty="0">
                        <a:solidFill>
                          <a:srgbClr val="FF0000"/>
                        </a:solidFill>
                      </a:endParaRPr>
                    </a:p>
                  </a:txBody>
                  <a:tcPr/>
                </a:tc>
                <a:tc>
                  <a:txBody>
                    <a:bodyPr/>
                    <a:lstStyle/>
                    <a:p>
                      <a:r>
                        <a:rPr lang="en-US" sz="1800" dirty="0" smtClean="0">
                          <a:solidFill>
                            <a:srgbClr val="FF0000"/>
                          </a:solidFill>
                        </a:rPr>
                        <a:t>97.3</a:t>
                      </a:r>
                      <a:endParaRPr lang="en-SG" sz="1800" dirty="0">
                        <a:solidFill>
                          <a:srgbClr val="FF0000"/>
                        </a:solidFill>
                      </a:endParaRPr>
                    </a:p>
                  </a:txBody>
                  <a:tcPr/>
                </a:tc>
                <a:tc>
                  <a:txBody>
                    <a:bodyPr/>
                    <a:lstStyle/>
                    <a:p>
                      <a:r>
                        <a:rPr lang="en-US" sz="1800" dirty="0" smtClean="0">
                          <a:solidFill>
                            <a:srgbClr val="FF0000"/>
                          </a:solidFill>
                        </a:rPr>
                        <a:t>107.3</a:t>
                      </a:r>
                      <a:endParaRPr lang="en-SG" sz="1800" dirty="0">
                        <a:solidFill>
                          <a:srgbClr val="FF0000"/>
                        </a:solidFill>
                      </a:endParaRPr>
                    </a:p>
                  </a:txBody>
                  <a:tcPr/>
                </a:tc>
              </a:tr>
            </a:tbl>
          </a:graphicData>
        </a:graphic>
      </p:graphicFrame>
      <p:sp>
        <p:nvSpPr>
          <p:cNvPr id="7" name="TextBox 6"/>
          <p:cNvSpPr txBox="1"/>
          <p:nvPr/>
        </p:nvSpPr>
        <p:spPr>
          <a:xfrm>
            <a:off x="323528" y="1844824"/>
            <a:ext cx="8370838" cy="769441"/>
          </a:xfrm>
          <a:prstGeom prst="rect">
            <a:avLst/>
          </a:prstGeom>
          <a:noFill/>
        </p:spPr>
        <p:txBody>
          <a:bodyPr wrap="square" rtlCol="0">
            <a:spAutoFit/>
          </a:bodyPr>
          <a:lstStyle/>
          <a:p>
            <a:pPr>
              <a:buFont typeface="Arial" pitchFamily="34" charset="0"/>
              <a:buChar char="•"/>
            </a:pPr>
            <a:r>
              <a:rPr lang="en-US" sz="2000" dirty="0" smtClean="0"/>
              <a:t> The table below calculates the path loss for different cases [3].</a:t>
            </a:r>
          </a:p>
          <a:p>
            <a:pPr>
              <a:buFont typeface="Arial" pitchFamily="34" charset="0"/>
              <a:buChar char="•"/>
            </a:pPr>
            <a:r>
              <a:rPr lang="en-US" sz="2000" dirty="0" smtClean="0"/>
              <a:t> These values are used later for the calculation of communication range</a:t>
            </a:r>
            <a:r>
              <a:rPr lang="en-US" sz="2400" dirty="0" smtClean="0"/>
              <a:t>.</a:t>
            </a:r>
            <a:endParaRPr lang="en-SG" sz="2400"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4</a:t>
            </a:fld>
            <a:endParaRPr lang="en-US" altLang="ja-JP"/>
          </a:p>
        </p:txBody>
      </p:sp>
      <p:sp>
        <p:nvSpPr>
          <p:cNvPr id="9"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9552" y="620688"/>
            <a:ext cx="2411814" cy="584775"/>
          </a:xfrm>
          <a:prstGeom prst="rect">
            <a:avLst/>
          </a:prstGeom>
          <a:noFill/>
        </p:spPr>
        <p:txBody>
          <a:bodyPr wrap="none" rtlCol="0">
            <a:spAutoFit/>
          </a:bodyPr>
          <a:lstStyle/>
          <a:p>
            <a:r>
              <a:rPr lang="en-US" dirty="0" smtClean="0"/>
              <a:t>Downstream</a:t>
            </a:r>
            <a:endParaRPr lang="en-SG" dirty="0"/>
          </a:p>
        </p:txBody>
      </p:sp>
      <p:graphicFrame>
        <p:nvGraphicFramePr>
          <p:cNvPr id="9" name="Table 8"/>
          <p:cNvGraphicFramePr>
            <a:graphicFrameLocks noGrp="1"/>
          </p:cNvGraphicFramePr>
          <p:nvPr/>
        </p:nvGraphicFramePr>
        <p:xfrm>
          <a:off x="3851920" y="764705"/>
          <a:ext cx="4968553" cy="5334000"/>
        </p:xfrm>
        <a:graphic>
          <a:graphicData uri="http://schemas.openxmlformats.org/drawingml/2006/table">
            <a:tbl>
              <a:tblPr firstRow="1" bandRow="1">
                <a:tableStyleId>{0E3FDE45-AF77-4B5C-9715-49D594BDF05E}</a:tableStyleId>
              </a:tblPr>
              <a:tblGrid>
                <a:gridCol w="1501742"/>
                <a:gridCol w="1001523"/>
                <a:gridCol w="1078564"/>
                <a:gridCol w="1386724"/>
              </a:tblGrid>
              <a:tr h="246884">
                <a:tc>
                  <a:txBody>
                    <a:bodyPr/>
                    <a:lstStyle/>
                    <a:p>
                      <a:r>
                        <a:rPr lang="en-US" sz="1200" dirty="0" smtClean="0"/>
                        <a:t>Diff in height bet 2 entities (m)</a:t>
                      </a:r>
                      <a:endParaRPr lang="en-SG" sz="1200" dirty="0"/>
                    </a:p>
                  </a:txBody>
                  <a:tcPr/>
                </a:tc>
                <a:tc>
                  <a:txBody>
                    <a:bodyPr/>
                    <a:lstStyle/>
                    <a:p>
                      <a:r>
                        <a:rPr lang="en-US" sz="1200" dirty="0" smtClean="0"/>
                        <a:t>BS</a:t>
                      </a:r>
                      <a:r>
                        <a:rPr lang="en-US" sz="1200" baseline="0" dirty="0" smtClean="0"/>
                        <a:t> to H-CPE (km)</a:t>
                      </a:r>
                      <a:endParaRPr lang="en-SG" sz="1200" dirty="0"/>
                    </a:p>
                  </a:txBody>
                  <a:tcPr/>
                </a:tc>
                <a:tc>
                  <a:txBody>
                    <a:bodyPr/>
                    <a:lstStyle/>
                    <a:p>
                      <a:r>
                        <a:rPr lang="en-US" sz="1200" dirty="0" smtClean="0"/>
                        <a:t>H-CPE</a:t>
                      </a:r>
                      <a:r>
                        <a:rPr lang="en-US" sz="1200" baseline="0" dirty="0" smtClean="0"/>
                        <a:t> to L-CPE (km)</a:t>
                      </a:r>
                      <a:endParaRPr lang="en-SG" sz="1200" dirty="0"/>
                    </a:p>
                  </a:txBody>
                  <a:tcPr/>
                </a:tc>
                <a:tc>
                  <a:txBody>
                    <a:bodyPr/>
                    <a:lstStyle/>
                    <a:p>
                      <a:r>
                        <a:rPr lang="en-US" sz="1200" dirty="0" smtClean="0"/>
                        <a:t>H-CPE</a:t>
                      </a:r>
                      <a:r>
                        <a:rPr lang="en-US" sz="1200" baseline="0" dirty="0" smtClean="0"/>
                        <a:t> to H-CPE (km)</a:t>
                      </a:r>
                      <a:endParaRPr lang="en-SG" sz="1200" dirty="0"/>
                    </a:p>
                  </a:txBody>
                  <a:tcPr/>
                </a:tc>
              </a:tr>
              <a:tr h="164590">
                <a:tc>
                  <a:txBody>
                    <a:bodyPr/>
                    <a:lstStyle/>
                    <a:p>
                      <a:r>
                        <a:rPr lang="en-US" sz="1400" dirty="0" smtClean="0"/>
                        <a:t>0</a:t>
                      </a:r>
                      <a:endParaRPr lang="en-SG" sz="1400" dirty="0"/>
                    </a:p>
                  </a:txBody>
                  <a:tcPr/>
                </a:tc>
                <a:tc>
                  <a:txBody>
                    <a:bodyPr/>
                    <a:lstStyle/>
                    <a:p>
                      <a:r>
                        <a:rPr lang="en-US" sz="1400" dirty="0" smtClean="0"/>
                        <a:t>6.3316</a:t>
                      </a:r>
                      <a:endParaRPr lang="en-SG" sz="1400" dirty="0"/>
                    </a:p>
                  </a:txBody>
                  <a:tcPr/>
                </a:tc>
                <a:tc>
                  <a:txBody>
                    <a:bodyPr/>
                    <a:lstStyle/>
                    <a:p>
                      <a:r>
                        <a:rPr lang="en-US" sz="1400" dirty="0" smtClean="0"/>
                        <a:t>3.0971</a:t>
                      </a:r>
                      <a:endParaRPr lang="en-SG" sz="1400" dirty="0"/>
                    </a:p>
                  </a:txBody>
                  <a:tcPr/>
                </a:tc>
                <a:tc>
                  <a:txBody>
                    <a:bodyPr/>
                    <a:lstStyle/>
                    <a:p>
                      <a:r>
                        <a:rPr lang="en-US" sz="1400" dirty="0" smtClean="0"/>
                        <a:t>4.8357</a:t>
                      </a:r>
                      <a:endParaRPr lang="en-SG" sz="1400" dirty="0"/>
                    </a:p>
                  </a:txBody>
                  <a:tcPr/>
                </a:tc>
              </a:tr>
              <a:tr h="164590">
                <a:tc>
                  <a:txBody>
                    <a:bodyPr/>
                    <a:lstStyle/>
                    <a:p>
                      <a:r>
                        <a:rPr lang="en-US" sz="1400" dirty="0" smtClean="0"/>
                        <a:t>2</a:t>
                      </a:r>
                      <a:endParaRPr lang="en-SG" sz="1400" dirty="0"/>
                    </a:p>
                  </a:txBody>
                  <a:tcPr/>
                </a:tc>
                <a:tc>
                  <a:txBody>
                    <a:bodyPr/>
                    <a:lstStyle/>
                    <a:p>
                      <a:r>
                        <a:rPr lang="en-US" sz="1400" dirty="0" smtClean="0"/>
                        <a:t>6.7700</a:t>
                      </a:r>
                      <a:endParaRPr lang="en-SG" sz="1400" dirty="0"/>
                    </a:p>
                  </a:txBody>
                  <a:tcPr/>
                </a:tc>
                <a:tc>
                  <a:txBody>
                    <a:bodyPr/>
                    <a:lstStyle/>
                    <a:p>
                      <a:r>
                        <a:rPr lang="en-US" sz="1400" dirty="0" smtClean="0"/>
                        <a:t>3.2806</a:t>
                      </a:r>
                      <a:endParaRPr lang="en-SG" sz="1400" dirty="0"/>
                    </a:p>
                  </a:txBody>
                  <a:tcPr/>
                </a:tc>
                <a:tc>
                  <a:txBody>
                    <a:bodyPr/>
                    <a:lstStyle/>
                    <a:p>
                      <a:r>
                        <a:rPr lang="en-US" sz="1400" dirty="0" smtClean="0"/>
                        <a:t>5.1995</a:t>
                      </a:r>
                      <a:endParaRPr lang="en-SG" sz="1400" dirty="0"/>
                    </a:p>
                  </a:txBody>
                  <a:tcPr/>
                </a:tc>
              </a:tr>
              <a:tr h="164590">
                <a:tc>
                  <a:txBody>
                    <a:bodyPr/>
                    <a:lstStyle/>
                    <a:p>
                      <a:r>
                        <a:rPr lang="en-US" sz="1400" dirty="0" smtClean="0"/>
                        <a:t>4</a:t>
                      </a:r>
                      <a:endParaRPr lang="en-SG" sz="1400" dirty="0"/>
                    </a:p>
                  </a:txBody>
                  <a:tcPr/>
                </a:tc>
                <a:tc>
                  <a:txBody>
                    <a:bodyPr/>
                    <a:lstStyle/>
                    <a:p>
                      <a:r>
                        <a:rPr lang="en-US" sz="1400" dirty="0" smtClean="0"/>
                        <a:t>7.2522</a:t>
                      </a:r>
                      <a:endParaRPr lang="en-SG" sz="1400" dirty="0"/>
                    </a:p>
                  </a:txBody>
                  <a:tcPr/>
                </a:tc>
                <a:tc>
                  <a:txBody>
                    <a:bodyPr/>
                    <a:lstStyle/>
                    <a:p>
                      <a:r>
                        <a:rPr lang="en-US" sz="1400" dirty="0" smtClean="0"/>
                        <a:t>3.4751</a:t>
                      </a:r>
                      <a:endParaRPr lang="en-SG" sz="1400" dirty="0"/>
                    </a:p>
                  </a:txBody>
                  <a:tcPr/>
                </a:tc>
                <a:tc>
                  <a:txBody>
                    <a:bodyPr/>
                    <a:lstStyle/>
                    <a:p>
                      <a:r>
                        <a:rPr lang="en-US" sz="1400" dirty="0" smtClean="0"/>
                        <a:t>5.5621</a:t>
                      </a:r>
                      <a:endParaRPr lang="en-SG" sz="1400" dirty="0"/>
                    </a:p>
                  </a:txBody>
                  <a:tcPr/>
                </a:tc>
              </a:tr>
              <a:tr h="164590">
                <a:tc>
                  <a:txBody>
                    <a:bodyPr/>
                    <a:lstStyle/>
                    <a:p>
                      <a:r>
                        <a:rPr lang="en-US" sz="1400" dirty="0" smtClean="0"/>
                        <a:t>6</a:t>
                      </a:r>
                      <a:endParaRPr lang="en-SG" sz="1400" dirty="0"/>
                    </a:p>
                  </a:txBody>
                  <a:tcPr/>
                </a:tc>
                <a:tc>
                  <a:txBody>
                    <a:bodyPr/>
                    <a:lstStyle/>
                    <a:p>
                      <a:r>
                        <a:rPr lang="en-US" sz="1400" dirty="0" smtClean="0"/>
                        <a:t>7.7767</a:t>
                      </a:r>
                      <a:endParaRPr lang="en-SG" sz="1400" dirty="0"/>
                    </a:p>
                  </a:txBody>
                  <a:tcPr/>
                </a:tc>
                <a:tc>
                  <a:txBody>
                    <a:bodyPr/>
                    <a:lstStyle/>
                    <a:p>
                      <a:r>
                        <a:rPr lang="en-US" sz="1400" dirty="0" smtClean="0"/>
                        <a:t>3.6818</a:t>
                      </a:r>
                      <a:endParaRPr lang="en-SG" sz="1400" dirty="0"/>
                    </a:p>
                  </a:txBody>
                  <a:tcPr/>
                </a:tc>
                <a:tc>
                  <a:txBody>
                    <a:bodyPr/>
                    <a:lstStyle/>
                    <a:p>
                      <a:r>
                        <a:rPr lang="en-US" sz="1400" dirty="0" smtClean="0"/>
                        <a:t>5.9351</a:t>
                      </a:r>
                      <a:endParaRPr lang="en-SG" sz="1400" dirty="0"/>
                    </a:p>
                  </a:txBody>
                  <a:tcPr/>
                </a:tc>
              </a:tr>
              <a:tr h="164590">
                <a:tc>
                  <a:txBody>
                    <a:bodyPr/>
                    <a:lstStyle/>
                    <a:p>
                      <a:r>
                        <a:rPr lang="en-US" sz="1400" dirty="0" smtClean="0"/>
                        <a:t>8</a:t>
                      </a:r>
                      <a:endParaRPr lang="en-SG" sz="1400" dirty="0"/>
                    </a:p>
                  </a:txBody>
                  <a:tcPr/>
                </a:tc>
                <a:tc>
                  <a:txBody>
                    <a:bodyPr/>
                    <a:lstStyle/>
                    <a:p>
                      <a:r>
                        <a:rPr lang="en-US" sz="1400" dirty="0" smtClean="0"/>
                        <a:t>8.3475</a:t>
                      </a:r>
                      <a:endParaRPr lang="en-SG" sz="1400" dirty="0"/>
                    </a:p>
                  </a:txBody>
                  <a:tcPr/>
                </a:tc>
                <a:tc>
                  <a:txBody>
                    <a:bodyPr/>
                    <a:lstStyle/>
                    <a:p>
                      <a:r>
                        <a:rPr lang="en-US" sz="1400" dirty="0" smtClean="0"/>
                        <a:t>3.9018</a:t>
                      </a:r>
                      <a:endParaRPr lang="en-SG" sz="1400" dirty="0"/>
                    </a:p>
                  </a:txBody>
                  <a:tcPr/>
                </a:tc>
                <a:tc>
                  <a:txBody>
                    <a:bodyPr/>
                    <a:lstStyle/>
                    <a:p>
                      <a:r>
                        <a:rPr lang="en-US" sz="1400" dirty="0" smtClean="0"/>
                        <a:t>6.3725</a:t>
                      </a:r>
                      <a:endParaRPr lang="en-SG" sz="1400" dirty="0"/>
                    </a:p>
                  </a:txBody>
                  <a:tcPr/>
                </a:tc>
              </a:tr>
              <a:tr h="164590">
                <a:tc>
                  <a:txBody>
                    <a:bodyPr/>
                    <a:lstStyle/>
                    <a:p>
                      <a:r>
                        <a:rPr lang="en-US" sz="1400" dirty="0" smtClean="0"/>
                        <a:t>10</a:t>
                      </a:r>
                      <a:endParaRPr lang="en-SG" sz="1400" dirty="0"/>
                    </a:p>
                  </a:txBody>
                  <a:tcPr/>
                </a:tc>
                <a:tc>
                  <a:txBody>
                    <a:bodyPr/>
                    <a:lstStyle/>
                    <a:p>
                      <a:r>
                        <a:rPr lang="en-US" sz="1400" dirty="0" smtClean="0"/>
                        <a:t>8.9529</a:t>
                      </a:r>
                      <a:endParaRPr lang="en-SG" sz="1400" dirty="0"/>
                    </a:p>
                  </a:txBody>
                  <a:tcPr/>
                </a:tc>
                <a:tc>
                  <a:txBody>
                    <a:bodyPr/>
                    <a:lstStyle/>
                    <a:p>
                      <a:r>
                        <a:rPr lang="en-US" sz="1400" dirty="0" smtClean="0"/>
                        <a:t>4.1681</a:t>
                      </a:r>
                      <a:endParaRPr lang="en-SG" sz="1400" dirty="0"/>
                    </a:p>
                  </a:txBody>
                  <a:tcPr/>
                </a:tc>
                <a:tc>
                  <a:txBody>
                    <a:bodyPr/>
                    <a:lstStyle/>
                    <a:p>
                      <a:r>
                        <a:rPr lang="en-US" sz="1400" dirty="0" smtClean="0"/>
                        <a:t>6.8304</a:t>
                      </a:r>
                      <a:endParaRPr lang="en-SG" sz="1400" dirty="0"/>
                    </a:p>
                  </a:txBody>
                  <a:tcPr/>
                </a:tc>
              </a:tr>
              <a:tr h="164590">
                <a:tc>
                  <a:txBody>
                    <a:bodyPr/>
                    <a:lstStyle/>
                    <a:p>
                      <a:r>
                        <a:rPr lang="en-US" sz="1400" dirty="0" smtClean="0"/>
                        <a:t>12</a:t>
                      </a:r>
                      <a:endParaRPr lang="en-SG" sz="1400" dirty="0"/>
                    </a:p>
                  </a:txBody>
                  <a:tcPr/>
                </a:tc>
                <a:tc>
                  <a:txBody>
                    <a:bodyPr/>
                    <a:lstStyle/>
                    <a:p>
                      <a:r>
                        <a:rPr lang="en-US" sz="1400" dirty="0" smtClean="0"/>
                        <a:t>9.2777</a:t>
                      </a:r>
                      <a:endParaRPr lang="en-SG" sz="1400" dirty="0"/>
                    </a:p>
                  </a:txBody>
                  <a:tcPr/>
                </a:tc>
                <a:tc>
                  <a:txBody>
                    <a:bodyPr/>
                    <a:lstStyle/>
                    <a:p>
                      <a:r>
                        <a:rPr lang="en-US" sz="1400" dirty="0" smtClean="0"/>
                        <a:t>4.2875</a:t>
                      </a:r>
                      <a:endParaRPr lang="en-SG" sz="1400" dirty="0"/>
                    </a:p>
                  </a:txBody>
                  <a:tcPr/>
                </a:tc>
                <a:tc>
                  <a:txBody>
                    <a:bodyPr/>
                    <a:lstStyle/>
                    <a:p>
                      <a:r>
                        <a:rPr lang="en-US" sz="1400" dirty="0" smtClean="0"/>
                        <a:t>7.0422</a:t>
                      </a:r>
                      <a:endParaRPr lang="en-SG" sz="1400" dirty="0"/>
                    </a:p>
                  </a:txBody>
                  <a:tcPr/>
                </a:tc>
              </a:tr>
              <a:tr h="164590">
                <a:tc>
                  <a:txBody>
                    <a:bodyPr/>
                    <a:lstStyle/>
                    <a:p>
                      <a:r>
                        <a:rPr lang="en-US" sz="1400" dirty="0" smtClean="0"/>
                        <a:t>14</a:t>
                      </a:r>
                      <a:endParaRPr lang="en-SG" sz="1400" dirty="0"/>
                    </a:p>
                  </a:txBody>
                  <a:tcPr/>
                </a:tc>
                <a:tc>
                  <a:txBody>
                    <a:bodyPr/>
                    <a:lstStyle/>
                    <a:p>
                      <a:r>
                        <a:rPr lang="en-US" sz="1400" dirty="0" smtClean="0"/>
                        <a:t>9.6136</a:t>
                      </a:r>
                      <a:endParaRPr lang="en-SG" sz="1400" dirty="0"/>
                    </a:p>
                  </a:txBody>
                  <a:tcPr/>
                </a:tc>
                <a:tc>
                  <a:txBody>
                    <a:bodyPr/>
                    <a:lstStyle/>
                    <a:p>
                      <a:r>
                        <a:rPr lang="en-US" sz="1400" dirty="0" smtClean="0"/>
                        <a:t>4.4106</a:t>
                      </a:r>
                      <a:endParaRPr lang="en-SG" sz="1400" dirty="0"/>
                    </a:p>
                  </a:txBody>
                  <a:tcPr/>
                </a:tc>
                <a:tc>
                  <a:txBody>
                    <a:bodyPr/>
                    <a:lstStyle/>
                    <a:p>
                      <a:r>
                        <a:rPr lang="en-US" sz="1400" dirty="0" smtClean="0"/>
                        <a:t>7.2956</a:t>
                      </a:r>
                      <a:endParaRPr lang="en-SG" sz="1400" dirty="0"/>
                    </a:p>
                  </a:txBody>
                  <a:tcPr/>
                </a:tc>
              </a:tr>
              <a:tr h="164590">
                <a:tc>
                  <a:txBody>
                    <a:bodyPr/>
                    <a:lstStyle/>
                    <a:p>
                      <a:r>
                        <a:rPr lang="en-US" sz="1400" dirty="0" smtClean="0"/>
                        <a:t>16</a:t>
                      </a:r>
                      <a:endParaRPr lang="en-SG" sz="1400" dirty="0"/>
                    </a:p>
                  </a:txBody>
                  <a:tcPr/>
                </a:tc>
                <a:tc>
                  <a:txBody>
                    <a:bodyPr/>
                    <a:lstStyle/>
                    <a:p>
                      <a:r>
                        <a:rPr lang="en-US" sz="1400" dirty="0" smtClean="0"/>
                        <a:t>9.9554</a:t>
                      </a:r>
                      <a:endParaRPr lang="en-SG" sz="1400" dirty="0"/>
                    </a:p>
                  </a:txBody>
                  <a:tcPr/>
                </a:tc>
                <a:tc>
                  <a:txBody>
                    <a:bodyPr/>
                    <a:lstStyle/>
                    <a:p>
                      <a:r>
                        <a:rPr lang="en-US" sz="1400" dirty="0" smtClean="0"/>
                        <a:t>4.5379</a:t>
                      </a:r>
                      <a:endParaRPr lang="en-SG" sz="1400" dirty="0"/>
                    </a:p>
                  </a:txBody>
                  <a:tcPr/>
                </a:tc>
                <a:tc>
                  <a:txBody>
                    <a:bodyPr/>
                    <a:lstStyle/>
                    <a:p>
                      <a:r>
                        <a:rPr lang="en-US" sz="1400" dirty="0" smtClean="0"/>
                        <a:t>7.5491</a:t>
                      </a:r>
                      <a:endParaRPr lang="en-SG" sz="1400" dirty="0"/>
                    </a:p>
                  </a:txBody>
                  <a:tcPr/>
                </a:tc>
              </a:tr>
              <a:tr h="164590">
                <a:tc>
                  <a:txBody>
                    <a:bodyPr/>
                    <a:lstStyle/>
                    <a:p>
                      <a:r>
                        <a:rPr lang="en-US" sz="1400" dirty="0" smtClean="0"/>
                        <a:t>18</a:t>
                      </a:r>
                      <a:endParaRPr lang="en-SG" sz="1400" dirty="0"/>
                    </a:p>
                  </a:txBody>
                  <a:tcPr/>
                </a:tc>
                <a:tc>
                  <a:txBody>
                    <a:bodyPr/>
                    <a:lstStyle/>
                    <a:p>
                      <a:r>
                        <a:rPr lang="en-US" sz="1400" dirty="0" smtClean="0"/>
                        <a:t>10.3312</a:t>
                      </a:r>
                      <a:endParaRPr lang="en-SG" sz="1400" dirty="0"/>
                    </a:p>
                  </a:txBody>
                  <a:tcPr/>
                </a:tc>
                <a:tc>
                  <a:txBody>
                    <a:bodyPr/>
                    <a:lstStyle/>
                    <a:p>
                      <a:r>
                        <a:rPr lang="en-US" sz="1400" dirty="0" smtClean="0"/>
                        <a:t>4.6693</a:t>
                      </a:r>
                      <a:endParaRPr lang="en-SG" sz="1400" dirty="0"/>
                    </a:p>
                  </a:txBody>
                  <a:tcPr/>
                </a:tc>
                <a:tc>
                  <a:txBody>
                    <a:bodyPr/>
                    <a:lstStyle/>
                    <a:p>
                      <a:r>
                        <a:rPr lang="en-US" sz="1400" dirty="0" smtClean="0"/>
                        <a:t>7.8088</a:t>
                      </a:r>
                      <a:endParaRPr lang="en-SG" sz="1400" dirty="0"/>
                    </a:p>
                  </a:txBody>
                  <a:tcPr/>
                </a:tc>
              </a:tr>
              <a:tr h="164590">
                <a:tc>
                  <a:txBody>
                    <a:bodyPr/>
                    <a:lstStyle/>
                    <a:p>
                      <a:r>
                        <a:rPr lang="en-US" sz="1400" dirty="0" smtClean="0"/>
                        <a:t>20</a:t>
                      </a:r>
                      <a:endParaRPr lang="en-SG" sz="1400" dirty="0"/>
                    </a:p>
                  </a:txBody>
                  <a:tcPr/>
                </a:tc>
                <a:tc>
                  <a:txBody>
                    <a:bodyPr/>
                    <a:lstStyle/>
                    <a:p>
                      <a:r>
                        <a:rPr lang="en-US" sz="1400" dirty="0" smtClean="0"/>
                        <a:t>10.7167</a:t>
                      </a:r>
                      <a:endParaRPr lang="en-SG" sz="1400" dirty="0"/>
                    </a:p>
                  </a:txBody>
                  <a:tcPr/>
                </a:tc>
                <a:tc>
                  <a:txBody>
                    <a:bodyPr/>
                    <a:lstStyle/>
                    <a:p>
                      <a:r>
                        <a:rPr lang="en-US" sz="1400" dirty="0" smtClean="0"/>
                        <a:t>4.8053</a:t>
                      </a:r>
                      <a:endParaRPr lang="en-SG" sz="1400" dirty="0"/>
                    </a:p>
                  </a:txBody>
                  <a:tcPr/>
                </a:tc>
                <a:tc>
                  <a:txBody>
                    <a:bodyPr/>
                    <a:lstStyle/>
                    <a:p>
                      <a:r>
                        <a:rPr lang="en-US" sz="1400" dirty="0" smtClean="0"/>
                        <a:t>8.0834</a:t>
                      </a:r>
                      <a:endParaRPr lang="en-SG" sz="1400" dirty="0"/>
                    </a:p>
                  </a:txBody>
                  <a:tcPr/>
                </a:tc>
              </a:tr>
              <a:tr h="164590">
                <a:tc>
                  <a:txBody>
                    <a:bodyPr/>
                    <a:lstStyle/>
                    <a:p>
                      <a:r>
                        <a:rPr lang="en-US" sz="1400" dirty="0" smtClean="0"/>
                        <a:t>22</a:t>
                      </a:r>
                      <a:endParaRPr lang="en-SG" sz="1400" dirty="0"/>
                    </a:p>
                  </a:txBody>
                  <a:tcPr/>
                </a:tc>
                <a:tc>
                  <a:txBody>
                    <a:bodyPr/>
                    <a:lstStyle/>
                    <a:p>
                      <a:r>
                        <a:rPr lang="en-US" sz="1400" dirty="0" smtClean="0"/>
                        <a:t>11.1172</a:t>
                      </a:r>
                      <a:endParaRPr lang="en-SG" sz="1400" dirty="0"/>
                    </a:p>
                  </a:txBody>
                  <a:tcPr/>
                </a:tc>
                <a:tc>
                  <a:txBody>
                    <a:bodyPr/>
                    <a:lstStyle/>
                    <a:p>
                      <a:r>
                        <a:rPr lang="en-US" sz="1400" dirty="0" smtClean="0"/>
                        <a:t>4.9459</a:t>
                      </a:r>
                      <a:endParaRPr lang="en-SG" sz="1400" dirty="0"/>
                    </a:p>
                  </a:txBody>
                  <a:tcPr/>
                </a:tc>
                <a:tc>
                  <a:txBody>
                    <a:bodyPr/>
                    <a:lstStyle/>
                    <a:p>
                      <a:r>
                        <a:rPr lang="en-US" sz="1400" dirty="0" smtClean="0"/>
                        <a:t>8.3866</a:t>
                      </a:r>
                      <a:endParaRPr lang="en-SG" sz="1400" dirty="0"/>
                    </a:p>
                  </a:txBody>
                  <a:tcPr/>
                </a:tc>
              </a:tr>
              <a:tr h="164590">
                <a:tc>
                  <a:txBody>
                    <a:bodyPr/>
                    <a:lstStyle/>
                    <a:p>
                      <a:r>
                        <a:rPr lang="en-US" sz="1400" dirty="0" smtClean="0"/>
                        <a:t>24</a:t>
                      </a:r>
                      <a:endParaRPr lang="en-SG" sz="1400" dirty="0"/>
                    </a:p>
                  </a:txBody>
                  <a:tcPr/>
                </a:tc>
                <a:tc>
                  <a:txBody>
                    <a:bodyPr/>
                    <a:lstStyle/>
                    <a:p>
                      <a:r>
                        <a:rPr lang="en-US" sz="1400" dirty="0" smtClean="0"/>
                        <a:t>11.5481</a:t>
                      </a:r>
                      <a:endParaRPr lang="en-SG" sz="1400" dirty="0"/>
                    </a:p>
                  </a:txBody>
                  <a:tcPr/>
                </a:tc>
                <a:tc>
                  <a:txBody>
                    <a:bodyPr/>
                    <a:lstStyle/>
                    <a:p>
                      <a:r>
                        <a:rPr lang="en-US" sz="1400" dirty="0" smtClean="0"/>
                        <a:t>5.1081</a:t>
                      </a:r>
                      <a:endParaRPr lang="en-SG" sz="1400" dirty="0"/>
                    </a:p>
                  </a:txBody>
                  <a:tcPr/>
                </a:tc>
                <a:tc>
                  <a:txBody>
                    <a:bodyPr/>
                    <a:lstStyle/>
                    <a:p>
                      <a:r>
                        <a:rPr lang="en-US" sz="1400" dirty="0" smtClean="0"/>
                        <a:t>8.6964</a:t>
                      </a:r>
                      <a:endParaRPr lang="en-SG" sz="1400" dirty="0"/>
                    </a:p>
                  </a:txBody>
                  <a:tcPr/>
                </a:tc>
              </a:tr>
              <a:tr h="164590">
                <a:tc>
                  <a:txBody>
                    <a:bodyPr/>
                    <a:lstStyle/>
                    <a:p>
                      <a:r>
                        <a:rPr lang="en-US" sz="1400" dirty="0" smtClean="0"/>
                        <a:t>26</a:t>
                      </a:r>
                      <a:endParaRPr lang="en-SG" sz="1400" dirty="0"/>
                    </a:p>
                  </a:txBody>
                  <a:tcPr/>
                </a:tc>
                <a:tc>
                  <a:txBody>
                    <a:bodyPr/>
                    <a:lstStyle/>
                    <a:p>
                      <a:r>
                        <a:rPr lang="en-US" sz="1400" dirty="0" smtClean="0"/>
                        <a:t>11.9842</a:t>
                      </a:r>
                      <a:endParaRPr lang="en-SG" sz="1400" dirty="0"/>
                    </a:p>
                  </a:txBody>
                  <a:tcPr/>
                </a:tc>
                <a:tc>
                  <a:txBody>
                    <a:bodyPr/>
                    <a:lstStyle/>
                    <a:p>
                      <a:r>
                        <a:rPr lang="en-US" sz="1400" dirty="0" smtClean="0"/>
                        <a:t>5.2862</a:t>
                      </a:r>
                      <a:endParaRPr lang="en-SG" sz="1400" dirty="0"/>
                    </a:p>
                  </a:txBody>
                  <a:tcPr/>
                </a:tc>
                <a:tc>
                  <a:txBody>
                    <a:bodyPr/>
                    <a:lstStyle/>
                    <a:p>
                      <a:r>
                        <a:rPr lang="en-US" sz="1400" dirty="0" smtClean="0"/>
                        <a:t>9.0130</a:t>
                      </a:r>
                      <a:endParaRPr lang="en-SG" sz="1400" dirty="0"/>
                    </a:p>
                  </a:txBody>
                  <a:tcPr/>
                </a:tc>
              </a:tr>
              <a:tr h="164590">
                <a:tc>
                  <a:txBody>
                    <a:bodyPr/>
                    <a:lstStyle/>
                    <a:p>
                      <a:r>
                        <a:rPr lang="en-US" sz="1400" dirty="0" smtClean="0"/>
                        <a:t>28</a:t>
                      </a:r>
                      <a:endParaRPr lang="en-SG" sz="1400" dirty="0"/>
                    </a:p>
                  </a:txBody>
                  <a:tcPr/>
                </a:tc>
                <a:tc>
                  <a:txBody>
                    <a:bodyPr/>
                    <a:lstStyle/>
                    <a:p>
                      <a:r>
                        <a:rPr lang="en-US" sz="1400" dirty="0" smtClean="0"/>
                        <a:t>12.394</a:t>
                      </a:r>
                      <a:endParaRPr lang="en-SG" sz="1400" dirty="0"/>
                    </a:p>
                  </a:txBody>
                  <a:tcPr/>
                </a:tc>
                <a:tc>
                  <a:txBody>
                    <a:bodyPr/>
                    <a:lstStyle/>
                    <a:p>
                      <a:r>
                        <a:rPr lang="en-US" sz="1400" dirty="0" smtClean="0"/>
                        <a:t>5.4438</a:t>
                      </a:r>
                      <a:endParaRPr lang="en-SG" sz="1400" dirty="0"/>
                    </a:p>
                  </a:txBody>
                  <a:tcPr/>
                </a:tc>
                <a:tc>
                  <a:txBody>
                    <a:bodyPr/>
                    <a:lstStyle/>
                    <a:p>
                      <a:r>
                        <a:rPr lang="en-US" sz="1400" dirty="0" smtClean="0"/>
                        <a:t>9.3208</a:t>
                      </a:r>
                      <a:endParaRPr lang="en-SG" sz="1400" dirty="0"/>
                    </a:p>
                  </a:txBody>
                  <a:tcPr/>
                </a:tc>
              </a:tr>
              <a:tr h="164590">
                <a:tc>
                  <a:txBody>
                    <a:bodyPr/>
                    <a:lstStyle/>
                    <a:p>
                      <a:r>
                        <a:rPr lang="en-US" sz="1400" dirty="0" smtClean="0"/>
                        <a:t>29</a:t>
                      </a:r>
                      <a:endParaRPr lang="en-SG" sz="1400" dirty="0"/>
                    </a:p>
                  </a:txBody>
                  <a:tcPr/>
                </a:tc>
                <a:tc>
                  <a:txBody>
                    <a:bodyPr/>
                    <a:lstStyle/>
                    <a:p>
                      <a:r>
                        <a:rPr lang="en-US" sz="1400" dirty="0" smtClean="0"/>
                        <a:t>12.6252</a:t>
                      </a:r>
                      <a:endParaRPr lang="en-SG" sz="1400" dirty="0"/>
                    </a:p>
                  </a:txBody>
                  <a:tcPr/>
                </a:tc>
                <a:tc>
                  <a:txBody>
                    <a:bodyPr/>
                    <a:lstStyle/>
                    <a:p>
                      <a:r>
                        <a:rPr lang="en-US" sz="1400" dirty="0" smtClean="0"/>
                        <a:t>5.5135</a:t>
                      </a:r>
                      <a:endParaRPr lang="en-SG" sz="1400" dirty="0"/>
                    </a:p>
                  </a:txBody>
                  <a:tcPr/>
                </a:tc>
                <a:tc>
                  <a:txBody>
                    <a:bodyPr/>
                    <a:lstStyle/>
                    <a:p>
                      <a:r>
                        <a:rPr lang="en-US" sz="1400" dirty="0" smtClean="0"/>
                        <a:t>9.3601</a:t>
                      </a:r>
                      <a:endParaRPr lang="en-SG" sz="1400" dirty="0"/>
                    </a:p>
                  </a:txBody>
                  <a:tcPr/>
                </a:tc>
              </a:tr>
            </a:tbl>
          </a:graphicData>
        </a:graphic>
      </p:graphicFrame>
      <p:sp>
        <p:nvSpPr>
          <p:cNvPr id="10" name="Text Placeholder 7"/>
          <p:cNvSpPr txBox="1">
            <a:spLocks/>
          </p:cNvSpPr>
          <p:nvPr/>
        </p:nvSpPr>
        <p:spPr>
          <a:xfrm>
            <a:off x="467544" y="1124744"/>
            <a:ext cx="3168352" cy="108012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1" lang="en-US" sz="1600" b="1" i="0" u="none" strike="noStrike" kern="0" cap="none" spc="0" normalizeH="0" baseline="0" noProof="0" dirty="0" smtClean="0">
                <a:ln>
                  <a:noFill/>
                </a:ln>
                <a:solidFill>
                  <a:schemeClr val="tx1"/>
                </a:solidFill>
                <a:effectLst/>
                <a:uLnTx/>
                <a:uFillTx/>
                <a:latin typeface="+mn-lt"/>
                <a:ea typeface="+mn-ea"/>
                <a:cs typeface="+mn-cs"/>
              </a:rPr>
              <a:t>This table gives a complete view for 3 cases when the heights</a:t>
            </a:r>
            <a:r>
              <a:rPr kumimoji="1" lang="en-US" sz="1600" b="1" i="0" u="none" strike="noStrike" kern="0" cap="none" spc="0" normalizeH="0" noProof="0" dirty="0" smtClean="0">
                <a:ln>
                  <a:noFill/>
                </a:ln>
                <a:solidFill>
                  <a:schemeClr val="tx1"/>
                </a:solidFill>
                <a:effectLst/>
                <a:uLnTx/>
                <a:uFillTx/>
                <a:latin typeface="+mn-lt"/>
                <a:ea typeface="+mn-ea"/>
                <a:cs typeface="+mn-cs"/>
              </a:rPr>
              <a:t> between 2 entities varied from 0 m to 29 m</a:t>
            </a:r>
            <a:endParaRPr kumimoji="1" lang="en-US" sz="20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8914" name="Picture 2"/>
          <p:cNvPicPr>
            <a:picLocks noChangeAspect="1" noChangeArrowheads="1"/>
          </p:cNvPicPr>
          <p:nvPr/>
        </p:nvPicPr>
        <p:blipFill>
          <a:blip r:embed="rId2" cstate="print"/>
          <a:srcRect/>
          <a:stretch>
            <a:fillRect/>
          </a:stretch>
        </p:blipFill>
        <p:spPr bwMode="auto">
          <a:xfrm>
            <a:off x="539552" y="2132856"/>
            <a:ext cx="2975223" cy="1253605"/>
          </a:xfrm>
          <a:prstGeom prst="rect">
            <a:avLst/>
          </a:prstGeom>
          <a:noFill/>
          <a:ln w="9525">
            <a:noFill/>
            <a:miter lim="800000"/>
            <a:headEnd/>
            <a:tailEnd/>
          </a:ln>
        </p:spPr>
      </p:pic>
      <p:sp>
        <p:nvSpPr>
          <p:cNvPr id="7" name="Text Placeholder 7"/>
          <p:cNvSpPr txBox="1">
            <a:spLocks/>
          </p:cNvSpPr>
          <p:nvPr/>
        </p:nvSpPr>
        <p:spPr>
          <a:xfrm>
            <a:off x="467544" y="3429000"/>
            <a:ext cx="3456384" cy="1080120"/>
          </a:xfrm>
          <a:prstGeom prst="rect">
            <a:avLst/>
          </a:prstGeom>
        </p:spPr>
        <p:txBody>
          <a:bodyPr/>
          <a:lstStyle/>
          <a:p>
            <a:pPr marL="342900" lvl="0" indent="-342900" eaLnBrk="0" hangingPunct="0">
              <a:spcBef>
                <a:spcPct val="20000"/>
              </a:spcBef>
              <a:buFont typeface="Arial" pitchFamily="34" charset="0"/>
              <a:buChar char="•"/>
              <a:defRPr/>
            </a:pPr>
            <a:r>
              <a:rPr kumimoji="1" lang="en-US" altLang="ja-JP" sz="1400" kern="0" dirty="0" smtClean="0">
                <a:solidFill>
                  <a:schemeClr val="tx1"/>
                </a:solidFill>
              </a:rPr>
              <a:t>Example</a:t>
            </a:r>
          </a:p>
          <a:p>
            <a:pPr marL="342900" lvl="0" indent="-342900" eaLnBrk="0" hangingPunct="0">
              <a:spcBef>
                <a:spcPct val="20000"/>
              </a:spcBef>
              <a:defRPr/>
            </a:pPr>
            <a:r>
              <a:rPr kumimoji="1" lang="en-US" altLang="ja-JP" sz="1400" kern="0" dirty="0" smtClean="0">
                <a:solidFill>
                  <a:schemeClr val="tx1"/>
                </a:solidFill>
              </a:rPr>
              <a:t>        -Typical case (around 15km)</a:t>
            </a:r>
          </a:p>
          <a:p>
            <a:pPr marL="342900" lvl="0" indent="-342900" eaLnBrk="0" hangingPunct="0">
              <a:spcBef>
                <a:spcPct val="20000"/>
              </a:spcBef>
              <a:defRPr/>
            </a:pPr>
            <a:endParaRPr kumimoji="1" lang="en-US" altLang="ja-JP" sz="1400" kern="0" dirty="0" smtClean="0">
              <a:solidFill>
                <a:schemeClr val="tx1"/>
              </a:solidFill>
            </a:endParaRPr>
          </a:p>
          <a:p>
            <a:pPr marL="342900" lvl="0"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defRPr/>
            </a:pPr>
            <a:r>
              <a:rPr kumimoji="1" lang="en-US" altLang="ja-JP" sz="1400" kern="0" dirty="0" smtClean="0">
                <a:solidFill>
                  <a:schemeClr val="tx1"/>
                </a:solidFill>
              </a:rPr>
              <a:t>- Maximum case (around 18km)</a:t>
            </a:r>
          </a:p>
        </p:txBody>
      </p:sp>
      <p:sp>
        <p:nvSpPr>
          <p:cNvPr id="11" name="角丸四角形 10"/>
          <p:cNvSpPr/>
          <p:nvPr/>
        </p:nvSpPr>
        <p:spPr bwMode="auto">
          <a:xfrm>
            <a:off x="5436096" y="4293096"/>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 name="角丸四角形 11"/>
          <p:cNvSpPr/>
          <p:nvPr/>
        </p:nvSpPr>
        <p:spPr bwMode="auto">
          <a:xfrm>
            <a:off x="6372200" y="2780928"/>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pic>
        <p:nvPicPr>
          <p:cNvPr id="38917" name="Picture 5"/>
          <p:cNvPicPr>
            <a:picLocks noChangeAspect="1" noChangeArrowheads="1"/>
          </p:cNvPicPr>
          <p:nvPr/>
        </p:nvPicPr>
        <p:blipFill>
          <a:blip r:embed="rId3" cstate="print"/>
          <a:srcRect/>
          <a:stretch>
            <a:fillRect/>
          </a:stretch>
        </p:blipFill>
        <p:spPr bwMode="auto">
          <a:xfrm>
            <a:off x="971600" y="4077072"/>
            <a:ext cx="2160240" cy="1137796"/>
          </a:xfrm>
          <a:prstGeom prst="rect">
            <a:avLst/>
          </a:prstGeom>
          <a:noFill/>
          <a:ln w="9525">
            <a:noFill/>
            <a:miter lim="800000"/>
            <a:headEnd/>
            <a:tailEnd/>
          </a:ln>
        </p:spPr>
      </p:pic>
      <p:pic>
        <p:nvPicPr>
          <p:cNvPr id="38918" name="Picture 6"/>
          <p:cNvPicPr>
            <a:picLocks noChangeAspect="1" noChangeArrowheads="1"/>
          </p:cNvPicPr>
          <p:nvPr/>
        </p:nvPicPr>
        <p:blipFill>
          <a:blip r:embed="rId4" cstate="print"/>
          <a:srcRect/>
          <a:stretch>
            <a:fillRect/>
          </a:stretch>
        </p:blipFill>
        <p:spPr bwMode="auto">
          <a:xfrm>
            <a:off x="1043608" y="5495952"/>
            <a:ext cx="2334766" cy="1101400"/>
          </a:xfrm>
          <a:prstGeom prst="rect">
            <a:avLst/>
          </a:prstGeom>
          <a:noFill/>
          <a:ln w="9525">
            <a:noFill/>
            <a:miter lim="800000"/>
            <a:headEnd/>
            <a:tailEnd/>
          </a:ln>
        </p:spPr>
      </p:pic>
      <p:sp>
        <p:nvSpPr>
          <p:cNvPr id="16" name="角丸四角形 15"/>
          <p:cNvSpPr/>
          <p:nvPr/>
        </p:nvSpPr>
        <p:spPr bwMode="auto">
          <a:xfrm>
            <a:off x="5436096" y="5517232"/>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 name="角丸四角形 16"/>
          <p:cNvSpPr/>
          <p:nvPr/>
        </p:nvSpPr>
        <p:spPr bwMode="auto">
          <a:xfrm>
            <a:off x="7460203" y="1556792"/>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 name="角丸四角形 17"/>
          <p:cNvSpPr/>
          <p:nvPr/>
        </p:nvSpPr>
        <p:spPr bwMode="auto">
          <a:xfrm>
            <a:off x="4644008" y="6237312"/>
            <a:ext cx="648072" cy="1714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 name="角丸四角形 18"/>
          <p:cNvSpPr/>
          <p:nvPr/>
        </p:nvSpPr>
        <p:spPr bwMode="auto">
          <a:xfrm>
            <a:off x="6588224" y="6237312"/>
            <a:ext cx="648072" cy="171400"/>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 name="正方形/長方形 19"/>
          <p:cNvSpPr/>
          <p:nvPr/>
        </p:nvSpPr>
        <p:spPr>
          <a:xfrm>
            <a:off x="5292080" y="6165304"/>
            <a:ext cx="1032655" cy="276999"/>
          </a:xfrm>
          <a:prstGeom prst="rect">
            <a:avLst/>
          </a:prstGeom>
        </p:spPr>
        <p:txBody>
          <a:bodyPr wrap="none">
            <a:spAutoFit/>
          </a:bodyPr>
          <a:lstStyle/>
          <a:p>
            <a:r>
              <a:rPr kumimoji="1" lang="en-US" altLang="ja-JP" sz="1200" kern="0" dirty="0" smtClean="0">
                <a:solidFill>
                  <a:schemeClr val="tx1"/>
                </a:solidFill>
              </a:rPr>
              <a:t>Typical case </a:t>
            </a:r>
            <a:endParaRPr lang="ja-JP" altLang="en-US" sz="1200" dirty="0"/>
          </a:p>
        </p:txBody>
      </p:sp>
      <p:sp>
        <p:nvSpPr>
          <p:cNvPr id="21" name="正方形/長方形 20"/>
          <p:cNvSpPr/>
          <p:nvPr/>
        </p:nvSpPr>
        <p:spPr>
          <a:xfrm>
            <a:off x="7308304" y="6165304"/>
            <a:ext cx="1220206" cy="276999"/>
          </a:xfrm>
          <a:prstGeom prst="rect">
            <a:avLst/>
          </a:prstGeom>
        </p:spPr>
        <p:txBody>
          <a:bodyPr wrap="none">
            <a:spAutoFit/>
          </a:bodyPr>
          <a:lstStyle/>
          <a:p>
            <a:r>
              <a:rPr kumimoji="1" lang="en-US" altLang="ja-JP" sz="1200" kern="0" dirty="0" smtClean="0">
                <a:solidFill>
                  <a:schemeClr val="tx1"/>
                </a:solidFill>
              </a:rPr>
              <a:t>Maximum case </a:t>
            </a:r>
            <a:endParaRPr lang="ja-JP" altLang="en-US" sz="1200" dirty="0"/>
          </a:p>
        </p:txBody>
      </p:sp>
      <p:sp>
        <p:nvSpPr>
          <p:cNvPr id="22" name="スライド番号プレースホルダ 21"/>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5</a:t>
            </a:fld>
            <a:endParaRPr lang="en-US" altLang="ja-JP"/>
          </a:p>
        </p:txBody>
      </p:sp>
      <p:sp>
        <p:nvSpPr>
          <p:cNvPr id="23"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Upstream</a:t>
            </a:r>
            <a:endParaRPr lang="en-SG" dirty="0"/>
          </a:p>
        </p:txBody>
      </p:sp>
      <p:graphicFrame>
        <p:nvGraphicFramePr>
          <p:cNvPr id="4" name="Content Placeholder 5"/>
          <p:cNvGraphicFramePr>
            <a:graphicFrameLocks/>
          </p:cNvGraphicFramePr>
          <p:nvPr/>
        </p:nvGraphicFramePr>
        <p:xfrm>
          <a:off x="395536" y="2852936"/>
          <a:ext cx="7848873" cy="3367794"/>
        </p:xfrm>
        <a:graphic>
          <a:graphicData uri="http://schemas.openxmlformats.org/drawingml/2006/table">
            <a:tbl>
              <a:tblPr firstRow="1" bandRow="1">
                <a:tableStyleId>{0E3FDE45-AF77-4B5C-9715-49D594BDF05E}</a:tableStyleId>
              </a:tblPr>
              <a:tblGrid>
                <a:gridCol w="2232248"/>
                <a:gridCol w="1518541"/>
                <a:gridCol w="1433787"/>
                <a:gridCol w="1224136"/>
                <a:gridCol w="1440161"/>
              </a:tblGrid>
              <a:tr h="625321">
                <a:tc>
                  <a:txBody>
                    <a:bodyPr/>
                    <a:lstStyle/>
                    <a:p>
                      <a:r>
                        <a:rPr lang="en-US" sz="1800" dirty="0" smtClean="0"/>
                        <a:t>Parameter</a:t>
                      </a:r>
                      <a:endParaRPr lang="en-SG" sz="1800" dirty="0"/>
                    </a:p>
                  </a:txBody>
                  <a:tcPr/>
                </a:tc>
                <a:tc>
                  <a:txBody>
                    <a:bodyPr/>
                    <a:lstStyle/>
                    <a:p>
                      <a:r>
                        <a:rPr lang="en-US" sz="1800" baseline="0" dirty="0" smtClean="0"/>
                        <a:t>H-CPE to BS</a:t>
                      </a:r>
                      <a:endParaRPr lang="en-SG" sz="1800" dirty="0"/>
                    </a:p>
                  </a:txBody>
                  <a:tcPr/>
                </a:tc>
                <a:tc>
                  <a:txBody>
                    <a:bodyPr/>
                    <a:lstStyle/>
                    <a:p>
                      <a:r>
                        <a:rPr lang="en-US" sz="1800" dirty="0" smtClean="0"/>
                        <a:t>L-CPE to BS</a:t>
                      </a:r>
                      <a:endParaRPr lang="en-SG" sz="1800" dirty="0"/>
                    </a:p>
                  </a:txBody>
                  <a:tcPr/>
                </a:tc>
                <a:tc>
                  <a:txBody>
                    <a:bodyPr/>
                    <a:lstStyle/>
                    <a:p>
                      <a:r>
                        <a:rPr lang="en-US" sz="1800" dirty="0" smtClean="0"/>
                        <a:t>L-CPE</a:t>
                      </a:r>
                      <a:r>
                        <a:rPr lang="en-US" sz="1800" baseline="0" dirty="0" smtClean="0"/>
                        <a:t> to H-CPE</a:t>
                      </a:r>
                      <a:endParaRPr lang="en-SG" sz="1800" dirty="0"/>
                    </a:p>
                  </a:txBody>
                  <a:tcPr/>
                </a:tc>
                <a:tc>
                  <a:txBody>
                    <a:bodyPr/>
                    <a:lstStyle/>
                    <a:p>
                      <a:r>
                        <a:rPr lang="en-US" sz="1800" dirty="0" smtClean="0"/>
                        <a:t>H-CPE</a:t>
                      </a:r>
                      <a:r>
                        <a:rPr lang="en-US" sz="1800" baseline="0" dirty="0" smtClean="0"/>
                        <a:t> to H-CPE</a:t>
                      </a:r>
                      <a:endParaRPr lang="en-SG" sz="1800" dirty="0"/>
                    </a:p>
                  </a:txBody>
                  <a:tcPr/>
                </a:tc>
              </a:tr>
              <a:tr h="357326">
                <a:tc>
                  <a:txBody>
                    <a:bodyPr/>
                    <a:lstStyle/>
                    <a:p>
                      <a:r>
                        <a:rPr lang="en-US" sz="1800" dirty="0" smtClean="0"/>
                        <a:t>Bandwidth</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r>
              <a:tr h="625321">
                <a:tc>
                  <a:txBody>
                    <a:bodyPr/>
                    <a:lstStyle/>
                    <a:p>
                      <a:r>
                        <a:rPr lang="en-US" sz="1800" dirty="0" smtClean="0"/>
                        <a:t>Average EIRP power (</a:t>
                      </a:r>
                      <a:r>
                        <a:rPr lang="en-US" sz="1800" dirty="0" err="1" smtClean="0"/>
                        <a:t>dBm</a:t>
                      </a:r>
                      <a:r>
                        <a:rPr lang="en-US" sz="1800" dirty="0" smtClean="0"/>
                        <a:t>)</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r>
              <a:tr h="459933">
                <a:tc>
                  <a:txBody>
                    <a:bodyPr/>
                    <a:lstStyle/>
                    <a:p>
                      <a:r>
                        <a:rPr lang="en-US" sz="1800" dirty="0" smtClean="0"/>
                        <a:t>Penetration loss (dB)</a:t>
                      </a: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r>
              <a:tr h="625321">
                <a:tc>
                  <a:txBody>
                    <a:bodyPr/>
                    <a:lstStyle/>
                    <a:p>
                      <a:r>
                        <a:rPr lang="en-US" sz="1800" dirty="0" smtClean="0"/>
                        <a:t>Required Rx power at d km (</a:t>
                      </a:r>
                      <a:r>
                        <a:rPr lang="en-US" sz="1800" dirty="0" err="1" smtClean="0"/>
                        <a:t>dBm</a:t>
                      </a:r>
                      <a:r>
                        <a:rPr lang="en-US" sz="1800" dirty="0" smtClean="0"/>
                        <a:t>)</a:t>
                      </a:r>
                      <a:endParaRPr lang="en-SG" sz="1800" dirty="0"/>
                    </a:p>
                  </a:txBody>
                  <a:tcPr/>
                </a:tc>
                <a:tc>
                  <a:txBody>
                    <a:bodyPr/>
                    <a:lstStyle/>
                    <a:p>
                      <a:r>
                        <a:rPr lang="en-US" sz="1800" dirty="0" smtClean="0"/>
                        <a:t>-80.5</a:t>
                      </a:r>
                      <a:endParaRPr lang="en-SG" sz="1800" dirty="0"/>
                    </a:p>
                  </a:txBody>
                  <a:tcPr/>
                </a:tc>
                <a:tc>
                  <a:txBody>
                    <a:bodyPr/>
                    <a:lstStyle/>
                    <a:p>
                      <a:r>
                        <a:rPr lang="en-US" sz="1800" dirty="0" smtClean="0"/>
                        <a:t>-80.5</a:t>
                      </a:r>
                      <a:endParaRPr lang="en-SG" sz="1800" dirty="0"/>
                    </a:p>
                  </a:txBody>
                  <a:tcPr/>
                </a:tc>
                <a:tc>
                  <a:txBody>
                    <a:bodyPr/>
                    <a:lstStyle/>
                    <a:p>
                      <a:r>
                        <a:rPr lang="en-US" sz="1800" dirty="0" smtClean="0"/>
                        <a:t>-77.3</a:t>
                      </a:r>
                      <a:endParaRPr lang="en-SG" sz="1800" dirty="0"/>
                    </a:p>
                  </a:txBody>
                  <a:tcPr/>
                </a:tc>
                <a:tc>
                  <a:txBody>
                    <a:bodyPr/>
                    <a:lstStyle/>
                    <a:p>
                      <a:r>
                        <a:rPr lang="en-US" sz="1800" dirty="0" smtClean="0"/>
                        <a:t>-77.3</a:t>
                      </a:r>
                      <a:endParaRPr lang="en-SG" sz="1800" dirty="0"/>
                    </a:p>
                  </a:txBody>
                  <a:tcPr/>
                </a:tc>
              </a:tr>
              <a:tr h="621861">
                <a:tc>
                  <a:txBody>
                    <a:bodyPr/>
                    <a:lstStyle/>
                    <a:p>
                      <a:r>
                        <a:rPr lang="en-US" sz="1800" dirty="0" smtClean="0">
                          <a:solidFill>
                            <a:srgbClr val="FF0000"/>
                          </a:solidFill>
                        </a:rPr>
                        <a:t>Path loss at d km (dB)</a:t>
                      </a:r>
                      <a:endParaRPr lang="en-SG" sz="1800" dirty="0">
                        <a:solidFill>
                          <a:srgbClr val="FF0000"/>
                        </a:solidFill>
                      </a:endParaRPr>
                    </a:p>
                  </a:txBody>
                  <a:tcPr/>
                </a:tc>
                <a:tc>
                  <a:txBody>
                    <a:bodyPr/>
                    <a:lstStyle/>
                    <a:p>
                      <a:r>
                        <a:rPr lang="en-US" sz="1800" dirty="0" smtClean="0">
                          <a:solidFill>
                            <a:srgbClr val="FF0000"/>
                          </a:solidFill>
                        </a:rPr>
                        <a:t>110.5</a:t>
                      </a:r>
                      <a:endParaRPr lang="en-SG" sz="1800" dirty="0">
                        <a:solidFill>
                          <a:srgbClr val="FF0000"/>
                        </a:solidFill>
                      </a:endParaRPr>
                    </a:p>
                  </a:txBody>
                  <a:tcPr/>
                </a:tc>
                <a:tc>
                  <a:txBody>
                    <a:bodyPr/>
                    <a:lstStyle/>
                    <a:p>
                      <a:r>
                        <a:rPr lang="en-US" sz="1800" dirty="0" smtClean="0">
                          <a:solidFill>
                            <a:srgbClr val="FF0000"/>
                          </a:solidFill>
                        </a:rPr>
                        <a:t>100.5</a:t>
                      </a:r>
                      <a:endParaRPr lang="en-SG" sz="1800" dirty="0">
                        <a:solidFill>
                          <a:srgbClr val="FF0000"/>
                        </a:solidFill>
                      </a:endParaRPr>
                    </a:p>
                  </a:txBody>
                  <a:tcPr/>
                </a:tc>
                <a:tc>
                  <a:txBody>
                    <a:bodyPr/>
                    <a:lstStyle/>
                    <a:p>
                      <a:r>
                        <a:rPr lang="en-US" sz="1800" dirty="0" smtClean="0">
                          <a:solidFill>
                            <a:srgbClr val="FF0000"/>
                          </a:solidFill>
                        </a:rPr>
                        <a:t>97.3</a:t>
                      </a:r>
                      <a:endParaRPr lang="en-SG" sz="1800" dirty="0">
                        <a:solidFill>
                          <a:srgbClr val="FF0000"/>
                        </a:solidFill>
                      </a:endParaRPr>
                    </a:p>
                  </a:txBody>
                  <a:tcPr/>
                </a:tc>
                <a:tc>
                  <a:txBody>
                    <a:bodyPr/>
                    <a:lstStyle/>
                    <a:p>
                      <a:r>
                        <a:rPr lang="en-US" sz="1800" dirty="0" smtClean="0">
                          <a:solidFill>
                            <a:srgbClr val="FF0000"/>
                          </a:solidFill>
                        </a:rPr>
                        <a:t>107.3</a:t>
                      </a:r>
                      <a:endParaRPr lang="en-SG" sz="1800" dirty="0">
                        <a:solidFill>
                          <a:srgbClr val="FF0000"/>
                        </a:solidFill>
                      </a:endParaRPr>
                    </a:p>
                  </a:txBody>
                  <a:tcPr/>
                </a:tc>
              </a:tr>
            </a:tbl>
          </a:graphicData>
        </a:graphic>
      </p:graphicFrame>
      <p:sp>
        <p:nvSpPr>
          <p:cNvPr id="5" name="TextBox 4"/>
          <p:cNvSpPr txBox="1"/>
          <p:nvPr/>
        </p:nvSpPr>
        <p:spPr>
          <a:xfrm>
            <a:off x="323528" y="1844824"/>
            <a:ext cx="8370838" cy="769441"/>
          </a:xfrm>
          <a:prstGeom prst="rect">
            <a:avLst/>
          </a:prstGeom>
          <a:noFill/>
        </p:spPr>
        <p:txBody>
          <a:bodyPr wrap="square" rtlCol="0">
            <a:spAutoFit/>
          </a:bodyPr>
          <a:lstStyle/>
          <a:p>
            <a:pPr>
              <a:buFont typeface="Arial" pitchFamily="34" charset="0"/>
              <a:buChar char="•"/>
            </a:pPr>
            <a:r>
              <a:rPr lang="en-US" sz="2000" dirty="0" smtClean="0"/>
              <a:t> The table below calculates the path loss for different cases.</a:t>
            </a:r>
          </a:p>
          <a:p>
            <a:pPr>
              <a:buFont typeface="Arial" pitchFamily="34" charset="0"/>
              <a:buChar char="•"/>
            </a:pPr>
            <a:r>
              <a:rPr lang="en-US" sz="2000" dirty="0" smtClean="0"/>
              <a:t> These values are used later for the calculation of communication range</a:t>
            </a:r>
            <a:r>
              <a:rPr lang="en-US" sz="2400" dirty="0" smtClean="0"/>
              <a:t>.</a:t>
            </a:r>
            <a:endParaRPr lang="en-SG" sz="2400"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6</a:t>
            </a:fld>
            <a:endParaRPr lang="en-US" altLang="ja-JP"/>
          </a:p>
        </p:txBody>
      </p:sp>
      <p:sp>
        <p:nvSpPr>
          <p:cNvPr id="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427984" y="692696"/>
          <a:ext cx="4536503" cy="5334000"/>
        </p:xfrm>
        <a:graphic>
          <a:graphicData uri="http://schemas.openxmlformats.org/drawingml/2006/table">
            <a:tbl>
              <a:tblPr firstRow="1" bandRow="1">
                <a:tableStyleId>{0E3FDE45-AF77-4B5C-9715-49D594BDF05E}</a:tableStyleId>
              </a:tblPr>
              <a:tblGrid>
                <a:gridCol w="1440160"/>
                <a:gridCol w="864096"/>
                <a:gridCol w="1098122"/>
                <a:gridCol w="1134125"/>
              </a:tblGrid>
              <a:tr h="290089">
                <a:tc>
                  <a:txBody>
                    <a:bodyPr/>
                    <a:lstStyle/>
                    <a:p>
                      <a:r>
                        <a:rPr lang="en-US" sz="1200" dirty="0" smtClean="0"/>
                        <a:t>Diff in height bet</a:t>
                      </a:r>
                      <a:r>
                        <a:rPr lang="en-US" sz="1200" baseline="0" dirty="0" smtClean="0"/>
                        <a:t> 2 entities (m)</a:t>
                      </a:r>
                      <a:endParaRPr lang="en-SG" sz="1200" dirty="0"/>
                    </a:p>
                  </a:txBody>
                  <a:tcPr/>
                </a:tc>
                <a:tc>
                  <a:txBody>
                    <a:bodyPr/>
                    <a:lstStyle/>
                    <a:p>
                      <a:r>
                        <a:rPr lang="en-US" sz="1200" baseline="0" dirty="0" smtClean="0"/>
                        <a:t>H-CPE to BS (km)</a:t>
                      </a:r>
                      <a:endParaRPr lang="en-SG" sz="1200" dirty="0"/>
                    </a:p>
                  </a:txBody>
                  <a:tcPr/>
                </a:tc>
                <a:tc>
                  <a:txBody>
                    <a:bodyPr/>
                    <a:lstStyle/>
                    <a:p>
                      <a:r>
                        <a:rPr lang="en-US" sz="1200" dirty="0" smtClean="0"/>
                        <a:t>L-CPE</a:t>
                      </a:r>
                      <a:r>
                        <a:rPr lang="en-US" sz="1200" baseline="0" dirty="0" smtClean="0"/>
                        <a:t> to H-CPE (km)</a:t>
                      </a:r>
                      <a:endParaRPr lang="en-SG" sz="1200" dirty="0"/>
                    </a:p>
                  </a:txBody>
                  <a:tcPr/>
                </a:tc>
                <a:tc>
                  <a:txBody>
                    <a:bodyPr/>
                    <a:lstStyle/>
                    <a:p>
                      <a:r>
                        <a:rPr lang="en-US" sz="1200" dirty="0" smtClean="0"/>
                        <a:t>H-CPE</a:t>
                      </a:r>
                      <a:r>
                        <a:rPr lang="en-US" sz="1200" baseline="0" dirty="0" smtClean="0"/>
                        <a:t> to H-CPE (km)</a:t>
                      </a:r>
                      <a:endParaRPr lang="en-SG" sz="1200" dirty="0"/>
                    </a:p>
                  </a:txBody>
                  <a:tcPr/>
                </a:tc>
              </a:tr>
              <a:tr h="193393">
                <a:tc>
                  <a:txBody>
                    <a:bodyPr/>
                    <a:lstStyle/>
                    <a:p>
                      <a:r>
                        <a:rPr lang="en-US" sz="1400" dirty="0" smtClean="0"/>
                        <a:t>0</a:t>
                      </a:r>
                      <a:endParaRPr lang="en-SG" sz="1400" dirty="0"/>
                    </a:p>
                  </a:txBody>
                  <a:tcPr/>
                </a:tc>
                <a:tc>
                  <a:txBody>
                    <a:bodyPr/>
                    <a:lstStyle/>
                    <a:p>
                      <a:r>
                        <a:rPr lang="en-US" sz="1400" dirty="0" smtClean="0"/>
                        <a:t>5.5922</a:t>
                      </a:r>
                      <a:endParaRPr lang="en-SG" sz="1400" dirty="0"/>
                    </a:p>
                  </a:txBody>
                  <a:tcPr/>
                </a:tc>
                <a:tc>
                  <a:txBody>
                    <a:bodyPr/>
                    <a:lstStyle/>
                    <a:p>
                      <a:r>
                        <a:rPr lang="en-US" sz="1400" dirty="0" smtClean="0"/>
                        <a:t>3.0971</a:t>
                      </a:r>
                      <a:endParaRPr lang="en-SG" sz="1400" dirty="0"/>
                    </a:p>
                  </a:txBody>
                  <a:tcPr/>
                </a:tc>
                <a:tc>
                  <a:txBody>
                    <a:bodyPr/>
                    <a:lstStyle/>
                    <a:p>
                      <a:r>
                        <a:rPr lang="en-US" sz="1400" dirty="0" smtClean="0"/>
                        <a:t>4.8357</a:t>
                      </a:r>
                      <a:endParaRPr lang="en-SG" sz="1400" dirty="0"/>
                    </a:p>
                  </a:txBody>
                  <a:tcPr/>
                </a:tc>
              </a:tr>
              <a:tr h="193393">
                <a:tc>
                  <a:txBody>
                    <a:bodyPr/>
                    <a:lstStyle/>
                    <a:p>
                      <a:r>
                        <a:rPr lang="en-US" sz="1400" dirty="0" smtClean="0"/>
                        <a:t>2</a:t>
                      </a:r>
                      <a:endParaRPr lang="en-SG" sz="1400" dirty="0"/>
                    </a:p>
                  </a:txBody>
                  <a:tcPr/>
                </a:tc>
                <a:tc>
                  <a:txBody>
                    <a:bodyPr/>
                    <a:lstStyle/>
                    <a:p>
                      <a:r>
                        <a:rPr lang="en-US" sz="1400" dirty="0" smtClean="0"/>
                        <a:t>5.9508</a:t>
                      </a:r>
                      <a:endParaRPr lang="en-SG" sz="1400" dirty="0"/>
                    </a:p>
                  </a:txBody>
                  <a:tcPr/>
                </a:tc>
                <a:tc>
                  <a:txBody>
                    <a:bodyPr/>
                    <a:lstStyle/>
                    <a:p>
                      <a:r>
                        <a:rPr lang="en-US" sz="1400" dirty="0" smtClean="0"/>
                        <a:t>3.2806</a:t>
                      </a:r>
                      <a:endParaRPr lang="en-SG" sz="1400" dirty="0"/>
                    </a:p>
                  </a:txBody>
                  <a:tcPr/>
                </a:tc>
                <a:tc>
                  <a:txBody>
                    <a:bodyPr/>
                    <a:lstStyle/>
                    <a:p>
                      <a:r>
                        <a:rPr lang="en-US" sz="1400" dirty="0" smtClean="0"/>
                        <a:t>5.1995</a:t>
                      </a:r>
                      <a:endParaRPr lang="en-SG" sz="1400" dirty="0"/>
                    </a:p>
                  </a:txBody>
                  <a:tcPr/>
                </a:tc>
              </a:tr>
              <a:tr h="193393">
                <a:tc>
                  <a:txBody>
                    <a:bodyPr/>
                    <a:lstStyle/>
                    <a:p>
                      <a:r>
                        <a:rPr lang="en-US" sz="1400" dirty="0" smtClean="0"/>
                        <a:t>4</a:t>
                      </a:r>
                      <a:endParaRPr lang="en-SG" sz="1400" dirty="0"/>
                    </a:p>
                  </a:txBody>
                  <a:tcPr/>
                </a:tc>
                <a:tc>
                  <a:txBody>
                    <a:bodyPr/>
                    <a:lstStyle/>
                    <a:p>
                      <a:r>
                        <a:rPr lang="en-US" sz="1400" dirty="0" smtClean="0"/>
                        <a:t>6.3815</a:t>
                      </a:r>
                      <a:endParaRPr lang="en-SG" sz="1400" dirty="0"/>
                    </a:p>
                  </a:txBody>
                  <a:tcPr/>
                </a:tc>
                <a:tc>
                  <a:txBody>
                    <a:bodyPr/>
                    <a:lstStyle/>
                    <a:p>
                      <a:r>
                        <a:rPr lang="en-US" sz="1400" dirty="0" smtClean="0"/>
                        <a:t>3.4751</a:t>
                      </a:r>
                      <a:endParaRPr lang="en-SG" sz="1400" dirty="0"/>
                    </a:p>
                  </a:txBody>
                  <a:tcPr/>
                </a:tc>
                <a:tc>
                  <a:txBody>
                    <a:bodyPr/>
                    <a:lstStyle/>
                    <a:p>
                      <a:r>
                        <a:rPr lang="en-US" sz="1400" dirty="0" smtClean="0"/>
                        <a:t>5.5621</a:t>
                      </a:r>
                      <a:endParaRPr lang="en-SG" sz="1400" dirty="0"/>
                    </a:p>
                  </a:txBody>
                  <a:tcPr/>
                </a:tc>
              </a:tr>
              <a:tr h="193393">
                <a:tc>
                  <a:txBody>
                    <a:bodyPr/>
                    <a:lstStyle/>
                    <a:p>
                      <a:r>
                        <a:rPr lang="en-US" sz="1400" dirty="0" smtClean="0"/>
                        <a:t>6</a:t>
                      </a:r>
                      <a:endParaRPr lang="en-SG" sz="1400" dirty="0"/>
                    </a:p>
                  </a:txBody>
                  <a:tcPr/>
                </a:tc>
                <a:tc>
                  <a:txBody>
                    <a:bodyPr/>
                    <a:lstStyle/>
                    <a:p>
                      <a:r>
                        <a:rPr lang="en-US" sz="1400" dirty="0" smtClean="0"/>
                        <a:t>6.8302</a:t>
                      </a:r>
                      <a:endParaRPr lang="en-SG" sz="1400" dirty="0"/>
                    </a:p>
                  </a:txBody>
                  <a:tcPr/>
                </a:tc>
                <a:tc>
                  <a:txBody>
                    <a:bodyPr/>
                    <a:lstStyle/>
                    <a:p>
                      <a:r>
                        <a:rPr lang="en-US" sz="1400" dirty="0" smtClean="0"/>
                        <a:t>3.6818</a:t>
                      </a:r>
                      <a:endParaRPr lang="en-SG" sz="1400" dirty="0"/>
                    </a:p>
                  </a:txBody>
                  <a:tcPr/>
                </a:tc>
                <a:tc>
                  <a:txBody>
                    <a:bodyPr/>
                    <a:lstStyle/>
                    <a:p>
                      <a:r>
                        <a:rPr lang="en-US" sz="1400" dirty="0" smtClean="0"/>
                        <a:t>5.9351</a:t>
                      </a:r>
                      <a:endParaRPr lang="en-SG" sz="1400" dirty="0"/>
                    </a:p>
                  </a:txBody>
                  <a:tcPr/>
                </a:tc>
              </a:tr>
              <a:tr h="193393">
                <a:tc>
                  <a:txBody>
                    <a:bodyPr/>
                    <a:lstStyle/>
                    <a:p>
                      <a:r>
                        <a:rPr lang="en-US" sz="1400" dirty="0" smtClean="0"/>
                        <a:t>8</a:t>
                      </a:r>
                      <a:endParaRPr lang="en-SG" sz="1400" dirty="0"/>
                    </a:p>
                  </a:txBody>
                  <a:tcPr/>
                </a:tc>
                <a:tc>
                  <a:txBody>
                    <a:bodyPr/>
                    <a:lstStyle/>
                    <a:p>
                      <a:r>
                        <a:rPr lang="en-US" sz="1400" dirty="0" smtClean="0"/>
                        <a:t>7.3300</a:t>
                      </a:r>
                      <a:endParaRPr lang="en-SG" sz="1400" dirty="0"/>
                    </a:p>
                  </a:txBody>
                  <a:tcPr/>
                </a:tc>
                <a:tc>
                  <a:txBody>
                    <a:bodyPr/>
                    <a:lstStyle/>
                    <a:p>
                      <a:r>
                        <a:rPr lang="en-US" sz="1400" dirty="0" smtClean="0"/>
                        <a:t>3.9018</a:t>
                      </a:r>
                      <a:endParaRPr lang="en-SG" sz="1400" dirty="0"/>
                    </a:p>
                  </a:txBody>
                  <a:tcPr/>
                </a:tc>
                <a:tc>
                  <a:txBody>
                    <a:bodyPr/>
                    <a:lstStyle/>
                    <a:p>
                      <a:r>
                        <a:rPr lang="en-US" sz="1400" dirty="0" smtClean="0"/>
                        <a:t>6.3725</a:t>
                      </a:r>
                      <a:endParaRPr lang="en-SG" sz="1400" dirty="0"/>
                    </a:p>
                  </a:txBody>
                  <a:tcPr/>
                </a:tc>
              </a:tr>
              <a:tr h="193393">
                <a:tc>
                  <a:txBody>
                    <a:bodyPr/>
                    <a:lstStyle/>
                    <a:p>
                      <a:r>
                        <a:rPr lang="en-US" sz="1400" dirty="0" smtClean="0"/>
                        <a:t>10</a:t>
                      </a:r>
                      <a:endParaRPr lang="en-SG" sz="1400" dirty="0"/>
                    </a:p>
                  </a:txBody>
                  <a:tcPr/>
                </a:tc>
                <a:tc>
                  <a:txBody>
                    <a:bodyPr/>
                    <a:lstStyle/>
                    <a:p>
                      <a:r>
                        <a:rPr lang="en-US" sz="1400" dirty="0" smtClean="0"/>
                        <a:t>7.8627</a:t>
                      </a:r>
                      <a:endParaRPr lang="en-SG" sz="1400" dirty="0"/>
                    </a:p>
                  </a:txBody>
                  <a:tcPr/>
                </a:tc>
                <a:tc>
                  <a:txBody>
                    <a:bodyPr/>
                    <a:lstStyle/>
                    <a:p>
                      <a:r>
                        <a:rPr lang="en-US" sz="1400" dirty="0" smtClean="0"/>
                        <a:t>4.1681</a:t>
                      </a:r>
                      <a:endParaRPr lang="en-SG" sz="1400" dirty="0"/>
                    </a:p>
                  </a:txBody>
                  <a:tcPr/>
                </a:tc>
                <a:tc>
                  <a:txBody>
                    <a:bodyPr/>
                    <a:lstStyle/>
                    <a:p>
                      <a:r>
                        <a:rPr lang="en-US" sz="1400" dirty="0" smtClean="0"/>
                        <a:t>6.8304</a:t>
                      </a:r>
                      <a:endParaRPr lang="en-SG" sz="1400" dirty="0"/>
                    </a:p>
                  </a:txBody>
                  <a:tcPr/>
                </a:tc>
              </a:tr>
              <a:tr h="193393">
                <a:tc>
                  <a:txBody>
                    <a:bodyPr/>
                    <a:lstStyle/>
                    <a:p>
                      <a:r>
                        <a:rPr lang="en-US" sz="1400" dirty="0" smtClean="0"/>
                        <a:t>12</a:t>
                      </a:r>
                      <a:endParaRPr lang="en-SG" sz="1400" dirty="0"/>
                    </a:p>
                  </a:txBody>
                  <a:tcPr/>
                </a:tc>
                <a:tc>
                  <a:txBody>
                    <a:bodyPr/>
                    <a:lstStyle/>
                    <a:p>
                      <a:r>
                        <a:rPr lang="en-US" sz="1400" dirty="0" smtClean="0"/>
                        <a:t>8.1311</a:t>
                      </a:r>
                      <a:endParaRPr lang="en-SG" sz="1400" dirty="0"/>
                    </a:p>
                  </a:txBody>
                  <a:tcPr/>
                </a:tc>
                <a:tc>
                  <a:txBody>
                    <a:bodyPr/>
                    <a:lstStyle/>
                    <a:p>
                      <a:r>
                        <a:rPr lang="en-US" sz="1400" dirty="0" smtClean="0"/>
                        <a:t>4.2875</a:t>
                      </a:r>
                      <a:endParaRPr lang="en-SG" sz="1400" dirty="0"/>
                    </a:p>
                  </a:txBody>
                  <a:tcPr/>
                </a:tc>
                <a:tc>
                  <a:txBody>
                    <a:bodyPr/>
                    <a:lstStyle/>
                    <a:p>
                      <a:r>
                        <a:rPr lang="en-US" sz="1400" dirty="0" smtClean="0"/>
                        <a:t>7.0422</a:t>
                      </a:r>
                      <a:endParaRPr lang="en-SG" sz="1400" dirty="0"/>
                    </a:p>
                  </a:txBody>
                  <a:tcPr/>
                </a:tc>
              </a:tr>
              <a:tr h="193393">
                <a:tc>
                  <a:txBody>
                    <a:bodyPr/>
                    <a:lstStyle/>
                    <a:p>
                      <a:r>
                        <a:rPr lang="en-US" sz="1400" dirty="0" smtClean="0"/>
                        <a:t>14</a:t>
                      </a:r>
                      <a:endParaRPr lang="en-SG" sz="1400" dirty="0"/>
                    </a:p>
                  </a:txBody>
                  <a:tcPr/>
                </a:tc>
                <a:tc>
                  <a:txBody>
                    <a:bodyPr/>
                    <a:lstStyle/>
                    <a:p>
                      <a:r>
                        <a:rPr lang="en-US" sz="1400" dirty="0" smtClean="0"/>
                        <a:t>8.4222</a:t>
                      </a:r>
                      <a:endParaRPr lang="en-SG" sz="1400" dirty="0"/>
                    </a:p>
                  </a:txBody>
                  <a:tcPr/>
                </a:tc>
                <a:tc>
                  <a:txBody>
                    <a:bodyPr/>
                    <a:lstStyle/>
                    <a:p>
                      <a:r>
                        <a:rPr lang="en-US" sz="1400" dirty="0" smtClean="0"/>
                        <a:t>4.4106</a:t>
                      </a:r>
                      <a:endParaRPr lang="en-SG" sz="1400" dirty="0"/>
                    </a:p>
                  </a:txBody>
                  <a:tcPr/>
                </a:tc>
                <a:tc>
                  <a:txBody>
                    <a:bodyPr/>
                    <a:lstStyle/>
                    <a:p>
                      <a:r>
                        <a:rPr lang="en-US" sz="1400" dirty="0" smtClean="0"/>
                        <a:t>7.2956</a:t>
                      </a:r>
                      <a:endParaRPr lang="en-SG" sz="1400" dirty="0"/>
                    </a:p>
                  </a:txBody>
                  <a:tcPr/>
                </a:tc>
              </a:tr>
              <a:tr h="193393">
                <a:tc>
                  <a:txBody>
                    <a:bodyPr/>
                    <a:lstStyle/>
                    <a:p>
                      <a:r>
                        <a:rPr lang="en-US" sz="1400" dirty="0" smtClean="0"/>
                        <a:t>16</a:t>
                      </a:r>
                      <a:endParaRPr lang="en-SG" sz="1400" dirty="0"/>
                    </a:p>
                  </a:txBody>
                  <a:tcPr/>
                </a:tc>
                <a:tc>
                  <a:txBody>
                    <a:bodyPr/>
                    <a:lstStyle/>
                    <a:p>
                      <a:r>
                        <a:rPr lang="en-US" sz="1400" dirty="0" smtClean="0"/>
                        <a:t>8.7194</a:t>
                      </a:r>
                      <a:endParaRPr lang="en-SG" sz="1400" dirty="0"/>
                    </a:p>
                  </a:txBody>
                  <a:tcPr/>
                </a:tc>
                <a:tc>
                  <a:txBody>
                    <a:bodyPr/>
                    <a:lstStyle/>
                    <a:p>
                      <a:r>
                        <a:rPr lang="en-US" sz="1400" dirty="0" smtClean="0"/>
                        <a:t>4.5379</a:t>
                      </a:r>
                      <a:endParaRPr lang="en-SG" sz="1400" dirty="0"/>
                    </a:p>
                  </a:txBody>
                  <a:tcPr/>
                </a:tc>
                <a:tc>
                  <a:txBody>
                    <a:bodyPr/>
                    <a:lstStyle/>
                    <a:p>
                      <a:r>
                        <a:rPr lang="en-US" sz="1400" dirty="0" smtClean="0"/>
                        <a:t>7.5491</a:t>
                      </a:r>
                      <a:endParaRPr lang="en-SG" sz="1400" dirty="0"/>
                    </a:p>
                  </a:txBody>
                  <a:tcPr/>
                </a:tc>
              </a:tr>
              <a:tr h="193393">
                <a:tc>
                  <a:txBody>
                    <a:bodyPr/>
                    <a:lstStyle/>
                    <a:p>
                      <a:r>
                        <a:rPr lang="en-US" sz="1400" dirty="0" smtClean="0"/>
                        <a:t>18</a:t>
                      </a:r>
                      <a:endParaRPr lang="en-SG" sz="1400" dirty="0"/>
                    </a:p>
                  </a:txBody>
                  <a:tcPr/>
                </a:tc>
                <a:tc>
                  <a:txBody>
                    <a:bodyPr/>
                    <a:lstStyle/>
                    <a:p>
                      <a:r>
                        <a:rPr lang="en-US" sz="1400" dirty="0" smtClean="0"/>
                        <a:t>9.0254</a:t>
                      </a:r>
                      <a:endParaRPr lang="en-SG" sz="1400" dirty="0"/>
                    </a:p>
                  </a:txBody>
                  <a:tcPr/>
                </a:tc>
                <a:tc>
                  <a:txBody>
                    <a:bodyPr/>
                    <a:lstStyle/>
                    <a:p>
                      <a:r>
                        <a:rPr lang="en-US" sz="1400" dirty="0" smtClean="0"/>
                        <a:t>4.6693</a:t>
                      </a:r>
                      <a:endParaRPr lang="en-SG" sz="1400" dirty="0"/>
                    </a:p>
                  </a:txBody>
                  <a:tcPr/>
                </a:tc>
                <a:tc>
                  <a:txBody>
                    <a:bodyPr/>
                    <a:lstStyle/>
                    <a:p>
                      <a:r>
                        <a:rPr lang="en-US" sz="1400" dirty="0" smtClean="0"/>
                        <a:t>7.8088</a:t>
                      </a:r>
                      <a:endParaRPr lang="en-SG" sz="1400" dirty="0"/>
                    </a:p>
                  </a:txBody>
                  <a:tcPr/>
                </a:tc>
              </a:tr>
              <a:tr h="193393">
                <a:tc>
                  <a:txBody>
                    <a:bodyPr/>
                    <a:lstStyle/>
                    <a:p>
                      <a:r>
                        <a:rPr lang="en-US" sz="1400" dirty="0" smtClean="0"/>
                        <a:t>20</a:t>
                      </a:r>
                      <a:endParaRPr lang="en-SG" sz="1400" dirty="0"/>
                    </a:p>
                  </a:txBody>
                  <a:tcPr/>
                </a:tc>
                <a:tc>
                  <a:txBody>
                    <a:bodyPr/>
                    <a:lstStyle/>
                    <a:p>
                      <a:r>
                        <a:rPr lang="en-US" sz="1400" dirty="0" smtClean="0"/>
                        <a:t>9.3680</a:t>
                      </a:r>
                      <a:endParaRPr lang="en-SG" sz="1400" dirty="0"/>
                    </a:p>
                  </a:txBody>
                  <a:tcPr/>
                </a:tc>
                <a:tc>
                  <a:txBody>
                    <a:bodyPr/>
                    <a:lstStyle/>
                    <a:p>
                      <a:r>
                        <a:rPr lang="en-US" sz="1400" dirty="0" smtClean="0"/>
                        <a:t>4.8053</a:t>
                      </a:r>
                      <a:endParaRPr lang="en-SG" sz="1400" dirty="0"/>
                    </a:p>
                  </a:txBody>
                  <a:tcPr/>
                </a:tc>
                <a:tc>
                  <a:txBody>
                    <a:bodyPr/>
                    <a:lstStyle/>
                    <a:p>
                      <a:r>
                        <a:rPr lang="en-US" sz="1400" dirty="0" smtClean="0"/>
                        <a:t>8.0834</a:t>
                      </a:r>
                      <a:endParaRPr lang="en-SG" sz="1400" dirty="0"/>
                    </a:p>
                  </a:txBody>
                  <a:tcPr/>
                </a:tc>
              </a:tr>
              <a:tr h="193393">
                <a:tc>
                  <a:txBody>
                    <a:bodyPr/>
                    <a:lstStyle/>
                    <a:p>
                      <a:r>
                        <a:rPr lang="en-US" sz="1400" dirty="0" smtClean="0"/>
                        <a:t>22</a:t>
                      </a:r>
                      <a:endParaRPr lang="en-SG" sz="1400" dirty="0"/>
                    </a:p>
                  </a:txBody>
                  <a:tcPr/>
                </a:tc>
                <a:tc>
                  <a:txBody>
                    <a:bodyPr/>
                    <a:lstStyle/>
                    <a:p>
                      <a:r>
                        <a:rPr lang="en-US" sz="1400" dirty="0" smtClean="0"/>
                        <a:t>9.7168</a:t>
                      </a:r>
                      <a:endParaRPr lang="en-SG" sz="1400" dirty="0"/>
                    </a:p>
                  </a:txBody>
                  <a:tcPr/>
                </a:tc>
                <a:tc>
                  <a:txBody>
                    <a:bodyPr/>
                    <a:lstStyle/>
                    <a:p>
                      <a:r>
                        <a:rPr lang="en-US" sz="1400" dirty="0" smtClean="0"/>
                        <a:t>4.9459</a:t>
                      </a:r>
                      <a:endParaRPr lang="en-SG" sz="1400" dirty="0"/>
                    </a:p>
                  </a:txBody>
                  <a:tcPr/>
                </a:tc>
                <a:tc>
                  <a:txBody>
                    <a:bodyPr/>
                    <a:lstStyle/>
                    <a:p>
                      <a:r>
                        <a:rPr lang="en-US" sz="1400" dirty="0" smtClean="0"/>
                        <a:t>8.3866</a:t>
                      </a:r>
                      <a:endParaRPr lang="en-SG" sz="1400" dirty="0"/>
                    </a:p>
                  </a:txBody>
                  <a:tcPr/>
                </a:tc>
              </a:tr>
              <a:tr h="193393">
                <a:tc>
                  <a:txBody>
                    <a:bodyPr/>
                    <a:lstStyle/>
                    <a:p>
                      <a:r>
                        <a:rPr lang="en-US" sz="1400" dirty="0" smtClean="0"/>
                        <a:t>24</a:t>
                      </a:r>
                      <a:endParaRPr lang="en-SG" sz="1400" dirty="0"/>
                    </a:p>
                  </a:txBody>
                  <a:tcPr/>
                </a:tc>
                <a:tc>
                  <a:txBody>
                    <a:bodyPr/>
                    <a:lstStyle/>
                    <a:p>
                      <a:r>
                        <a:rPr lang="en-US" sz="1400" dirty="0" smtClean="0"/>
                        <a:t>10.0782</a:t>
                      </a:r>
                      <a:endParaRPr lang="en-SG" sz="1400" dirty="0"/>
                    </a:p>
                  </a:txBody>
                  <a:tcPr/>
                </a:tc>
                <a:tc>
                  <a:txBody>
                    <a:bodyPr/>
                    <a:lstStyle/>
                    <a:p>
                      <a:r>
                        <a:rPr lang="en-US" sz="1400" dirty="0" smtClean="0"/>
                        <a:t>5.1081</a:t>
                      </a:r>
                      <a:endParaRPr lang="en-SG" sz="1400" dirty="0"/>
                    </a:p>
                  </a:txBody>
                  <a:tcPr/>
                </a:tc>
                <a:tc>
                  <a:txBody>
                    <a:bodyPr/>
                    <a:lstStyle/>
                    <a:p>
                      <a:r>
                        <a:rPr lang="en-US" sz="1400" dirty="0" smtClean="0"/>
                        <a:t>8.6964</a:t>
                      </a:r>
                      <a:endParaRPr lang="en-SG" sz="1400" dirty="0"/>
                    </a:p>
                  </a:txBody>
                  <a:tcPr/>
                </a:tc>
              </a:tr>
              <a:tr h="193393">
                <a:tc>
                  <a:txBody>
                    <a:bodyPr/>
                    <a:lstStyle/>
                    <a:p>
                      <a:r>
                        <a:rPr lang="en-US" sz="1400" dirty="0" smtClean="0"/>
                        <a:t>26</a:t>
                      </a:r>
                      <a:endParaRPr lang="en-SG" sz="1400" dirty="0"/>
                    </a:p>
                  </a:txBody>
                  <a:tcPr/>
                </a:tc>
                <a:tc>
                  <a:txBody>
                    <a:bodyPr/>
                    <a:lstStyle/>
                    <a:p>
                      <a:r>
                        <a:rPr lang="en-US" sz="1400" dirty="0" smtClean="0"/>
                        <a:t>10.4704</a:t>
                      </a:r>
                      <a:endParaRPr lang="en-SG" sz="1400" dirty="0"/>
                    </a:p>
                  </a:txBody>
                  <a:tcPr/>
                </a:tc>
                <a:tc>
                  <a:txBody>
                    <a:bodyPr/>
                    <a:lstStyle/>
                    <a:p>
                      <a:r>
                        <a:rPr lang="en-US" sz="1400" dirty="0" smtClean="0"/>
                        <a:t>5.2862</a:t>
                      </a:r>
                      <a:endParaRPr lang="en-SG" sz="1400" dirty="0"/>
                    </a:p>
                  </a:txBody>
                  <a:tcPr/>
                </a:tc>
                <a:tc>
                  <a:txBody>
                    <a:bodyPr/>
                    <a:lstStyle/>
                    <a:p>
                      <a:r>
                        <a:rPr lang="en-US" sz="1400" dirty="0" smtClean="0"/>
                        <a:t>9.0130</a:t>
                      </a:r>
                      <a:endParaRPr lang="en-SG" sz="1400" dirty="0"/>
                    </a:p>
                  </a:txBody>
                  <a:tcPr/>
                </a:tc>
              </a:tr>
              <a:tr h="193393">
                <a:tc>
                  <a:txBody>
                    <a:bodyPr/>
                    <a:lstStyle/>
                    <a:p>
                      <a:r>
                        <a:rPr lang="en-US" sz="1400" dirty="0" smtClean="0"/>
                        <a:t>28</a:t>
                      </a:r>
                      <a:endParaRPr lang="en-SG" sz="1400" dirty="0"/>
                    </a:p>
                  </a:txBody>
                  <a:tcPr/>
                </a:tc>
                <a:tc>
                  <a:txBody>
                    <a:bodyPr/>
                    <a:lstStyle/>
                    <a:p>
                      <a:r>
                        <a:rPr lang="en-US" sz="1400" dirty="0" smtClean="0"/>
                        <a:t>10.8153</a:t>
                      </a:r>
                      <a:endParaRPr lang="en-SG" sz="1400" dirty="0"/>
                    </a:p>
                  </a:txBody>
                  <a:tcPr/>
                </a:tc>
                <a:tc>
                  <a:txBody>
                    <a:bodyPr/>
                    <a:lstStyle/>
                    <a:p>
                      <a:r>
                        <a:rPr lang="en-US" sz="1400" dirty="0" smtClean="0"/>
                        <a:t>5.4438</a:t>
                      </a:r>
                      <a:endParaRPr lang="en-SG" sz="1400" dirty="0"/>
                    </a:p>
                  </a:txBody>
                  <a:tcPr/>
                </a:tc>
                <a:tc>
                  <a:txBody>
                    <a:bodyPr/>
                    <a:lstStyle/>
                    <a:p>
                      <a:r>
                        <a:rPr lang="en-US" sz="1400" dirty="0" smtClean="0"/>
                        <a:t>9.3208</a:t>
                      </a:r>
                      <a:endParaRPr lang="en-SG" sz="1400" dirty="0"/>
                    </a:p>
                  </a:txBody>
                  <a:tcPr/>
                </a:tc>
              </a:tr>
              <a:tr h="193393">
                <a:tc>
                  <a:txBody>
                    <a:bodyPr/>
                    <a:lstStyle/>
                    <a:p>
                      <a:r>
                        <a:rPr lang="en-US" sz="1400" dirty="0" smtClean="0"/>
                        <a:t>29</a:t>
                      </a:r>
                      <a:endParaRPr lang="en-SG" sz="1400" dirty="0"/>
                    </a:p>
                  </a:txBody>
                  <a:tcPr/>
                </a:tc>
                <a:tc>
                  <a:txBody>
                    <a:bodyPr/>
                    <a:lstStyle/>
                    <a:p>
                      <a:r>
                        <a:rPr lang="en-US" sz="1400" dirty="0" smtClean="0"/>
                        <a:t>10.9692</a:t>
                      </a:r>
                      <a:endParaRPr lang="en-SG" sz="1400" dirty="0"/>
                    </a:p>
                  </a:txBody>
                  <a:tcPr/>
                </a:tc>
                <a:tc>
                  <a:txBody>
                    <a:bodyPr/>
                    <a:lstStyle/>
                    <a:p>
                      <a:r>
                        <a:rPr lang="en-US" sz="1400" dirty="0" smtClean="0"/>
                        <a:t>5.5135</a:t>
                      </a:r>
                      <a:endParaRPr lang="en-SG" sz="1400" dirty="0"/>
                    </a:p>
                  </a:txBody>
                  <a:tcPr/>
                </a:tc>
                <a:tc>
                  <a:txBody>
                    <a:bodyPr/>
                    <a:lstStyle/>
                    <a:p>
                      <a:r>
                        <a:rPr lang="en-US" sz="1400" dirty="0" smtClean="0"/>
                        <a:t>9.3601</a:t>
                      </a:r>
                      <a:endParaRPr lang="en-SG" sz="1400" dirty="0"/>
                    </a:p>
                  </a:txBody>
                  <a:tcPr/>
                </a:tc>
              </a:tr>
            </a:tbl>
          </a:graphicData>
        </a:graphic>
      </p:graphicFrame>
      <p:sp>
        <p:nvSpPr>
          <p:cNvPr id="6" name="TextBox 5"/>
          <p:cNvSpPr txBox="1"/>
          <p:nvPr/>
        </p:nvSpPr>
        <p:spPr>
          <a:xfrm>
            <a:off x="683568" y="611977"/>
            <a:ext cx="1910075" cy="584775"/>
          </a:xfrm>
          <a:prstGeom prst="rect">
            <a:avLst/>
          </a:prstGeom>
          <a:noFill/>
        </p:spPr>
        <p:txBody>
          <a:bodyPr wrap="none" rtlCol="0">
            <a:spAutoFit/>
          </a:bodyPr>
          <a:lstStyle/>
          <a:p>
            <a:r>
              <a:rPr lang="en-US" dirty="0" smtClean="0"/>
              <a:t>Upstream</a:t>
            </a:r>
            <a:endParaRPr lang="en-SG" dirty="0"/>
          </a:p>
        </p:txBody>
      </p:sp>
      <p:sp>
        <p:nvSpPr>
          <p:cNvPr id="7" name="Text Placeholder 7"/>
          <p:cNvSpPr txBox="1">
            <a:spLocks/>
          </p:cNvSpPr>
          <p:nvPr/>
        </p:nvSpPr>
        <p:spPr>
          <a:xfrm>
            <a:off x="467544" y="1124744"/>
            <a:ext cx="3168352" cy="108012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1" lang="en-US" sz="1600" b="1" i="0" u="none" strike="noStrike" kern="0" cap="none" spc="0" normalizeH="0" baseline="0" noProof="0" dirty="0" smtClean="0">
                <a:ln>
                  <a:noFill/>
                </a:ln>
                <a:solidFill>
                  <a:schemeClr val="tx1"/>
                </a:solidFill>
                <a:effectLst/>
                <a:uLnTx/>
                <a:uFillTx/>
                <a:latin typeface="+mn-lt"/>
                <a:ea typeface="+mn-ea"/>
                <a:cs typeface="+mn-cs"/>
              </a:rPr>
              <a:t>This table gives a complete view for 3 cases when the heights</a:t>
            </a:r>
            <a:r>
              <a:rPr kumimoji="1" lang="en-US" sz="1600" b="1" i="0" u="none" strike="noStrike" kern="0" cap="none" spc="0" normalizeH="0" noProof="0" dirty="0" smtClean="0">
                <a:ln>
                  <a:noFill/>
                </a:ln>
                <a:solidFill>
                  <a:schemeClr val="tx1"/>
                </a:solidFill>
                <a:effectLst/>
                <a:uLnTx/>
                <a:uFillTx/>
                <a:latin typeface="+mn-lt"/>
                <a:ea typeface="+mn-ea"/>
                <a:cs typeface="+mn-cs"/>
              </a:rPr>
              <a:t> between 2 entities varied from 0 m to 29 m</a:t>
            </a:r>
            <a:endParaRPr kumimoji="1" lang="en-US" sz="20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8" name="Picture 2"/>
          <p:cNvPicPr>
            <a:picLocks noChangeAspect="1" noChangeArrowheads="1"/>
          </p:cNvPicPr>
          <p:nvPr/>
        </p:nvPicPr>
        <p:blipFill>
          <a:blip r:embed="rId2" cstate="print"/>
          <a:srcRect/>
          <a:stretch>
            <a:fillRect/>
          </a:stretch>
        </p:blipFill>
        <p:spPr bwMode="auto">
          <a:xfrm>
            <a:off x="539552" y="2132856"/>
            <a:ext cx="2975223" cy="1253605"/>
          </a:xfrm>
          <a:prstGeom prst="rect">
            <a:avLst/>
          </a:prstGeom>
          <a:noFill/>
          <a:ln w="9525">
            <a:noFill/>
            <a:miter lim="800000"/>
            <a:headEnd/>
            <a:tailEnd/>
          </a:ln>
        </p:spPr>
      </p:pic>
      <p:sp>
        <p:nvSpPr>
          <p:cNvPr id="9" name="Text Placeholder 7"/>
          <p:cNvSpPr txBox="1">
            <a:spLocks/>
          </p:cNvSpPr>
          <p:nvPr/>
        </p:nvSpPr>
        <p:spPr>
          <a:xfrm>
            <a:off x="467544" y="3429000"/>
            <a:ext cx="3168352" cy="1080120"/>
          </a:xfrm>
          <a:prstGeom prst="rect">
            <a:avLst/>
          </a:prstGeom>
        </p:spPr>
        <p:txBody>
          <a:bodyPr/>
          <a:lstStyle/>
          <a:p>
            <a:pPr marL="342900" lvl="0" indent="-342900" eaLnBrk="0" hangingPunct="0">
              <a:spcBef>
                <a:spcPct val="20000"/>
              </a:spcBef>
              <a:buFont typeface="Arial" pitchFamily="34" charset="0"/>
              <a:buChar char="•"/>
              <a:defRPr/>
            </a:pPr>
            <a:r>
              <a:rPr kumimoji="1" lang="en-US" altLang="ja-JP" sz="1400" kern="0" dirty="0" smtClean="0">
                <a:solidFill>
                  <a:schemeClr val="tx1"/>
                </a:solidFill>
              </a:rPr>
              <a:t>Example</a:t>
            </a:r>
          </a:p>
          <a:p>
            <a:pPr marL="342900" lvl="0" indent="-342900" eaLnBrk="0" hangingPunct="0">
              <a:spcBef>
                <a:spcPct val="20000"/>
              </a:spcBef>
              <a:defRPr/>
            </a:pPr>
            <a:r>
              <a:rPr kumimoji="1" lang="en-US" altLang="ja-JP" sz="1400" kern="0" dirty="0" smtClean="0">
                <a:solidFill>
                  <a:schemeClr val="tx1"/>
                </a:solidFill>
              </a:rPr>
              <a:t>        -Typical case (around 14km)</a:t>
            </a:r>
          </a:p>
          <a:p>
            <a:pPr marL="342900" lvl="0" indent="-342900" eaLnBrk="0" hangingPunct="0">
              <a:spcBef>
                <a:spcPct val="20000"/>
              </a:spcBef>
              <a:defRPr/>
            </a:pPr>
            <a:endParaRPr kumimoji="1" lang="en-US" altLang="ja-JP" sz="1400" kern="0" dirty="0" smtClean="0">
              <a:solidFill>
                <a:schemeClr val="tx1"/>
              </a:solidFill>
            </a:endParaRPr>
          </a:p>
          <a:p>
            <a:pPr marL="342900" lvl="0"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defRPr/>
            </a:pPr>
            <a:r>
              <a:rPr kumimoji="1" lang="en-US" altLang="ja-JP" sz="1400" kern="0" dirty="0" smtClean="0">
                <a:solidFill>
                  <a:schemeClr val="tx1"/>
                </a:solidFill>
              </a:rPr>
              <a:t>- Maximum case (around 16km)</a:t>
            </a:r>
          </a:p>
        </p:txBody>
      </p:sp>
      <p:sp>
        <p:nvSpPr>
          <p:cNvPr id="10" name="角丸四角形 9"/>
          <p:cNvSpPr/>
          <p:nvPr/>
        </p:nvSpPr>
        <p:spPr bwMode="auto">
          <a:xfrm>
            <a:off x="5868144" y="4221088"/>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 name="角丸四角形 10"/>
          <p:cNvSpPr/>
          <p:nvPr/>
        </p:nvSpPr>
        <p:spPr bwMode="auto">
          <a:xfrm>
            <a:off x="6732240" y="2708920"/>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pic>
        <p:nvPicPr>
          <p:cNvPr id="39938" name="Picture 2"/>
          <p:cNvPicPr>
            <a:picLocks noChangeAspect="1" noChangeArrowheads="1"/>
          </p:cNvPicPr>
          <p:nvPr/>
        </p:nvPicPr>
        <p:blipFill>
          <a:blip r:embed="rId3" cstate="print"/>
          <a:srcRect/>
          <a:stretch>
            <a:fillRect/>
          </a:stretch>
        </p:blipFill>
        <p:spPr bwMode="auto">
          <a:xfrm>
            <a:off x="1043608" y="4005064"/>
            <a:ext cx="2541539" cy="1224136"/>
          </a:xfrm>
          <a:prstGeom prst="rect">
            <a:avLst/>
          </a:prstGeom>
          <a:noFill/>
          <a:ln w="9525">
            <a:noFill/>
            <a:miter lim="800000"/>
            <a:headEnd/>
            <a:tailEnd/>
          </a:ln>
        </p:spPr>
      </p:pic>
      <p:pic>
        <p:nvPicPr>
          <p:cNvPr id="39939" name="Picture 3"/>
          <p:cNvPicPr>
            <a:picLocks noChangeAspect="1" noChangeArrowheads="1"/>
          </p:cNvPicPr>
          <p:nvPr/>
        </p:nvPicPr>
        <p:blipFill>
          <a:blip r:embed="rId4" cstate="print"/>
          <a:srcRect/>
          <a:stretch>
            <a:fillRect/>
          </a:stretch>
        </p:blipFill>
        <p:spPr bwMode="auto">
          <a:xfrm>
            <a:off x="1115616" y="5517232"/>
            <a:ext cx="2376264" cy="1112071"/>
          </a:xfrm>
          <a:prstGeom prst="rect">
            <a:avLst/>
          </a:prstGeom>
          <a:noFill/>
          <a:ln w="9525">
            <a:noFill/>
            <a:miter lim="800000"/>
            <a:headEnd/>
            <a:tailEnd/>
          </a:ln>
        </p:spPr>
      </p:pic>
      <p:sp>
        <p:nvSpPr>
          <p:cNvPr id="13" name="角丸四角形 12"/>
          <p:cNvSpPr/>
          <p:nvPr/>
        </p:nvSpPr>
        <p:spPr bwMode="auto">
          <a:xfrm>
            <a:off x="5940152" y="5445224"/>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 name="角丸四角形 13"/>
          <p:cNvSpPr/>
          <p:nvPr/>
        </p:nvSpPr>
        <p:spPr bwMode="auto">
          <a:xfrm>
            <a:off x="7884368" y="1484784"/>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 name="スライド番号プレースホルダ 14"/>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7</a:t>
            </a:fld>
            <a:endParaRPr lang="en-US" altLang="ja-JP"/>
          </a:p>
        </p:txBody>
      </p:sp>
      <p:sp>
        <p:nvSpPr>
          <p:cNvPr id="16" name="角丸四角形 15"/>
          <p:cNvSpPr/>
          <p:nvPr/>
        </p:nvSpPr>
        <p:spPr bwMode="auto">
          <a:xfrm>
            <a:off x="4644008" y="6237312"/>
            <a:ext cx="648072" cy="1714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 name="角丸四角形 16"/>
          <p:cNvSpPr/>
          <p:nvPr/>
        </p:nvSpPr>
        <p:spPr bwMode="auto">
          <a:xfrm>
            <a:off x="6588224" y="6237312"/>
            <a:ext cx="648072" cy="171400"/>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 name="正方形/長方形 17"/>
          <p:cNvSpPr/>
          <p:nvPr/>
        </p:nvSpPr>
        <p:spPr>
          <a:xfrm>
            <a:off x="5292080" y="6165304"/>
            <a:ext cx="1032655" cy="276999"/>
          </a:xfrm>
          <a:prstGeom prst="rect">
            <a:avLst/>
          </a:prstGeom>
        </p:spPr>
        <p:txBody>
          <a:bodyPr wrap="none">
            <a:spAutoFit/>
          </a:bodyPr>
          <a:lstStyle/>
          <a:p>
            <a:r>
              <a:rPr kumimoji="1" lang="en-US" altLang="ja-JP" sz="1200" kern="0" dirty="0" smtClean="0">
                <a:solidFill>
                  <a:schemeClr val="tx1"/>
                </a:solidFill>
              </a:rPr>
              <a:t>Typical case </a:t>
            </a:r>
            <a:endParaRPr lang="ja-JP" altLang="en-US" sz="1200" dirty="0"/>
          </a:p>
        </p:txBody>
      </p:sp>
      <p:sp>
        <p:nvSpPr>
          <p:cNvPr id="19" name="正方形/長方形 18"/>
          <p:cNvSpPr/>
          <p:nvPr/>
        </p:nvSpPr>
        <p:spPr>
          <a:xfrm>
            <a:off x="7308304" y="6165304"/>
            <a:ext cx="1220206" cy="276999"/>
          </a:xfrm>
          <a:prstGeom prst="rect">
            <a:avLst/>
          </a:prstGeom>
        </p:spPr>
        <p:txBody>
          <a:bodyPr wrap="none">
            <a:spAutoFit/>
          </a:bodyPr>
          <a:lstStyle/>
          <a:p>
            <a:r>
              <a:rPr kumimoji="1" lang="en-US" altLang="ja-JP" sz="1200" kern="0" dirty="0" smtClean="0">
                <a:solidFill>
                  <a:schemeClr val="tx1"/>
                </a:solidFill>
              </a:rPr>
              <a:t>Maximum case </a:t>
            </a:r>
            <a:endParaRPr lang="ja-JP" altLang="en-US" sz="1200" dirty="0"/>
          </a:p>
        </p:txBody>
      </p:sp>
      <p:sp>
        <p:nvSpPr>
          <p:cNvPr id="20"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SG" dirty="0"/>
          </a:p>
        </p:txBody>
      </p:sp>
      <p:sp>
        <p:nvSpPr>
          <p:cNvPr id="3" name="Content Placeholder 2"/>
          <p:cNvSpPr>
            <a:spLocks noGrp="1"/>
          </p:cNvSpPr>
          <p:nvPr>
            <p:ph idx="1"/>
          </p:nvPr>
        </p:nvSpPr>
        <p:spPr>
          <a:xfrm>
            <a:off x="685800" y="1772816"/>
            <a:ext cx="7772400" cy="4608512"/>
          </a:xfrm>
        </p:spPr>
        <p:txBody>
          <a:bodyPr/>
          <a:lstStyle/>
          <a:p>
            <a:r>
              <a:rPr lang="en-US" sz="2000" dirty="0" smtClean="0"/>
              <a:t>We made a very conservative calculation here by assuming</a:t>
            </a:r>
          </a:p>
          <a:p>
            <a:pPr lvl="1"/>
            <a:r>
              <a:rPr lang="en-US" sz="1800" dirty="0" smtClean="0"/>
              <a:t>Penetration loss (~ 10 dB)</a:t>
            </a:r>
          </a:p>
          <a:p>
            <a:pPr lvl="1"/>
            <a:r>
              <a:rPr lang="en-US" sz="1800" dirty="0" smtClean="0"/>
              <a:t>Fade margin (~20 dB)</a:t>
            </a:r>
          </a:p>
          <a:p>
            <a:pPr lvl="0"/>
            <a:r>
              <a:rPr lang="en-US" sz="2000" dirty="0" smtClean="0">
                <a:solidFill>
                  <a:srgbClr val="000000"/>
                </a:solidFill>
              </a:rPr>
              <a:t>From calculations, we find out that: </a:t>
            </a:r>
          </a:p>
          <a:p>
            <a:pPr lvl="0"/>
            <a:endParaRPr lang="en-US" sz="2000" dirty="0" smtClean="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r>
              <a:rPr lang="en-US" sz="2000" dirty="0" smtClean="0">
                <a:solidFill>
                  <a:srgbClr val="000000"/>
                </a:solidFill>
              </a:rPr>
              <a:t>In practice, a 802.22b system is desired to </a:t>
            </a:r>
            <a:r>
              <a:rPr lang="en-US" sz="2000" dirty="0" smtClean="0">
                <a:solidFill>
                  <a:srgbClr val="0000CC"/>
                </a:solidFill>
              </a:rPr>
              <a:t>design to cover an area by around 10 km in direct communication</a:t>
            </a:r>
          </a:p>
          <a:p>
            <a:pPr lvl="0"/>
            <a:r>
              <a:rPr lang="en-US" sz="2000" dirty="0" smtClean="0">
                <a:solidFill>
                  <a:srgbClr val="000000"/>
                </a:solidFill>
              </a:rPr>
              <a:t>While, </a:t>
            </a:r>
            <a:r>
              <a:rPr lang="en-US" sz="2000" dirty="0" smtClean="0">
                <a:solidFill>
                  <a:srgbClr val="0000CC"/>
                </a:solidFill>
              </a:rPr>
              <a:t>a 802.22b can support a regional area as it can be supported by a legacy 802.22 system </a:t>
            </a:r>
          </a:p>
          <a:p>
            <a:pPr lvl="1">
              <a:buNone/>
            </a:pPr>
            <a:endParaRPr lang="en-SG" sz="1800" dirty="0"/>
          </a:p>
        </p:txBody>
      </p:sp>
      <p:graphicFrame>
        <p:nvGraphicFramePr>
          <p:cNvPr id="7" name="Table 6"/>
          <p:cNvGraphicFramePr>
            <a:graphicFrameLocks noGrp="1"/>
          </p:cNvGraphicFramePr>
          <p:nvPr/>
        </p:nvGraphicFramePr>
        <p:xfrm>
          <a:off x="1043608" y="3212976"/>
          <a:ext cx="6984777" cy="1493520"/>
        </p:xfrm>
        <a:graphic>
          <a:graphicData uri="http://schemas.openxmlformats.org/drawingml/2006/table">
            <a:tbl>
              <a:tblPr firstRow="1" bandRow="1">
                <a:tableStyleId>{0E3FDE45-AF77-4B5C-9715-49D594BDF05E}</a:tableStyleId>
              </a:tblPr>
              <a:tblGrid>
                <a:gridCol w="2328259"/>
                <a:gridCol w="2328259"/>
                <a:gridCol w="2328259"/>
              </a:tblGrid>
              <a:tr h="239181">
                <a:tc>
                  <a:txBody>
                    <a:bodyPr/>
                    <a:lstStyle/>
                    <a:p>
                      <a:endParaRPr lang="en-SG" sz="1600" dirty="0"/>
                    </a:p>
                  </a:txBody>
                  <a:tcPr/>
                </a:tc>
                <a:tc>
                  <a:txBody>
                    <a:bodyPr/>
                    <a:lstStyle/>
                    <a:p>
                      <a:r>
                        <a:rPr lang="en-US" sz="1600" dirty="0" smtClean="0"/>
                        <a:t>Direct comm.</a:t>
                      </a:r>
                      <a:endParaRPr lang="en-SG" sz="1600" dirty="0"/>
                    </a:p>
                  </a:txBody>
                  <a:tcPr/>
                </a:tc>
                <a:tc>
                  <a:txBody>
                    <a:bodyPr/>
                    <a:lstStyle/>
                    <a:p>
                      <a:r>
                        <a:rPr lang="en-US" sz="1600" baseline="0" dirty="0" smtClean="0"/>
                        <a:t> 2-hop comm.</a:t>
                      </a:r>
                      <a:endParaRPr lang="en-SG" sz="1600" dirty="0"/>
                    </a:p>
                  </a:txBody>
                  <a:tcPr/>
                </a:tc>
              </a:tr>
              <a:tr h="240450">
                <a:tc>
                  <a:txBody>
                    <a:bodyPr/>
                    <a:lstStyle/>
                    <a:p>
                      <a:r>
                        <a:rPr lang="en-US" sz="1600" dirty="0" smtClean="0"/>
                        <a:t>Downstream</a:t>
                      </a:r>
                      <a:endParaRPr lang="en-SG" sz="1600" dirty="0"/>
                    </a:p>
                  </a:txBody>
                  <a:tcPr/>
                </a:tc>
                <a:tc>
                  <a:txBody>
                    <a:bodyPr/>
                    <a:lstStyle/>
                    <a:p>
                      <a:r>
                        <a:rPr lang="en-US" sz="1600" dirty="0" smtClean="0"/>
                        <a:t>around 12 km</a:t>
                      </a:r>
                      <a:endParaRPr lang="en-SG" sz="1600" dirty="0"/>
                    </a:p>
                  </a:txBody>
                  <a:tcPr/>
                </a:tc>
                <a:tc>
                  <a:txBody>
                    <a:bodyPr/>
                    <a:lstStyle/>
                    <a:p>
                      <a:r>
                        <a:rPr lang="en-US" sz="1600" dirty="0" smtClean="0"/>
                        <a:t>Max:  around18 km</a:t>
                      </a:r>
                    </a:p>
                    <a:p>
                      <a:r>
                        <a:rPr lang="en-US" sz="1600" dirty="0" smtClean="0"/>
                        <a:t>Typical:</a:t>
                      </a:r>
                      <a:r>
                        <a:rPr lang="en-US" sz="1600" baseline="0" dirty="0" smtClean="0"/>
                        <a:t>  around16 km</a:t>
                      </a:r>
                      <a:endParaRPr lang="en-SG" sz="1600" dirty="0"/>
                    </a:p>
                  </a:txBody>
                  <a:tcPr/>
                </a:tc>
              </a:tr>
              <a:tr h="240450">
                <a:tc>
                  <a:txBody>
                    <a:bodyPr/>
                    <a:lstStyle/>
                    <a:p>
                      <a:r>
                        <a:rPr lang="en-US" sz="1600" dirty="0" smtClean="0"/>
                        <a:t>Upstream</a:t>
                      </a:r>
                      <a:endParaRPr lang="en-SG" sz="1600" dirty="0"/>
                    </a:p>
                  </a:txBody>
                  <a:tcPr/>
                </a:tc>
                <a:tc>
                  <a:txBody>
                    <a:bodyPr/>
                    <a:lstStyle/>
                    <a:p>
                      <a:r>
                        <a:rPr lang="en-US" sz="1600" dirty="0" smtClean="0"/>
                        <a:t>around 11 km</a:t>
                      </a:r>
                      <a:endParaRPr lang="en-SG" sz="1600" dirty="0"/>
                    </a:p>
                  </a:txBody>
                  <a:tcPr/>
                </a:tc>
                <a:tc>
                  <a:txBody>
                    <a:bodyPr/>
                    <a:lstStyle/>
                    <a:p>
                      <a:r>
                        <a:rPr lang="en-US" sz="1600" dirty="0" smtClean="0"/>
                        <a:t>Max:  around 16 km</a:t>
                      </a:r>
                    </a:p>
                    <a:p>
                      <a:r>
                        <a:rPr lang="en-US" sz="1600" dirty="0" smtClean="0"/>
                        <a:t>Typical: around 14 km</a:t>
                      </a:r>
                      <a:endParaRPr lang="en-SG" sz="1600" dirty="0"/>
                    </a:p>
                  </a:txBody>
                  <a:tcPr/>
                </a:tc>
              </a:tr>
            </a:tbl>
          </a:graphicData>
        </a:graphic>
      </p:graphicFrame>
      <p:sp>
        <p:nvSpPr>
          <p:cNvPr id="6" name="スライド番号プレースホルダ 5"/>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8</a:t>
            </a:fld>
            <a:endParaRPr lang="en-US" altLang="ja-JP"/>
          </a:p>
        </p:txBody>
      </p:sp>
      <p:sp>
        <p:nvSpPr>
          <p:cNvPr id="8"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SG" dirty="0"/>
          </a:p>
        </p:txBody>
      </p:sp>
      <p:sp>
        <p:nvSpPr>
          <p:cNvPr id="3" name="Content Placeholder 2"/>
          <p:cNvSpPr>
            <a:spLocks noGrp="1"/>
          </p:cNvSpPr>
          <p:nvPr>
            <p:ph idx="1"/>
          </p:nvPr>
        </p:nvSpPr>
        <p:spPr/>
        <p:txBody>
          <a:bodyPr/>
          <a:lstStyle/>
          <a:p>
            <a:pPr>
              <a:buNone/>
            </a:pPr>
            <a:r>
              <a:rPr lang="en-US" dirty="0" smtClean="0"/>
              <a:t>[1] Recommendation ITU-R P 1546-1 “Method for point-to-area predictions for terrestrial services in the frequency range 30 MHz to 3000 MHz”</a:t>
            </a:r>
          </a:p>
          <a:p>
            <a:pPr>
              <a:buNone/>
            </a:pPr>
            <a:endParaRPr lang="en-US" dirty="0" smtClean="0"/>
          </a:p>
          <a:p>
            <a:pPr>
              <a:buNone/>
            </a:pPr>
            <a:r>
              <a:rPr lang="en-US" dirty="0" smtClean="0"/>
              <a:t>[2] Seiichi </a:t>
            </a:r>
            <a:r>
              <a:rPr lang="en-US" dirty="0" err="1" smtClean="0"/>
              <a:t>Sampei</a:t>
            </a:r>
            <a:r>
              <a:rPr lang="en-US" dirty="0" smtClean="0"/>
              <a:t>, “Applications of Digital Wireless Technologies to Global Wireless Communication” Prentice Hall PTR, Upper Saddle River, NJ 07458</a:t>
            </a:r>
          </a:p>
          <a:p>
            <a:pPr>
              <a:buNone/>
            </a:pPr>
            <a:endParaRPr lang="en-US" dirty="0" smtClean="0"/>
          </a:p>
          <a:p>
            <a:pPr>
              <a:buNone/>
            </a:pPr>
            <a:r>
              <a:rPr lang="en-US" dirty="0" smtClean="0"/>
              <a:t>[3] “</a:t>
            </a:r>
            <a:r>
              <a:rPr lang="en-SG" dirty="0" smtClean="0"/>
              <a:t>Preliminary Link Budget Analysis for 802.22b” document no: 22-12-0055-03-000b</a:t>
            </a:r>
            <a:endParaRPr lang="en-SG"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9</a:t>
            </a:fld>
            <a:endParaRPr lang="en-US" altLang="ja-JP"/>
          </a:p>
        </p:txBody>
      </p:sp>
      <p:sp>
        <p:nvSpPr>
          <p:cNvPr id="6"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10161</TotalTime>
  <Words>1293</Words>
  <Application>Microsoft Office PowerPoint</Application>
  <PresentationFormat>On-screen Show (4:3)</PresentationFormat>
  <Paragraphs>338</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802-22-Submission</vt:lpstr>
      <vt:lpstr>Custom Design</vt:lpstr>
      <vt:lpstr>Document</vt:lpstr>
      <vt:lpstr>Link Budget Calculation for NICT proposal (22-12-0090-03-000b) </vt:lpstr>
      <vt:lpstr>Abstract</vt:lpstr>
      <vt:lpstr>Assumption</vt:lpstr>
      <vt:lpstr>Downstream</vt:lpstr>
      <vt:lpstr>Slide 5</vt:lpstr>
      <vt:lpstr>Upstream</vt:lpstr>
      <vt:lpstr>Slide 7</vt:lpstr>
      <vt:lpstr>Conclusion</vt:lpstr>
      <vt:lpstr>Reference</vt:lpstr>
      <vt:lpstr>Appendix</vt:lpstr>
      <vt:lpstr>ITU-R P.1546-1</vt:lpstr>
      <vt:lpstr>Case 1: BS to H-CPE</vt:lpstr>
      <vt:lpstr>Case 2: H-CPE to BS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506</cp:revision>
  <cp:lastPrinted>1998-02-10T13:28:06Z</cp:lastPrinted>
  <dcterms:created xsi:type="dcterms:W3CDTF">2011-06-06T03:09:05Z</dcterms:created>
  <dcterms:modified xsi:type="dcterms:W3CDTF">2013-01-17T16:14:12Z</dcterms:modified>
</cp:coreProperties>
</file>