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69" r:id="rId3"/>
    <p:sldId id="282" r:id="rId4"/>
    <p:sldId id="270" r:id="rId5"/>
    <p:sldId id="271" r:id="rId6"/>
    <p:sldId id="272" r:id="rId7"/>
    <p:sldId id="273" r:id="rId8"/>
    <p:sldId id="274" r:id="rId9"/>
    <p:sldId id="275" r:id="rId10"/>
    <p:sldId id="285" r:id="rId11"/>
    <p:sldId id="276" r:id="rId12"/>
    <p:sldId id="286" r:id="rId13"/>
    <p:sldId id="277" r:id="rId14"/>
    <p:sldId id="278" r:id="rId15"/>
    <p:sldId id="279" r:id="rId16"/>
    <p:sldId id="280" r:id="rId17"/>
    <p:sldId id="281" r:id="rId18"/>
    <p:sldId id="283" r:id="rId19"/>
    <p:sldId id="284" r:id="rId20"/>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7D5731"/>
    <a:srgbClr val="0000CC"/>
  </p:clrMru>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5652" autoAdjust="0"/>
  </p:normalViewPr>
  <p:slideViewPr>
    <p:cSldViewPr>
      <p:cViewPr varScale="1">
        <p:scale>
          <a:sx n="64" d="100"/>
          <a:sy n="64" d="100"/>
        </p:scale>
        <p:origin x="-5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3294" y="-102"/>
      </p:cViewPr>
      <p:guideLst>
        <p:guide orient="horz" pos="284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CAEAEC7C-8520-4C90-AEA6-E9357A8D61CD}"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4340"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AA66992-EC96-48C3-BDF7-00E0C2589B46}"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p:txBody>
          <a:bodyPr/>
          <a:lstStyle/>
          <a:p>
            <a:pPr>
              <a:defRPr/>
            </a:pPr>
            <a:r>
              <a:rPr lang="en-US" altLang="ja-JP" smtClean="0"/>
              <a:t>Page </a:t>
            </a:r>
            <a:fld id="{F6326089-19F5-4716-BA7E-E71493432458}" type="slidenum">
              <a:rPr lang="en-US" altLang="ja-JP" smtClean="0"/>
              <a:pPr>
                <a:defRPr/>
              </a:pPr>
              <a:t>1</a:t>
            </a:fld>
            <a:endParaRPr lang="en-US" altLang="ja-JP" smtClean="0"/>
          </a:p>
        </p:txBody>
      </p:sp>
      <p:sp>
        <p:nvSpPr>
          <p:cNvPr id="15366" name="Rectangle 2"/>
          <p:cNvSpPr>
            <a:spLocks noGrp="1" noRot="1" noChangeAspect="1" noChangeArrowheads="1" noTextEdit="1"/>
          </p:cNvSpPr>
          <p:nvPr>
            <p:ph type="sldImg"/>
          </p:nvPr>
        </p:nvSpPr>
        <p:spPr>
          <a:ln/>
        </p:spPr>
      </p:sp>
      <p:sp>
        <p:nvSpPr>
          <p:cNvPr id="15367"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13</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540225" y="8747125"/>
            <a:ext cx="153888" cy="184666"/>
          </a:xfrm>
        </p:spPr>
        <p:txBody>
          <a:bodyPr/>
          <a:lstStyle/>
          <a:p>
            <a:fld id="{FBAC6FBE-7344-4967-A03E-C7DE6BF429FE}" type="slidenum">
              <a:rPr kumimoji="1" lang="ja-JP" altLang="en-US" smtClean="0"/>
              <a:pPr/>
              <a:t>14</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545932" y="8747125"/>
            <a:ext cx="148181" cy="184666"/>
          </a:xfrm>
        </p:spPr>
        <p:txBody>
          <a:bodyPr/>
          <a:lstStyle/>
          <a:p>
            <a:fld id="{FBAC6FBE-7344-4967-A03E-C7DE6BF429FE}" type="slidenum">
              <a:rPr kumimoji="1" lang="ja-JP" altLang="en-US" smtClean="0"/>
              <a:pPr/>
              <a:t>15</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540225" y="8747125"/>
            <a:ext cx="153888" cy="184666"/>
          </a:xfrm>
        </p:spPr>
        <p:txBody>
          <a:bodyPr/>
          <a:lstStyle/>
          <a:p>
            <a:fld id="{FBAC6FBE-7344-4967-A03E-C7DE6BF429FE}" type="slidenum">
              <a:rPr kumimoji="1" lang="ja-JP" altLang="en-US" smtClean="0"/>
              <a:pPr/>
              <a:t>16</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10</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a:xfrm>
            <a:off x="3617169" y="8747125"/>
            <a:ext cx="76944" cy="184666"/>
          </a:xfrm>
        </p:spPr>
        <p:txBody>
          <a:bodyPr/>
          <a:lstStyle/>
          <a:p>
            <a:fld id="{FBAC6FBE-7344-4967-A03E-C7DE6BF429FE}"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260CE78-3A58-45CC-96FE-D7A4874AB8BF}"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5C2DAF1-7544-4884-A710-E2C097F13C90}"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73AEA17-A01D-4D6F-8871-82E2799C3CB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A1909603-D5A8-4055-B2DF-5B14A2F435B6}"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15D8AC58-B700-46C8-9BDC-AC77343D6CB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5197C128-E682-4AD9-8C02-5459E17EF585}"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EC01B0B9-FCA1-4D38-9F39-42ED8F71AD64}"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8" name="Footer Placeholder 4"/>
          <p:cNvSpPr>
            <a:spLocks noGrp="1"/>
          </p:cNvSpPr>
          <p:nvPr>
            <p:ph type="ftr" sz="quarter" idx="11"/>
          </p:nvPr>
        </p:nvSpPr>
        <p:spPr/>
        <p:txBody>
          <a:bodyPr/>
          <a:lstStyle>
            <a:lvl1pPr>
              <a:defRPr/>
            </a:lvl1pPr>
          </a:lstStyle>
          <a:p>
            <a:pPr>
              <a:defRPr/>
            </a:pPr>
            <a:r>
              <a:rPr lang="en-SG"/>
              <a:t>Xin Zhang, NICT</a:t>
            </a:r>
          </a:p>
        </p:txBody>
      </p:sp>
      <p:sp>
        <p:nvSpPr>
          <p:cNvPr id="9" name="Slide Number Placeholder 5"/>
          <p:cNvSpPr>
            <a:spLocks noGrp="1"/>
          </p:cNvSpPr>
          <p:nvPr>
            <p:ph type="sldNum" sz="quarter" idx="12"/>
          </p:nvPr>
        </p:nvSpPr>
        <p:spPr/>
        <p:txBody>
          <a:bodyPr/>
          <a:lstStyle>
            <a:lvl1pPr>
              <a:defRPr/>
            </a:lvl1pPr>
          </a:lstStyle>
          <a:p>
            <a:pPr>
              <a:defRPr/>
            </a:pPr>
            <a:fld id="{99F0C4C4-8F13-4093-9AD8-DAB036DF2857}"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4" name="Footer Placeholder 4"/>
          <p:cNvSpPr>
            <a:spLocks noGrp="1"/>
          </p:cNvSpPr>
          <p:nvPr>
            <p:ph type="ftr" sz="quarter" idx="11"/>
          </p:nvPr>
        </p:nvSpPr>
        <p:spPr/>
        <p:txBody>
          <a:bodyPr/>
          <a:lstStyle>
            <a:lvl1pPr>
              <a:defRPr/>
            </a:lvl1pPr>
          </a:lstStyle>
          <a:p>
            <a:pPr>
              <a:defRPr/>
            </a:pPr>
            <a:r>
              <a:rPr lang="en-SG"/>
              <a:t>Xin Zhang, NICT</a:t>
            </a:r>
          </a:p>
        </p:txBody>
      </p:sp>
      <p:sp>
        <p:nvSpPr>
          <p:cNvPr id="5" name="Slide Number Placeholder 5"/>
          <p:cNvSpPr>
            <a:spLocks noGrp="1"/>
          </p:cNvSpPr>
          <p:nvPr>
            <p:ph type="sldNum" sz="quarter" idx="12"/>
          </p:nvPr>
        </p:nvSpPr>
        <p:spPr/>
        <p:txBody>
          <a:bodyPr/>
          <a:lstStyle>
            <a:lvl1pPr>
              <a:defRPr/>
            </a:lvl1pPr>
          </a:lstStyle>
          <a:p>
            <a:pPr>
              <a:defRPr/>
            </a:pPr>
            <a:fld id="{A3515674-AF87-40BE-85D4-F7CBCCE7BC8D}"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3" name="Footer Placeholder 4"/>
          <p:cNvSpPr>
            <a:spLocks noGrp="1"/>
          </p:cNvSpPr>
          <p:nvPr>
            <p:ph type="ftr" sz="quarter" idx="11"/>
          </p:nvPr>
        </p:nvSpPr>
        <p:spPr/>
        <p:txBody>
          <a:bodyPr/>
          <a:lstStyle>
            <a:lvl1pPr>
              <a:defRPr/>
            </a:lvl1pPr>
          </a:lstStyle>
          <a:p>
            <a:pPr>
              <a:defRPr/>
            </a:pPr>
            <a:r>
              <a:rPr lang="en-SG"/>
              <a:t>Xin Zhang, NICT</a:t>
            </a:r>
          </a:p>
        </p:txBody>
      </p:sp>
      <p:sp>
        <p:nvSpPr>
          <p:cNvPr id="4" name="Slide Number Placeholder 5"/>
          <p:cNvSpPr>
            <a:spLocks noGrp="1"/>
          </p:cNvSpPr>
          <p:nvPr>
            <p:ph type="sldNum" sz="quarter" idx="12"/>
          </p:nvPr>
        </p:nvSpPr>
        <p:spPr/>
        <p:txBody>
          <a:bodyPr/>
          <a:lstStyle>
            <a:lvl1pPr>
              <a:defRPr/>
            </a:lvl1pPr>
          </a:lstStyle>
          <a:p>
            <a:pPr>
              <a:defRPr/>
            </a:pPr>
            <a:fld id="{A5C3D0E2-4824-465F-B9B1-906012DF7D34}"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0525A5DC-FA0F-4417-9ADF-89867E1BEB1A}"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xfrm>
            <a:off x="696913" y="332601"/>
            <a:ext cx="981038" cy="276999"/>
          </a:xfrm>
          <a:ln/>
        </p:spPr>
        <p:txBody>
          <a:bodyPr/>
          <a:lstStyle>
            <a:lvl1pPr>
              <a:defRPr/>
            </a:lvl1pPr>
          </a:lstStyle>
          <a:p>
            <a:pPr>
              <a:defRPr/>
            </a:pPr>
            <a:r>
              <a:rPr lang="en-US" altLang="ja-JP"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7B07E9-F74A-4C71-876F-745A63563419}"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6" name="Footer Placeholder 4"/>
          <p:cNvSpPr>
            <a:spLocks noGrp="1"/>
          </p:cNvSpPr>
          <p:nvPr>
            <p:ph type="ftr" sz="quarter" idx="11"/>
          </p:nvPr>
        </p:nvSpPr>
        <p:spPr/>
        <p:txBody>
          <a:bodyPr/>
          <a:lstStyle>
            <a:lvl1pPr>
              <a:defRPr/>
            </a:lvl1pPr>
          </a:lstStyle>
          <a:p>
            <a:pPr>
              <a:defRPr/>
            </a:pPr>
            <a:r>
              <a:rPr lang="en-SG"/>
              <a:t>Xin Zhang, NICT</a:t>
            </a:r>
          </a:p>
        </p:txBody>
      </p:sp>
      <p:sp>
        <p:nvSpPr>
          <p:cNvPr id="7" name="Slide Number Placeholder 5"/>
          <p:cNvSpPr>
            <a:spLocks noGrp="1"/>
          </p:cNvSpPr>
          <p:nvPr>
            <p:ph type="sldNum" sz="quarter" idx="12"/>
          </p:nvPr>
        </p:nvSpPr>
        <p:spPr/>
        <p:txBody>
          <a:bodyPr/>
          <a:lstStyle>
            <a:lvl1pPr>
              <a:defRPr/>
            </a:lvl1pPr>
          </a:lstStyle>
          <a:p>
            <a:pPr>
              <a:defRPr/>
            </a:pPr>
            <a:fld id="{4AB00EC7-07B5-4036-9E69-A56A06DAD3FF}"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37A4D6D2-AF8C-4C1E-BB13-3F9BEC4226D6}"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May 2012</a:t>
            </a:r>
            <a:endParaRPr lang="en-SG"/>
          </a:p>
        </p:txBody>
      </p:sp>
      <p:sp>
        <p:nvSpPr>
          <p:cNvPr id="5" name="Footer Placeholder 4"/>
          <p:cNvSpPr>
            <a:spLocks noGrp="1"/>
          </p:cNvSpPr>
          <p:nvPr>
            <p:ph type="ftr" sz="quarter" idx="11"/>
          </p:nvPr>
        </p:nvSpPr>
        <p:spPr/>
        <p:txBody>
          <a:bodyPr/>
          <a:lstStyle>
            <a:lvl1pPr>
              <a:defRPr/>
            </a:lvl1pPr>
          </a:lstStyle>
          <a:p>
            <a:pPr>
              <a:defRPr/>
            </a:pPr>
            <a:r>
              <a:rPr lang="en-SG"/>
              <a:t>Xin Zhang, NICT</a:t>
            </a:r>
          </a:p>
        </p:txBody>
      </p:sp>
      <p:sp>
        <p:nvSpPr>
          <p:cNvPr id="6" name="Slide Number Placeholder 5"/>
          <p:cNvSpPr>
            <a:spLocks noGrp="1"/>
          </p:cNvSpPr>
          <p:nvPr>
            <p:ph type="sldNum" sz="quarter" idx="12"/>
          </p:nvPr>
        </p:nvSpPr>
        <p:spPr/>
        <p:txBody>
          <a:bodyPr/>
          <a:lstStyle>
            <a:lvl1pPr>
              <a:defRPr/>
            </a:lvl1pPr>
          </a:lstStyle>
          <a:p>
            <a:pPr>
              <a:defRPr/>
            </a:pPr>
            <a:fld id="{CE0BBFF3-9DA2-4A45-804F-4F73223415FC}"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xfrm>
            <a:off x="696913" y="332601"/>
            <a:ext cx="1045158" cy="276999"/>
          </a:xfrm>
          <a:ln/>
        </p:spPr>
        <p:txBody>
          <a:bodyPr/>
          <a:lstStyle>
            <a:lvl1pPr>
              <a:defRPr/>
            </a:lvl1pPr>
          </a:lstStyle>
          <a:p>
            <a:pPr>
              <a:defRPr/>
            </a:pPr>
            <a:r>
              <a:rPr lang="en-US" altLang="ja-JP"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AF03621-CE08-48A6-BC2A-3619AE67116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FF4F21A-DF04-4724-B819-90898400BD8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2F9466A-463C-40CC-AB8C-80D8074E8C9A}"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67391A2-2197-43A8-8AD6-C12B0038290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101F1DE-16BF-4AD2-A3CE-17FB2FE2C0F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0CB25BA-7FEE-48D6-B713-FC814C9567A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Xin Zhang,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AB37D56-FF09-4045-A931-9A63F2D9E68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altLang="ja-JP" smtClean="0"/>
              <a:t>May 2012</a:t>
            </a:r>
            <a:endParaRPr lang="en-US" dirty="0"/>
          </a:p>
        </p:txBody>
      </p:sp>
      <p:sp>
        <p:nvSpPr>
          <p:cNvPr id="1029" name="Rectangle 5"/>
          <p:cNvSpPr>
            <a:spLocks noGrp="1" noChangeArrowheads="1"/>
          </p:cNvSpPr>
          <p:nvPr>
            <p:ph type="ftr" sz="quarter" idx="3"/>
          </p:nvPr>
        </p:nvSpPr>
        <p:spPr bwMode="auto">
          <a:xfrm>
            <a:off x="7051675" y="6475413"/>
            <a:ext cx="1492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Xin Zhang,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02E9A303-8F50-4FB6-A5EC-45BB6FD5EC14}" type="slidenum">
              <a:rPr lang="en-US" altLang="ja-JP"/>
              <a:pPr>
                <a:defRPr/>
              </a:pPr>
              <a:t>‹#›</a:t>
            </a:fld>
            <a:endParaRPr lang="en-US" altLang="ja-JP"/>
          </a:p>
        </p:txBody>
      </p:sp>
      <p:sp>
        <p:nvSpPr>
          <p:cNvPr id="1031" name="Rectangle 7"/>
          <p:cNvSpPr>
            <a:spLocks noChangeArrowheads="1"/>
          </p:cNvSpPr>
          <p:nvPr userDrawn="1"/>
        </p:nvSpPr>
        <p:spPr bwMode="auto">
          <a:xfrm>
            <a:off x="4437993" y="332601"/>
            <a:ext cx="400750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a:t>
            </a:r>
            <a:r>
              <a:rPr lang="en-US" sz="1800" dirty="0" smtClean="0">
                <a:solidFill>
                  <a:schemeClr val="tx1"/>
                </a:solidFill>
                <a:cs typeface="+mn-cs"/>
              </a:rPr>
              <a:t> IEEE </a:t>
            </a:r>
            <a:r>
              <a:rPr lang="en-US" sz="1800" dirty="0" smtClean="0">
                <a:solidFill>
                  <a:schemeClr val="tx1"/>
                </a:solidFill>
                <a:cs typeface="+mn-cs"/>
              </a:rPr>
              <a:t>802.22-13-0012-00-000b</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ltLang="ja-JP" smtClean="0"/>
              <a:t>May 2012</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a:t>Xin Zhang,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3BD3DB-9243-4489-8B5E-440294AA809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whu@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78446" cy="276999"/>
          </a:xfrm>
        </p:spPr>
        <p:txBody>
          <a:bodyPr/>
          <a:lstStyle/>
          <a:p>
            <a:pPr>
              <a:defRPr/>
            </a:pPr>
            <a:r>
              <a:rPr lang="en-US" altLang="ja-JP" dirty="0" smtClean="0">
                <a:ea typeface="ＭＳ Ｐゴシック" pitchFamily="34" charset="-128"/>
              </a:rPr>
              <a:t>Jan 2013</a:t>
            </a:r>
            <a:endParaRPr lang="en-US" altLang="ja-JP" dirty="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400" dirty="0" smtClean="0">
                <a:ea typeface="ＭＳ Ｐゴシック" pitchFamily="34" charset="-128"/>
              </a:rPr>
              <a:t>PHY Comparison between </a:t>
            </a:r>
            <a:r>
              <a:rPr lang="en-US" sz="2400" dirty="0" smtClean="0"/>
              <a:t>NICT proposal (22-12-0090-03-000b) </a:t>
            </a:r>
            <a:r>
              <a:rPr lang="en-US" altLang="ja-JP" sz="2400" dirty="0" smtClean="0">
                <a:ea typeface="ＭＳ Ｐゴシック" pitchFamily="34" charset="-128"/>
              </a:rPr>
              <a:t>and the legacy 802.22</a:t>
            </a: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pitchFamily="34" charset="-128"/>
              </a:rPr>
              <a:t>IEEE P802.22b Wireless RANs          Date:</a:t>
            </a:r>
            <a:r>
              <a:rPr lang="en-US" altLang="ja-JP" sz="2000" b="0" dirty="0" smtClean="0">
                <a:ea typeface="ＭＳ Ｐゴシック" pitchFamily="34" charset="-128"/>
              </a:rPr>
              <a:t> 2013-1-05</a:t>
            </a:r>
          </a:p>
        </p:txBody>
      </p:sp>
      <p:graphicFrame>
        <p:nvGraphicFramePr>
          <p:cNvPr id="1026" name="Object 11"/>
          <p:cNvGraphicFramePr>
            <a:graphicFrameLocks noChangeAspect="1"/>
          </p:cNvGraphicFramePr>
          <p:nvPr/>
        </p:nvGraphicFramePr>
        <p:xfrm>
          <a:off x="681038" y="2062163"/>
          <a:ext cx="7499350" cy="2759075"/>
        </p:xfrm>
        <a:graphic>
          <a:graphicData uri="http://schemas.openxmlformats.org/presentationml/2006/ole">
            <p:oleObj spid="_x0000_s1026" name="Document" r:id="rId4" imgW="8290907" imgH="3452262" progId="Word.Document.8">
              <p:embed/>
            </p:oleObj>
          </a:graphicData>
        </a:graphic>
      </p:graphicFrame>
      <p:sp>
        <p:nvSpPr>
          <p:cNvPr id="1032" name="Rectangle 12"/>
          <p:cNvSpPr>
            <a:spLocks noChangeArrowheads="1"/>
          </p:cNvSpPr>
          <p:nvPr/>
        </p:nvSpPr>
        <p:spPr bwMode="auto">
          <a:xfrm>
            <a:off x="611560" y="1700808"/>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ea typeface="ＭＳ Ｐゴシック" pitchFamily="34" charset="-128"/>
              </a:rPr>
              <a:t>Authors:</a:t>
            </a:r>
            <a:endParaRPr lang="en-US" altLang="ja-JP" sz="2000" b="0" dirty="0">
              <a:solidFill>
                <a:schemeClr val="tx1"/>
              </a:solidFill>
              <a:ea typeface="ＭＳ Ｐゴシック" pitchFamily="34" charset="-128"/>
            </a:endParaRPr>
          </a:p>
        </p:txBody>
      </p:sp>
      <p:sp>
        <p:nvSpPr>
          <p:cNvPr id="1033" name="Text Box 13"/>
          <p:cNvSpPr txBox="1">
            <a:spLocks noChangeArrowheads="1"/>
          </p:cNvSpPr>
          <p:nvPr/>
        </p:nvSpPr>
        <p:spPr bwMode="auto">
          <a:xfrm>
            <a:off x="611560" y="4581128"/>
            <a:ext cx="8001000" cy="2001190"/>
          </a:xfrm>
          <a:prstGeom prst="rect">
            <a:avLst/>
          </a:prstGeom>
          <a:noFill/>
          <a:ln w="9525" algn="ctr">
            <a:noFill/>
            <a:miter lim="800000"/>
            <a:headEnd/>
            <a:tailEnd/>
          </a:ln>
        </p:spPr>
        <p:txBody>
          <a:bodyPr wrap="square" lIns="92075" tIns="46038" rIns="92075" bIns="46038">
            <a:spAutoFit/>
          </a:bodyPr>
          <a:lstStyle/>
          <a:p>
            <a:pPr eaLnBrk="0" hangingPunct="0"/>
            <a:r>
              <a:rPr lang="en-US" altLang="ja-JP" sz="900" dirty="0">
                <a:solidFill>
                  <a:schemeClr val="tx1"/>
                </a:solidFill>
                <a:ea typeface="ＭＳ Ｐゴシック" pitchFamily="34" charset="-128"/>
              </a:rPr>
              <a:t>Notice:</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a typeface="ＭＳ Ｐゴシック" pitchFamily="34" charset="-128"/>
            </a:endParaRPr>
          </a:p>
          <a:p>
            <a:pPr eaLnBrk="0" hangingPunct="0"/>
            <a:r>
              <a:rPr lang="en-US" altLang="ja-JP" sz="900" dirty="0">
                <a:solidFill>
                  <a:schemeClr val="tx1"/>
                </a:solidFill>
                <a:ea typeface="ＭＳ Ｐゴシック" pitchFamily="34" charset="-128"/>
              </a:rPr>
              <a:t>Release:</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a typeface="ＭＳ Ｐゴシック" pitchFamily="34" charset="-128"/>
            </a:endParaRPr>
          </a:p>
          <a:p>
            <a:pPr eaLnBrk="0" hangingPunct="0"/>
            <a:r>
              <a:rPr lang="en-US" altLang="ja-JP" sz="900" dirty="0">
                <a:solidFill>
                  <a:schemeClr val="tx1"/>
                </a:solidFill>
                <a:ea typeface="ＭＳ Ｐゴシック" pitchFamily="34" charset="-128"/>
              </a:rPr>
              <a:t>Patent Policy and Procedures:</a:t>
            </a:r>
            <a:r>
              <a:rPr lang="en-US" altLang="ja-JP" sz="900" b="0" dirty="0">
                <a:solidFill>
                  <a:schemeClr val="tx1"/>
                </a:solidFill>
                <a:ea typeface="ＭＳ Ｐゴシック" pitchFamily="34" charset="-128"/>
              </a:rPr>
              <a:t> </a:t>
            </a:r>
            <a:r>
              <a:rPr lang="en-US" altLang="ja-JP" sz="800" b="0" dirty="0">
                <a:solidFill>
                  <a:schemeClr val="tx1"/>
                </a:solidFill>
                <a:ea typeface="ＭＳ Ｐゴシック" pitchFamily="34" charset="-128"/>
              </a:rPr>
              <a:t>The contributor is familiar with the IEEE 802 Patent Policy and Procedures </a:t>
            </a:r>
            <a:r>
              <a:rPr lang="en-US" altLang="ja-JP" sz="800" dirty="0">
                <a:solidFill>
                  <a:schemeClr val="tx1"/>
                </a:solidFill>
                <a:ea typeface="ＭＳ Ｐゴシック" pitchFamily="34" charset="-128"/>
                <a:hlinkClick r:id="rId5"/>
              </a:rPr>
              <a:t>http://standards.ieee.org/guides/bylaws/sb-bylaws.pdf</a:t>
            </a:r>
            <a:r>
              <a:rPr lang="en-US" altLang="ja-JP" sz="800" b="0" dirty="0">
                <a:solidFill>
                  <a:schemeClr val="tx1"/>
                </a:solidFill>
                <a:ea typeface="ＭＳ Ｐゴシック" pitchFamily="34"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ea typeface="ＭＳ Ｐゴシック" pitchFamily="34" charset="-128"/>
                <a:hlinkClick r:id="rId6"/>
              </a:rPr>
              <a:t>Wendong</a:t>
            </a:r>
            <a:r>
              <a:rPr lang="en-US" altLang="ja-JP" sz="800" dirty="0">
                <a:solidFill>
                  <a:schemeClr val="tx1"/>
                </a:solidFill>
                <a:ea typeface="ＭＳ Ｐゴシック" pitchFamily="34" charset="-128"/>
                <a:hlinkClick r:id="rId6"/>
              </a:rPr>
              <a:t> </a:t>
            </a:r>
            <a:r>
              <a:rPr lang="en-US" altLang="ja-JP" sz="800" dirty="0" err="1">
                <a:solidFill>
                  <a:schemeClr val="tx1"/>
                </a:solidFill>
                <a:ea typeface="ＭＳ Ｐゴシック" pitchFamily="34" charset="-128"/>
                <a:hlinkClick r:id="rId6"/>
              </a:rPr>
              <a:t>Hu</a:t>
            </a:r>
            <a:r>
              <a:rPr lang="en-US" altLang="ja-JP" sz="800" b="0" dirty="0">
                <a:solidFill>
                  <a:schemeClr val="tx1"/>
                </a:solidFill>
                <a:ea typeface="ＭＳ Ｐゴシック" pitchFamily="34" charset="-128"/>
              </a:rPr>
              <a:t> 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ea typeface="ＭＳ Ｐゴシック" pitchFamily="34" charset="-128"/>
              </a:rPr>
              <a:t>If you have questions, contact the IEEE Patent Committee Administrator at </a:t>
            </a:r>
            <a:r>
              <a:rPr lang="en-US" altLang="ja-JP" sz="800" dirty="0">
                <a:solidFill>
                  <a:srgbClr val="003399"/>
                </a:solidFill>
                <a:ea typeface="ＭＳ Ｐゴシック" pitchFamily="34" charset="-128"/>
                <a:hlinkClick r:id="rId7"/>
              </a:rPr>
              <a:t>patcom@iee.org</a:t>
            </a:r>
            <a:r>
              <a:rPr lang="en-US" altLang="ja-JP" sz="800" dirty="0">
                <a:solidFill>
                  <a:srgbClr val="003399"/>
                </a:solidFill>
                <a:ea typeface="ＭＳ Ｐゴシック" pitchFamily="34" charset="-128"/>
              </a:rPr>
              <a:t>.</a:t>
            </a:r>
            <a:endParaRPr lang="en-US" altLang="ja-JP" sz="800" dirty="0">
              <a:solidFill>
                <a:schemeClr val="tx1"/>
              </a:solidFill>
              <a:ea typeface="ＭＳ Ｐゴシック" pitchFamily="34" charset="-128"/>
            </a:endParaRPr>
          </a:p>
          <a:p>
            <a:pPr eaLnBrk="0" hangingPunct="0">
              <a:spcBef>
                <a:spcPct val="50000"/>
              </a:spcBef>
            </a:pPr>
            <a:endParaRPr lang="en-US" altLang="ja-JP" sz="1000" dirty="0">
              <a:ea typeface="ＭＳ Ｐゴシック" pitchFamily="34" charset="-128"/>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itle 1"/>
          <p:cNvSpPr txBox="1">
            <a:spLocks/>
          </p:cNvSpPr>
          <p:nvPr/>
        </p:nvSpPr>
        <p:spPr>
          <a:xfrm>
            <a:off x="1547664" y="620688"/>
            <a:ext cx="5508104" cy="764704"/>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i="0" u="none" strike="noStrike" kern="1200" cap="none" spc="0" normalizeH="0" baseline="0" noProof="0" dirty="0" smtClean="0">
                <a:ln>
                  <a:noFill/>
                </a:ln>
                <a:solidFill>
                  <a:schemeClr val="tx1"/>
                </a:solidFill>
                <a:effectLst/>
                <a:uLnTx/>
                <a:uFillTx/>
                <a:latin typeface="+mj-lt"/>
                <a:ea typeface="+mj-ea"/>
                <a:cs typeface="+mj-cs"/>
              </a:rPr>
              <a:t>Data Mapping (Upstream)</a:t>
            </a:r>
            <a:endParaRPr kumimoji="0" lang="en-SG" sz="3200" i="0" u="none" strike="noStrike" kern="1200" cap="none" spc="0" normalizeH="0" baseline="0" noProof="0" dirty="0">
              <a:ln>
                <a:noFill/>
              </a:ln>
              <a:solidFill>
                <a:schemeClr val="tx1"/>
              </a:solidFill>
              <a:effectLst/>
              <a:uLnTx/>
              <a:uFillTx/>
              <a:latin typeface="+mj-lt"/>
              <a:ea typeface="+mj-ea"/>
              <a:cs typeface="+mj-cs"/>
            </a:endParaRPr>
          </a:p>
        </p:txBody>
      </p:sp>
      <p:sp>
        <p:nvSpPr>
          <p:cNvPr id="49" name="Content Placeholder 2"/>
          <p:cNvSpPr txBox="1">
            <a:spLocks/>
          </p:cNvSpPr>
          <p:nvPr/>
        </p:nvSpPr>
        <p:spPr>
          <a:xfrm>
            <a:off x="395536" y="1628800"/>
            <a:ext cx="8424936" cy="5040560"/>
          </a:xfrm>
          <a:prstGeom prst="rect">
            <a:avLst/>
          </a:prstGeom>
        </p:spPr>
        <p:txBody>
          <a:bodyPr>
            <a:normAutofit fontScale="55000" lnSpcReduction="20000"/>
          </a:bodyPr>
          <a:lstStyle/>
          <a:p>
            <a:pPr marL="342900" indent="-342900">
              <a:lnSpc>
                <a:spcPct val="120000"/>
              </a:lnSpc>
              <a:spcBef>
                <a:spcPct val="20000"/>
              </a:spcBef>
              <a:buFont typeface="Arial" pitchFamily="34" charset="0"/>
              <a:buChar char="•"/>
            </a:pPr>
            <a:r>
              <a:rPr lang="en-US" altLang="ja-JP" sz="4400" b="0" dirty="0" smtClean="0">
                <a:solidFill>
                  <a:prstClr val="black"/>
                </a:solidFill>
              </a:rPr>
              <a:t>Legacy 802.22 PHY</a:t>
            </a:r>
          </a:p>
          <a:p>
            <a:pPr marL="742950" lvl="1" indent="-285750">
              <a:lnSpc>
                <a:spcPct val="120000"/>
              </a:lnSpc>
              <a:spcBef>
                <a:spcPct val="20000"/>
              </a:spcBef>
              <a:buFont typeface="Arial" pitchFamily="34" charset="0"/>
              <a:buChar char="–"/>
            </a:pPr>
            <a:r>
              <a:rPr lang="en-US" altLang="ja-JP" sz="3600" b="0" dirty="0" smtClean="0">
                <a:solidFill>
                  <a:prstClr val="black"/>
                </a:solidFill>
              </a:rPr>
              <a:t>One slot is defined as one sub-channel (28 sub-carriers) by one OFDM symbol</a:t>
            </a:r>
          </a:p>
          <a:p>
            <a:pPr marL="742950" lvl="1" indent="-285750">
              <a:lnSpc>
                <a:spcPct val="120000"/>
              </a:lnSpc>
              <a:spcBef>
                <a:spcPct val="20000"/>
              </a:spcBef>
              <a:buFont typeface="Arial" pitchFamily="34" charset="0"/>
              <a:buChar char="–"/>
            </a:pPr>
            <a:r>
              <a:rPr lang="en-SG" altLang="ja-JP" sz="3600" b="0" dirty="0" smtClean="0">
                <a:solidFill>
                  <a:prstClr val="black"/>
                </a:solidFill>
              </a:rPr>
              <a:t>They are first mapped horizontally, OFDM symbol by OFDM symbol (or at least 7 OFDM symbol at a time) , in the same logical sub-channel.</a:t>
            </a:r>
          </a:p>
          <a:p>
            <a:pPr marL="742950" lvl="1" indent="-285750">
              <a:lnSpc>
                <a:spcPct val="120000"/>
              </a:lnSpc>
              <a:spcBef>
                <a:spcPct val="20000"/>
              </a:spcBef>
              <a:buFont typeface="Arial" pitchFamily="34" charset="0"/>
              <a:buChar char="–"/>
            </a:pPr>
            <a:r>
              <a:rPr lang="en-US" altLang="ja-JP" sz="3600" b="0" dirty="0" smtClean="0">
                <a:solidFill>
                  <a:prstClr val="black"/>
                </a:solidFill>
              </a:rPr>
              <a:t>Once the logical sub-channel is fully filled, data shall be mapped to the next logical sub-channel in an increasing order.</a:t>
            </a:r>
            <a:endParaRPr lang="en-SG" altLang="ja-JP" sz="3600" b="0" dirty="0" smtClean="0">
              <a:solidFill>
                <a:prstClr val="black"/>
              </a:solidFill>
            </a:endParaRPr>
          </a:p>
          <a:p>
            <a:pPr>
              <a:lnSpc>
                <a:spcPct val="120000"/>
              </a:lnSpc>
            </a:pPr>
            <a:r>
              <a:rPr lang="en-US" sz="3600" dirty="0" smtClean="0">
                <a:solidFill>
                  <a:prstClr val="black"/>
                </a:solidFill>
              </a:rPr>
              <a:t>	</a:t>
            </a:r>
            <a:endParaRPr lang="en-SG" altLang="ja-JP" sz="3600" dirty="0" smtClean="0">
              <a:solidFill>
                <a:prstClr val="black"/>
              </a:solidFill>
            </a:endParaRPr>
          </a:p>
          <a:p>
            <a:pPr marL="342900" indent="-342900">
              <a:lnSpc>
                <a:spcPct val="120000"/>
              </a:lnSpc>
              <a:spcBef>
                <a:spcPct val="20000"/>
              </a:spcBef>
              <a:buFont typeface="Arial" pitchFamily="34" charset="0"/>
              <a:buChar char="•"/>
            </a:pPr>
            <a:r>
              <a:rPr lang="en-US" altLang="ja-JP" sz="4400" b="0" dirty="0" smtClean="0">
                <a:solidFill>
                  <a:prstClr val="black"/>
                </a:solidFill>
              </a:rPr>
              <a:t>Proposed PHY</a:t>
            </a:r>
          </a:p>
          <a:p>
            <a:pPr marL="742950" lvl="1" indent="-285750">
              <a:lnSpc>
                <a:spcPct val="120000"/>
              </a:lnSpc>
              <a:spcBef>
                <a:spcPct val="20000"/>
              </a:spcBef>
              <a:buFont typeface="Arial" pitchFamily="34" charset="0"/>
              <a:buChar char="–"/>
            </a:pPr>
            <a:r>
              <a:rPr lang="en-US" altLang="ja-JP" sz="3600" b="0" dirty="0" smtClean="0">
                <a:solidFill>
                  <a:prstClr val="black"/>
                </a:solidFill>
              </a:rPr>
              <a:t>One slot is defined as one sub-channel by seven OFDM symbol</a:t>
            </a:r>
          </a:p>
          <a:p>
            <a:pPr marL="742950" lvl="1" indent="-285750">
              <a:lnSpc>
                <a:spcPct val="120000"/>
              </a:lnSpc>
              <a:spcBef>
                <a:spcPct val="20000"/>
              </a:spcBef>
              <a:buFont typeface="Arial" pitchFamily="34" charset="0"/>
              <a:buChar char="–"/>
            </a:pPr>
            <a:r>
              <a:rPr lang="en-US" altLang="ja-JP" sz="3600" b="0" dirty="0" smtClean="0">
                <a:solidFill>
                  <a:prstClr val="black"/>
                </a:solidFill>
              </a:rPr>
              <a:t>Data is fitted into one slot first, </a:t>
            </a:r>
          </a:p>
          <a:p>
            <a:pPr marL="742950" lvl="1" indent="-285750">
              <a:lnSpc>
                <a:spcPct val="120000"/>
              </a:lnSpc>
              <a:spcBef>
                <a:spcPct val="20000"/>
              </a:spcBef>
              <a:buFont typeface="Arial" pitchFamily="34" charset="0"/>
              <a:buChar char="–"/>
            </a:pPr>
            <a:r>
              <a:rPr lang="en-US" altLang="ja-JP" sz="3600" b="0" dirty="0" smtClean="0">
                <a:solidFill>
                  <a:prstClr val="black"/>
                </a:solidFill>
              </a:rPr>
              <a:t>The allocation shall be continued by increasing OFDM symbol, then followed by increasing sub-channel number.</a:t>
            </a:r>
            <a:endParaRPr kumimoji="0" lang="en-SG"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44" name="正方形/長方形 43"/>
          <p:cNvSpPr/>
          <p:nvPr/>
        </p:nvSpPr>
        <p:spPr>
          <a:xfrm>
            <a:off x="8495928" y="1236486"/>
            <a:ext cx="648072"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43"/>
          <p:cNvSpPr/>
          <p:nvPr/>
        </p:nvSpPr>
        <p:spPr>
          <a:xfrm>
            <a:off x="8495928" y="4077072"/>
            <a:ext cx="648072"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
        <p:nvSpPr>
          <p:cNvPr id="3" name="Slide Number Placeholder 2"/>
          <p:cNvSpPr>
            <a:spLocks noGrp="1"/>
          </p:cNvSpPr>
          <p:nvPr>
            <p:ph type="sldNum" sz="quarter" idx="12"/>
          </p:nvPr>
        </p:nvSpPr>
        <p:spPr/>
        <p:txBody>
          <a:bodyPr/>
          <a:lstStyle/>
          <a:p>
            <a:pPr>
              <a:defRPr/>
            </a:pPr>
            <a:r>
              <a:rPr lang="en-US" altLang="ja-JP" smtClean="0"/>
              <a:t>Slide </a:t>
            </a:r>
            <a:fld id="{2101F1DE-16BF-4AD2-A3CE-17FB2FE2C0F4}" type="slidenum">
              <a:rPr lang="en-US" altLang="ja-JP" smtClean="0"/>
              <a:pPr>
                <a:defRPr/>
              </a:pPr>
              <a:t>11</a:t>
            </a:fld>
            <a:endParaRPr lang="en-US" altLang="ja-JP"/>
          </a:p>
        </p:txBody>
      </p:sp>
      <p:sp>
        <p:nvSpPr>
          <p:cNvPr id="4" name="円/楕円 510"/>
          <p:cNvSpPr/>
          <p:nvPr/>
        </p:nvSpPr>
        <p:spPr bwMode="auto">
          <a:xfrm>
            <a:off x="1979712" y="6125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 name="円/楕円 511"/>
          <p:cNvSpPr/>
          <p:nvPr/>
        </p:nvSpPr>
        <p:spPr bwMode="auto">
          <a:xfrm>
            <a:off x="2267744" y="612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 name="円/楕円 512"/>
          <p:cNvSpPr/>
          <p:nvPr/>
        </p:nvSpPr>
        <p:spPr bwMode="auto">
          <a:xfrm>
            <a:off x="2555776" y="612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 name="円/楕円 513"/>
          <p:cNvSpPr/>
          <p:nvPr/>
        </p:nvSpPr>
        <p:spPr bwMode="auto">
          <a:xfrm>
            <a:off x="2843808" y="612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8" name="円/楕円 514"/>
          <p:cNvSpPr/>
          <p:nvPr/>
        </p:nvSpPr>
        <p:spPr bwMode="auto">
          <a:xfrm>
            <a:off x="1979712" y="3492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 name="円/楕円 515"/>
          <p:cNvSpPr/>
          <p:nvPr/>
        </p:nvSpPr>
        <p:spPr bwMode="auto">
          <a:xfrm>
            <a:off x="2267744" y="3492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 name="円/楕円 516"/>
          <p:cNvSpPr/>
          <p:nvPr/>
        </p:nvSpPr>
        <p:spPr bwMode="auto">
          <a:xfrm>
            <a:off x="2555776" y="3492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 name="円/楕円 517"/>
          <p:cNvSpPr/>
          <p:nvPr/>
        </p:nvSpPr>
        <p:spPr bwMode="auto">
          <a:xfrm>
            <a:off x="2843808" y="34928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2" name="円/楕円 518"/>
          <p:cNvSpPr/>
          <p:nvPr/>
        </p:nvSpPr>
        <p:spPr bwMode="auto">
          <a:xfrm>
            <a:off x="1979712" y="6373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 name="円/楕円 519"/>
          <p:cNvSpPr/>
          <p:nvPr/>
        </p:nvSpPr>
        <p:spPr bwMode="auto">
          <a:xfrm>
            <a:off x="2267744" y="6373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 name="円/楕円 520"/>
          <p:cNvSpPr/>
          <p:nvPr/>
        </p:nvSpPr>
        <p:spPr bwMode="auto">
          <a:xfrm>
            <a:off x="2555776" y="6373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 name="円/楕円 521"/>
          <p:cNvSpPr/>
          <p:nvPr/>
        </p:nvSpPr>
        <p:spPr bwMode="auto">
          <a:xfrm>
            <a:off x="2843808" y="6373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6" name="円/楕円 522"/>
          <p:cNvSpPr/>
          <p:nvPr/>
        </p:nvSpPr>
        <p:spPr bwMode="auto">
          <a:xfrm>
            <a:off x="1979712" y="9253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7" name="円/楕円 523"/>
          <p:cNvSpPr/>
          <p:nvPr/>
        </p:nvSpPr>
        <p:spPr bwMode="auto">
          <a:xfrm>
            <a:off x="2267744" y="92534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8" name="円/楕円 524"/>
          <p:cNvSpPr/>
          <p:nvPr/>
        </p:nvSpPr>
        <p:spPr bwMode="auto">
          <a:xfrm>
            <a:off x="2555776" y="9253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 name="円/楕円 525"/>
          <p:cNvSpPr/>
          <p:nvPr/>
        </p:nvSpPr>
        <p:spPr bwMode="auto">
          <a:xfrm>
            <a:off x="2843808" y="9253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0" name="円/楕円 526"/>
          <p:cNvSpPr/>
          <p:nvPr/>
        </p:nvSpPr>
        <p:spPr bwMode="auto">
          <a:xfrm>
            <a:off x="3131840" y="612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1" name="円/楕円 527"/>
          <p:cNvSpPr/>
          <p:nvPr/>
        </p:nvSpPr>
        <p:spPr bwMode="auto">
          <a:xfrm>
            <a:off x="3419872" y="612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 name="円/楕円 528"/>
          <p:cNvSpPr/>
          <p:nvPr/>
        </p:nvSpPr>
        <p:spPr bwMode="auto">
          <a:xfrm>
            <a:off x="3707904" y="612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 name="円/楕円 529"/>
          <p:cNvSpPr/>
          <p:nvPr/>
        </p:nvSpPr>
        <p:spPr bwMode="auto">
          <a:xfrm>
            <a:off x="3131840" y="3492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 name="円/楕円 530"/>
          <p:cNvSpPr/>
          <p:nvPr/>
        </p:nvSpPr>
        <p:spPr bwMode="auto">
          <a:xfrm>
            <a:off x="3419872" y="3492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 name="円/楕円 531"/>
          <p:cNvSpPr/>
          <p:nvPr/>
        </p:nvSpPr>
        <p:spPr bwMode="auto">
          <a:xfrm>
            <a:off x="3707904" y="3492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 name="円/楕円 532"/>
          <p:cNvSpPr/>
          <p:nvPr/>
        </p:nvSpPr>
        <p:spPr bwMode="auto">
          <a:xfrm>
            <a:off x="3131840" y="6373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 name="円/楕円 533"/>
          <p:cNvSpPr/>
          <p:nvPr/>
        </p:nvSpPr>
        <p:spPr bwMode="auto">
          <a:xfrm>
            <a:off x="3419872" y="6373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 name="円/楕円 534"/>
          <p:cNvSpPr/>
          <p:nvPr/>
        </p:nvSpPr>
        <p:spPr bwMode="auto">
          <a:xfrm>
            <a:off x="3707904" y="63731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9" name="円/楕円 535"/>
          <p:cNvSpPr/>
          <p:nvPr/>
        </p:nvSpPr>
        <p:spPr bwMode="auto">
          <a:xfrm>
            <a:off x="3131840" y="9253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0" name="円/楕円 536"/>
          <p:cNvSpPr/>
          <p:nvPr/>
        </p:nvSpPr>
        <p:spPr bwMode="auto">
          <a:xfrm>
            <a:off x="3419872" y="9253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1" name="円/楕円 537"/>
          <p:cNvSpPr/>
          <p:nvPr/>
        </p:nvSpPr>
        <p:spPr bwMode="auto">
          <a:xfrm>
            <a:off x="3707904" y="9253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 name="円/楕円 538"/>
          <p:cNvSpPr/>
          <p:nvPr/>
        </p:nvSpPr>
        <p:spPr bwMode="auto">
          <a:xfrm>
            <a:off x="1979712" y="12133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3" name="円/楕円 539"/>
          <p:cNvSpPr/>
          <p:nvPr/>
        </p:nvSpPr>
        <p:spPr bwMode="auto">
          <a:xfrm>
            <a:off x="2267744" y="12133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 name="円/楕円 540"/>
          <p:cNvSpPr/>
          <p:nvPr/>
        </p:nvSpPr>
        <p:spPr bwMode="auto">
          <a:xfrm>
            <a:off x="2555776" y="12133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 name="円/楕円 541"/>
          <p:cNvSpPr/>
          <p:nvPr/>
        </p:nvSpPr>
        <p:spPr bwMode="auto">
          <a:xfrm>
            <a:off x="2843808" y="12133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6" name="円/楕円 542"/>
          <p:cNvSpPr/>
          <p:nvPr/>
        </p:nvSpPr>
        <p:spPr bwMode="auto">
          <a:xfrm>
            <a:off x="1979712" y="15014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 name="円/楕円 543"/>
          <p:cNvSpPr/>
          <p:nvPr/>
        </p:nvSpPr>
        <p:spPr bwMode="auto">
          <a:xfrm>
            <a:off x="2267744" y="15014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 name="円/楕円 544"/>
          <p:cNvSpPr/>
          <p:nvPr/>
        </p:nvSpPr>
        <p:spPr bwMode="auto">
          <a:xfrm>
            <a:off x="2555776" y="150141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9" name="円/楕円 545"/>
          <p:cNvSpPr/>
          <p:nvPr/>
        </p:nvSpPr>
        <p:spPr bwMode="auto">
          <a:xfrm>
            <a:off x="2843808" y="15014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 name="円/楕円 546"/>
          <p:cNvSpPr/>
          <p:nvPr/>
        </p:nvSpPr>
        <p:spPr bwMode="auto">
          <a:xfrm>
            <a:off x="1979712" y="17894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 name="円/楕円 547"/>
          <p:cNvSpPr/>
          <p:nvPr/>
        </p:nvSpPr>
        <p:spPr bwMode="auto">
          <a:xfrm>
            <a:off x="2267744" y="17894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 name="円/楕円 548"/>
          <p:cNvSpPr/>
          <p:nvPr/>
        </p:nvSpPr>
        <p:spPr bwMode="auto">
          <a:xfrm>
            <a:off x="2555776" y="17894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 name="円/楕円 549"/>
          <p:cNvSpPr/>
          <p:nvPr/>
        </p:nvSpPr>
        <p:spPr bwMode="auto">
          <a:xfrm>
            <a:off x="2843808" y="17894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44" name="円/楕円 550"/>
          <p:cNvSpPr/>
          <p:nvPr/>
        </p:nvSpPr>
        <p:spPr bwMode="auto">
          <a:xfrm>
            <a:off x="1979712" y="207747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 name="円/楕円 551"/>
          <p:cNvSpPr/>
          <p:nvPr/>
        </p:nvSpPr>
        <p:spPr bwMode="auto">
          <a:xfrm>
            <a:off x="2267744" y="20774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46" name="円/楕円 552"/>
          <p:cNvSpPr/>
          <p:nvPr/>
        </p:nvSpPr>
        <p:spPr bwMode="auto">
          <a:xfrm>
            <a:off x="2555776" y="20774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7" name="円/楕円 553"/>
          <p:cNvSpPr/>
          <p:nvPr/>
        </p:nvSpPr>
        <p:spPr bwMode="auto">
          <a:xfrm>
            <a:off x="2843808" y="20774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48" name="円/楕円 554"/>
          <p:cNvSpPr/>
          <p:nvPr/>
        </p:nvSpPr>
        <p:spPr bwMode="auto">
          <a:xfrm>
            <a:off x="3131840" y="121337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9" name="円/楕円 555"/>
          <p:cNvSpPr/>
          <p:nvPr/>
        </p:nvSpPr>
        <p:spPr bwMode="auto">
          <a:xfrm>
            <a:off x="3419872" y="12133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0" name="円/楕円 556"/>
          <p:cNvSpPr/>
          <p:nvPr/>
        </p:nvSpPr>
        <p:spPr bwMode="auto">
          <a:xfrm>
            <a:off x="3707904" y="12133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1" name="円/楕円 557"/>
          <p:cNvSpPr/>
          <p:nvPr/>
        </p:nvSpPr>
        <p:spPr bwMode="auto">
          <a:xfrm>
            <a:off x="3131840" y="15014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2" name="円/楕円 558"/>
          <p:cNvSpPr/>
          <p:nvPr/>
        </p:nvSpPr>
        <p:spPr bwMode="auto">
          <a:xfrm>
            <a:off x="3419872" y="15014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53" name="円/楕円 559"/>
          <p:cNvSpPr/>
          <p:nvPr/>
        </p:nvSpPr>
        <p:spPr bwMode="auto">
          <a:xfrm>
            <a:off x="3707904" y="15014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4" name="円/楕円 560"/>
          <p:cNvSpPr/>
          <p:nvPr/>
        </p:nvSpPr>
        <p:spPr bwMode="auto">
          <a:xfrm>
            <a:off x="3131840" y="17894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5" name="円/楕円 561"/>
          <p:cNvSpPr/>
          <p:nvPr/>
        </p:nvSpPr>
        <p:spPr bwMode="auto">
          <a:xfrm>
            <a:off x="3419872" y="178944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56" name="円/楕円 562"/>
          <p:cNvSpPr/>
          <p:nvPr/>
        </p:nvSpPr>
        <p:spPr bwMode="auto">
          <a:xfrm>
            <a:off x="3707904" y="17894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7" name="円/楕円 563"/>
          <p:cNvSpPr/>
          <p:nvPr/>
        </p:nvSpPr>
        <p:spPr bwMode="auto">
          <a:xfrm>
            <a:off x="3131840" y="20774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58" name="円/楕円 564"/>
          <p:cNvSpPr/>
          <p:nvPr/>
        </p:nvSpPr>
        <p:spPr bwMode="auto">
          <a:xfrm>
            <a:off x="3419872" y="20774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59" name="円/楕円 565"/>
          <p:cNvSpPr/>
          <p:nvPr/>
        </p:nvSpPr>
        <p:spPr bwMode="auto">
          <a:xfrm>
            <a:off x="3707904" y="20774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0" name="円/楕円 566"/>
          <p:cNvSpPr/>
          <p:nvPr/>
        </p:nvSpPr>
        <p:spPr bwMode="auto">
          <a:xfrm>
            <a:off x="1979712" y="23655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61" name="円/楕円 567"/>
          <p:cNvSpPr/>
          <p:nvPr/>
        </p:nvSpPr>
        <p:spPr bwMode="auto">
          <a:xfrm>
            <a:off x="2267744" y="23655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2" name="円/楕円 568"/>
          <p:cNvSpPr/>
          <p:nvPr/>
        </p:nvSpPr>
        <p:spPr bwMode="auto">
          <a:xfrm>
            <a:off x="2555776" y="23655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3" name="円/楕円 569"/>
          <p:cNvSpPr/>
          <p:nvPr/>
        </p:nvSpPr>
        <p:spPr bwMode="auto">
          <a:xfrm>
            <a:off x="2843808" y="236550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4" name="円/楕円 570"/>
          <p:cNvSpPr/>
          <p:nvPr/>
        </p:nvSpPr>
        <p:spPr bwMode="auto">
          <a:xfrm>
            <a:off x="1979712" y="265353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5" name="円/楕円 571"/>
          <p:cNvSpPr/>
          <p:nvPr/>
        </p:nvSpPr>
        <p:spPr bwMode="auto">
          <a:xfrm>
            <a:off x="2267744" y="265353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6" name="円/楕円 572"/>
          <p:cNvSpPr/>
          <p:nvPr/>
        </p:nvSpPr>
        <p:spPr bwMode="auto">
          <a:xfrm>
            <a:off x="2555776" y="265353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7" name="円/楕円 573"/>
          <p:cNvSpPr/>
          <p:nvPr/>
        </p:nvSpPr>
        <p:spPr bwMode="auto">
          <a:xfrm>
            <a:off x="2843808" y="265353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8" name="円/楕円 574"/>
          <p:cNvSpPr/>
          <p:nvPr/>
        </p:nvSpPr>
        <p:spPr bwMode="auto">
          <a:xfrm>
            <a:off x="1979712" y="294157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9" name="円/楕円 575"/>
          <p:cNvSpPr/>
          <p:nvPr/>
        </p:nvSpPr>
        <p:spPr bwMode="auto">
          <a:xfrm>
            <a:off x="2267744" y="294157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70" name="円/楕円 576"/>
          <p:cNvSpPr/>
          <p:nvPr/>
        </p:nvSpPr>
        <p:spPr bwMode="auto">
          <a:xfrm>
            <a:off x="2555776" y="294157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1" name="円/楕円 577"/>
          <p:cNvSpPr/>
          <p:nvPr/>
        </p:nvSpPr>
        <p:spPr bwMode="auto">
          <a:xfrm>
            <a:off x="2843808" y="294157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72" name="円/楕円 578"/>
          <p:cNvSpPr/>
          <p:nvPr/>
        </p:nvSpPr>
        <p:spPr bwMode="auto">
          <a:xfrm>
            <a:off x="1979712" y="322960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73" name="円/楕円 579"/>
          <p:cNvSpPr/>
          <p:nvPr/>
        </p:nvSpPr>
        <p:spPr bwMode="auto">
          <a:xfrm>
            <a:off x="2267744" y="322960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74" name="円/楕円 580"/>
          <p:cNvSpPr/>
          <p:nvPr/>
        </p:nvSpPr>
        <p:spPr bwMode="auto">
          <a:xfrm>
            <a:off x="2555776" y="322960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5" name="円/楕円 581"/>
          <p:cNvSpPr/>
          <p:nvPr/>
        </p:nvSpPr>
        <p:spPr bwMode="auto">
          <a:xfrm>
            <a:off x="2843808" y="322960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76" name="円/楕円 582"/>
          <p:cNvSpPr/>
          <p:nvPr/>
        </p:nvSpPr>
        <p:spPr bwMode="auto">
          <a:xfrm>
            <a:off x="3131840" y="23655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77" name="円/楕円 583"/>
          <p:cNvSpPr/>
          <p:nvPr/>
        </p:nvSpPr>
        <p:spPr bwMode="auto">
          <a:xfrm>
            <a:off x="3419872" y="23655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8" name="円/楕円 584"/>
          <p:cNvSpPr/>
          <p:nvPr/>
        </p:nvSpPr>
        <p:spPr bwMode="auto">
          <a:xfrm>
            <a:off x="3707904" y="23655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9" name="円/楕円 585"/>
          <p:cNvSpPr/>
          <p:nvPr/>
        </p:nvSpPr>
        <p:spPr bwMode="auto">
          <a:xfrm>
            <a:off x="3131840" y="265353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0" name="円/楕円 586"/>
          <p:cNvSpPr/>
          <p:nvPr/>
        </p:nvSpPr>
        <p:spPr bwMode="auto">
          <a:xfrm>
            <a:off x="3419872" y="265353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1" name="円/楕円 587"/>
          <p:cNvSpPr/>
          <p:nvPr/>
        </p:nvSpPr>
        <p:spPr bwMode="auto">
          <a:xfrm>
            <a:off x="3707904" y="265353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82" name="円/楕円 588"/>
          <p:cNvSpPr/>
          <p:nvPr/>
        </p:nvSpPr>
        <p:spPr bwMode="auto">
          <a:xfrm>
            <a:off x="3131840" y="294157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3" name="円/楕円 589"/>
          <p:cNvSpPr/>
          <p:nvPr/>
        </p:nvSpPr>
        <p:spPr bwMode="auto">
          <a:xfrm>
            <a:off x="3419872" y="294157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4" name="円/楕円 590"/>
          <p:cNvSpPr/>
          <p:nvPr/>
        </p:nvSpPr>
        <p:spPr bwMode="auto">
          <a:xfrm>
            <a:off x="3707904" y="294157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5" name="円/楕円 591"/>
          <p:cNvSpPr/>
          <p:nvPr/>
        </p:nvSpPr>
        <p:spPr bwMode="auto">
          <a:xfrm>
            <a:off x="3131840" y="322960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6" name="円/楕円 592"/>
          <p:cNvSpPr/>
          <p:nvPr/>
        </p:nvSpPr>
        <p:spPr bwMode="auto">
          <a:xfrm>
            <a:off x="3419872" y="322960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87" name="円/楕円 593"/>
          <p:cNvSpPr/>
          <p:nvPr/>
        </p:nvSpPr>
        <p:spPr bwMode="auto">
          <a:xfrm>
            <a:off x="3707904" y="322960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8" name="円/楕円 594"/>
          <p:cNvSpPr/>
          <p:nvPr/>
        </p:nvSpPr>
        <p:spPr bwMode="auto">
          <a:xfrm>
            <a:off x="1979712" y="351763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89" name="円/楕円 595"/>
          <p:cNvSpPr/>
          <p:nvPr/>
        </p:nvSpPr>
        <p:spPr bwMode="auto">
          <a:xfrm>
            <a:off x="2267744" y="351763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0" name="円/楕円 596"/>
          <p:cNvSpPr/>
          <p:nvPr/>
        </p:nvSpPr>
        <p:spPr bwMode="auto">
          <a:xfrm>
            <a:off x="2555776" y="351763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91" name="円/楕円 597"/>
          <p:cNvSpPr/>
          <p:nvPr/>
        </p:nvSpPr>
        <p:spPr bwMode="auto">
          <a:xfrm>
            <a:off x="2843808" y="351763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92" name="円/楕円 598"/>
          <p:cNvSpPr/>
          <p:nvPr/>
        </p:nvSpPr>
        <p:spPr bwMode="auto">
          <a:xfrm>
            <a:off x="1979712" y="380566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3" name="円/楕円 599"/>
          <p:cNvSpPr/>
          <p:nvPr/>
        </p:nvSpPr>
        <p:spPr bwMode="auto">
          <a:xfrm>
            <a:off x="2267744" y="380566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4" name="円/楕円 600"/>
          <p:cNvSpPr/>
          <p:nvPr/>
        </p:nvSpPr>
        <p:spPr bwMode="auto">
          <a:xfrm>
            <a:off x="2555776" y="380566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5" name="円/楕円 601"/>
          <p:cNvSpPr/>
          <p:nvPr/>
        </p:nvSpPr>
        <p:spPr bwMode="auto">
          <a:xfrm>
            <a:off x="2843808" y="380566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6" name="円/楕円 602"/>
          <p:cNvSpPr/>
          <p:nvPr/>
        </p:nvSpPr>
        <p:spPr bwMode="auto">
          <a:xfrm>
            <a:off x="1979712" y="409369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97" name="円/楕円 603"/>
          <p:cNvSpPr/>
          <p:nvPr/>
        </p:nvSpPr>
        <p:spPr bwMode="auto">
          <a:xfrm>
            <a:off x="2267744" y="40936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8" name="円/楕円 604"/>
          <p:cNvSpPr/>
          <p:nvPr/>
        </p:nvSpPr>
        <p:spPr bwMode="auto">
          <a:xfrm>
            <a:off x="2555776" y="40936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9" name="円/楕円 605"/>
          <p:cNvSpPr/>
          <p:nvPr/>
        </p:nvSpPr>
        <p:spPr bwMode="auto">
          <a:xfrm>
            <a:off x="2843808" y="40936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00" name="円/楕円 606"/>
          <p:cNvSpPr/>
          <p:nvPr/>
        </p:nvSpPr>
        <p:spPr bwMode="auto">
          <a:xfrm>
            <a:off x="1979712" y="43817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01" name="円/楕円 607"/>
          <p:cNvSpPr/>
          <p:nvPr/>
        </p:nvSpPr>
        <p:spPr bwMode="auto">
          <a:xfrm>
            <a:off x="2267744" y="43817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02" name="円/楕円 608"/>
          <p:cNvSpPr/>
          <p:nvPr/>
        </p:nvSpPr>
        <p:spPr bwMode="auto">
          <a:xfrm>
            <a:off x="2555776" y="43817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3" name="円/楕円 609"/>
          <p:cNvSpPr/>
          <p:nvPr/>
        </p:nvSpPr>
        <p:spPr bwMode="auto">
          <a:xfrm>
            <a:off x="2843808" y="438173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4" name="円/楕円 610"/>
          <p:cNvSpPr/>
          <p:nvPr/>
        </p:nvSpPr>
        <p:spPr bwMode="auto">
          <a:xfrm>
            <a:off x="3131840" y="351763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05" name="円/楕円 611"/>
          <p:cNvSpPr/>
          <p:nvPr/>
        </p:nvSpPr>
        <p:spPr bwMode="auto">
          <a:xfrm>
            <a:off x="3419872" y="351763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6" name="円/楕円 612"/>
          <p:cNvSpPr/>
          <p:nvPr/>
        </p:nvSpPr>
        <p:spPr bwMode="auto">
          <a:xfrm>
            <a:off x="3707904" y="351763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7" name="円/楕円 613"/>
          <p:cNvSpPr/>
          <p:nvPr/>
        </p:nvSpPr>
        <p:spPr bwMode="auto">
          <a:xfrm>
            <a:off x="3131840" y="380566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8" name="円/楕円 614"/>
          <p:cNvSpPr/>
          <p:nvPr/>
        </p:nvSpPr>
        <p:spPr bwMode="auto">
          <a:xfrm>
            <a:off x="3419872" y="380566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09" name="円/楕円 615"/>
          <p:cNvSpPr/>
          <p:nvPr/>
        </p:nvSpPr>
        <p:spPr bwMode="auto">
          <a:xfrm>
            <a:off x="3707904" y="380566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0" name="円/楕円 616"/>
          <p:cNvSpPr/>
          <p:nvPr/>
        </p:nvSpPr>
        <p:spPr bwMode="auto">
          <a:xfrm>
            <a:off x="3131840" y="40936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1" name="円/楕円 617"/>
          <p:cNvSpPr/>
          <p:nvPr/>
        </p:nvSpPr>
        <p:spPr bwMode="auto">
          <a:xfrm>
            <a:off x="3419872" y="40936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2" name="円/楕円 618"/>
          <p:cNvSpPr/>
          <p:nvPr/>
        </p:nvSpPr>
        <p:spPr bwMode="auto">
          <a:xfrm>
            <a:off x="3707904" y="40936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3" name="円/楕円 619"/>
          <p:cNvSpPr/>
          <p:nvPr/>
        </p:nvSpPr>
        <p:spPr bwMode="auto">
          <a:xfrm>
            <a:off x="3131840" y="43817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14" name="円/楕円 620"/>
          <p:cNvSpPr/>
          <p:nvPr/>
        </p:nvSpPr>
        <p:spPr bwMode="auto">
          <a:xfrm>
            <a:off x="3419872" y="43817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15" name="円/楕円 621"/>
          <p:cNvSpPr/>
          <p:nvPr/>
        </p:nvSpPr>
        <p:spPr bwMode="auto">
          <a:xfrm>
            <a:off x="3707904" y="43817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16" name="円/楕円 622"/>
          <p:cNvSpPr/>
          <p:nvPr/>
        </p:nvSpPr>
        <p:spPr bwMode="auto">
          <a:xfrm>
            <a:off x="1979712" y="46697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17" name="円/楕円 623"/>
          <p:cNvSpPr/>
          <p:nvPr/>
        </p:nvSpPr>
        <p:spPr bwMode="auto">
          <a:xfrm>
            <a:off x="2267744" y="46697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8" name="円/楕円 624"/>
          <p:cNvSpPr/>
          <p:nvPr/>
        </p:nvSpPr>
        <p:spPr bwMode="auto">
          <a:xfrm>
            <a:off x="2555776" y="46697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9" name="円/楕円 625"/>
          <p:cNvSpPr/>
          <p:nvPr/>
        </p:nvSpPr>
        <p:spPr bwMode="auto">
          <a:xfrm>
            <a:off x="2843808" y="46697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20" name="円/楕円 626"/>
          <p:cNvSpPr/>
          <p:nvPr/>
        </p:nvSpPr>
        <p:spPr bwMode="auto">
          <a:xfrm>
            <a:off x="1979712" y="49577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1" name="円/楕円 627"/>
          <p:cNvSpPr/>
          <p:nvPr/>
        </p:nvSpPr>
        <p:spPr bwMode="auto">
          <a:xfrm>
            <a:off x="2267744" y="495779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22" name="円/楕円 628"/>
          <p:cNvSpPr/>
          <p:nvPr/>
        </p:nvSpPr>
        <p:spPr bwMode="auto">
          <a:xfrm>
            <a:off x="2555776" y="49577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3" name="円/楕円 629"/>
          <p:cNvSpPr/>
          <p:nvPr/>
        </p:nvSpPr>
        <p:spPr bwMode="auto">
          <a:xfrm>
            <a:off x="2843808" y="49577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4" name="円/楕円 630"/>
          <p:cNvSpPr/>
          <p:nvPr/>
        </p:nvSpPr>
        <p:spPr bwMode="auto">
          <a:xfrm>
            <a:off x="1979712" y="52458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5" name="円/楕円 631"/>
          <p:cNvSpPr/>
          <p:nvPr/>
        </p:nvSpPr>
        <p:spPr bwMode="auto">
          <a:xfrm>
            <a:off x="2267744" y="52458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6" name="円/楕円 632"/>
          <p:cNvSpPr/>
          <p:nvPr/>
        </p:nvSpPr>
        <p:spPr bwMode="auto">
          <a:xfrm>
            <a:off x="2555776" y="52458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7" name="円/楕円 633"/>
          <p:cNvSpPr/>
          <p:nvPr/>
        </p:nvSpPr>
        <p:spPr bwMode="auto">
          <a:xfrm>
            <a:off x="2843808" y="52458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28" name="円/楕円 634"/>
          <p:cNvSpPr/>
          <p:nvPr/>
        </p:nvSpPr>
        <p:spPr bwMode="auto">
          <a:xfrm>
            <a:off x="1979712" y="55338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29" name="円/楕円 635"/>
          <p:cNvSpPr/>
          <p:nvPr/>
        </p:nvSpPr>
        <p:spPr bwMode="auto">
          <a:xfrm>
            <a:off x="2267744" y="55338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30" name="円/楕円 636"/>
          <p:cNvSpPr/>
          <p:nvPr/>
        </p:nvSpPr>
        <p:spPr bwMode="auto">
          <a:xfrm>
            <a:off x="2555776" y="553385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31" name="円/楕円 637"/>
          <p:cNvSpPr/>
          <p:nvPr/>
        </p:nvSpPr>
        <p:spPr bwMode="auto">
          <a:xfrm>
            <a:off x="2843808" y="55338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32" name="円/楕円 638"/>
          <p:cNvSpPr/>
          <p:nvPr/>
        </p:nvSpPr>
        <p:spPr bwMode="auto">
          <a:xfrm>
            <a:off x="3131840" y="46697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33" name="円/楕円 639"/>
          <p:cNvSpPr/>
          <p:nvPr/>
        </p:nvSpPr>
        <p:spPr bwMode="auto">
          <a:xfrm>
            <a:off x="3419872" y="46697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4" name="円/楕円 640"/>
          <p:cNvSpPr/>
          <p:nvPr/>
        </p:nvSpPr>
        <p:spPr bwMode="auto">
          <a:xfrm>
            <a:off x="3707904" y="466976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35" name="円/楕円 641"/>
          <p:cNvSpPr/>
          <p:nvPr/>
        </p:nvSpPr>
        <p:spPr bwMode="auto">
          <a:xfrm>
            <a:off x="3131840" y="49577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6" name="円/楕円 642"/>
          <p:cNvSpPr/>
          <p:nvPr/>
        </p:nvSpPr>
        <p:spPr bwMode="auto">
          <a:xfrm>
            <a:off x="3419872" y="49577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7" name="円/楕円 643"/>
          <p:cNvSpPr/>
          <p:nvPr/>
        </p:nvSpPr>
        <p:spPr bwMode="auto">
          <a:xfrm>
            <a:off x="3707904" y="49577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8" name="円/楕円 644"/>
          <p:cNvSpPr/>
          <p:nvPr/>
        </p:nvSpPr>
        <p:spPr bwMode="auto">
          <a:xfrm>
            <a:off x="3131840" y="524582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39" name="円/楕円 645"/>
          <p:cNvSpPr/>
          <p:nvPr/>
        </p:nvSpPr>
        <p:spPr bwMode="auto">
          <a:xfrm>
            <a:off x="3419872" y="52458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0" name="円/楕円 646"/>
          <p:cNvSpPr/>
          <p:nvPr/>
        </p:nvSpPr>
        <p:spPr bwMode="auto">
          <a:xfrm>
            <a:off x="3707904" y="52458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1" name="円/楕円 647"/>
          <p:cNvSpPr/>
          <p:nvPr/>
        </p:nvSpPr>
        <p:spPr bwMode="auto">
          <a:xfrm>
            <a:off x="3131840" y="55338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42" name="円/楕円 648"/>
          <p:cNvSpPr/>
          <p:nvPr/>
        </p:nvSpPr>
        <p:spPr bwMode="auto">
          <a:xfrm>
            <a:off x="3419872" y="55338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43" name="円/楕円 649"/>
          <p:cNvSpPr/>
          <p:nvPr/>
        </p:nvSpPr>
        <p:spPr bwMode="auto">
          <a:xfrm>
            <a:off x="3707904" y="55338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4" name="正方形/長方形 650"/>
          <p:cNvSpPr/>
          <p:nvPr/>
        </p:nvSpPr>
        <p:spPr>
          <a:xfrm rot="16200000">
            <a:off x="986740" y="3485868"/>
            <a:ext cx="1316386" cy="338554"/>
          </a:xfrm>
          <a:prstGeom prst="rect">
            <a:avLst/>
          </a:prstGeom>
        </p:spPr>
        <p:txBody>
          <a:bodyPr wrap="none">
            <a:spAutoFit/>
          </a:bodyPr>
          <a:lstStyle/>
          <a:p>
            <a:r>
              <a:rPr kumimoji="1" lang="en-US" altLang="ja-JP" sz="1600" dirty="0" smtClean="0"/>
              <a:t>1-Subchannel</a:t>
            </a:r>
            <a:endParaRPr lang="ja-JP" altLang="en-US" sz="1600" dirty="0"/>
          </a:p>
        </p:txBody>
      </p:sp>
      <p:cxnSp>
        <p:nvCxnSpPr>
          <p:cNvPr id="145" name="直線矢印コネクタ 651"/>
          <p:cNvCxnSpPr/>
          <p:nvPr/>
        </p:nvCxnSpPr>
        <p:spPr>
          <a:xfrm flipV="1">
            <a:off x="2142699" y="216024"/>
            <a:ext cx="216024" cy="56886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6" name="直線矢印コネクタ 652"/>
          <p:cNvCxnSpPr/>
          <p:nvPr/>
        </p:nvCxnSpPr>
        <p:spPr>
          <a:xfrm flipH="1">
            <a:off x="2123728" y="453542"/>
            <a:ext cx="18971" cy="158417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7" name="直線コネクタ 653"/>
          <p:cNvCxnSpPr/>
          <p:nvPr/>
        </p:nvCxnSpPr>
        <p:spPr>
          <a:xfrm>
            <a:off x="2116195" y="2005466"/>
            <a:ext cx="0" cy="51481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8" name="直線矢印コネクタ 654"/>
          <p:cNvCxnSpPr/>
          <p:nvPr/>
        </p:nvCxnSpPr>
        <p:spPr>
          <a:xfrm>
            <a:off x="2142699" y="2520280"/>
            <a:ext cx="0" cy="14401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9" name="直線矢印コネクタ 655"/>
          <p:cNvCxnSpPr/>
          <p:nvPr/>
        </p:nvCxnSpPr>
        <p:spPr>
          <a:xfrm>
            <a:off x="2412975" y="180512"/>
            <a:ext cx="0" cy="70932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0" name="直線コネクタ 656"/>
          <p:cNvCxnSpPr/>
          <p:nvPr/>
        </p:nvCxnSpPr>
        <p:spPr>
          <a:xfrm flipV="1">
            <a:off x="2412975" y="86409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1" name="直線矢印コネクタ 657"/>
          <p:cNvCxnSpPr/>
          <p:nvPr/>
        </p:nvCxnSpPr>
        <p:spPr>
          <a:xfrm>
            <a:off x="2412975" y="1296144"/>
            <a:ext cx="0" cy="151216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2" name="直線コネクタ 658"/>
          <p:cNvCxnSpPr/>
          <p:nvPr/>
        </p:nvCxnSpPr>
        <p:spPr>
          <a:xfrm flipV="1">
            <a:off x="2430731" y="33769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3" name="直線矢印コネクタ 659"/>
          <p:cNvCxnSpPr/>
          <p:nvPr/>
        </p:nvCxnSpPr>
        <p:spPr>
          <a:xfrm flipH="1">
            <a:off x="2411760" y="3582644"/>
            <a:ext cx="0" cy="13573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4" name="直線コネクタ 660"/>
          <p:cNvCxnSpPr/>
          <p:nvPr/>
        </p:nvCxnSpPr>
        <p:spPr>
          <a:xfrm flipV="1">
            <a:off x="2411760" y="2780928"/>
            <a:ext cx="0" cy="57606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5" name="直線矢印コネクタ 661"/>
          <p:cNvCxnSpPr/>
          <p:nvPr/>
        </p:nvCxnSpPr>
        <p:spPr>
          <a:xfrm>
            <a:off x="2699792" y="167874"/>
            <a:ext cx="0" cy="130690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6" name="直線コネクタ 662"/>
          <p:cNvCxnSpPr/>
          <p:nvPr/>
        </p:nvCxnSpPr>
        <p:spPr>
          <a:xfrm flipH="1" flipV="1">
            <a:off x="2691145" y="1476656"/>
            <a:ext cx="0" cy="432048"/>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7" name="直線矢印コネクタ 663"/>
          <p:cNvCxnSpPr>
            <a:stCxn id="42" idx="0"/>
          </p:cNvCxnSpPr>
          <p:nvPr/>
        </p:nvCxnSpPr>
        <p:spPr>
          <a:xfrm>
            <a:off x="2699792" y="1789442"/>
            <a:ext cx="0" cy="159493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8" name="直線コネクタ 664"/>
          <p:cNvCxnSpPr/>
          <p:nvPr/>
        </p:nvCxnSpPr>
        <p:spPr>
          <a:xfrm flipV="1">
            <a:off x="2718763" y="3366158"/>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9" name="直線矢印コネクタ 665"/>
          <p:cNvCxnSpPr/>
          <p:nvPr/>
        </p:nvCxnSpPr>
        <p:spPr>
          <a:xfrm>
            <a:off x="2699792" y="3645024"/>
            <a:ext cx="0" cy="1800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0" name="直線矢印コネクタ 666"/>
          <p:cNvCxnSpPr/>
          <p:nvPr/>
        </p:nvCxnSpPr>
        <p:spPr>
          <a:xfrm>
            <a:off x="3006795" y="144016"/>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1" name="直線コネクタ 667"/>
          <p:cNvCxnSpPr/>
          <p:nvPr/>
        </p:nvCxnSpPr>
        <p:spPr>
          <a:xfrm>
            <a:off x="3006795" y="432048"/>
            <a:ext cx="0" cy="36004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2" name="円/楕円 668"/>
          <p:cNvSpPr/>
          <p:nvPr/>
        </p:nvSpPr>
        <p:spPr bwMode="auto">
          <a:xfrm>
            <a:off x="1998683" y="58218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63" name="円/楕円 669"/>
          <p:cNvSpPr/>
          <p:nvPr/>
        </p:nvSpPr>
        <p:spPr bwMode="auto">
          <a:xfrm>
            <a:off x="2286715" y="58218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64" name="円/楕円 670"/>
          <p:cNvSpPr/>
          <p:nvPr/>
        </p:nvSpPr>
        <p:spPr bwMode="auto">
          <a:xfrm>
            <a:off x="2574747" y="58218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5" name="円/楕円 671"/>
          <p:cNvSpPr/>
          <p:nvPr/>
        </p:nvSpPr>
        <p:spPr bwMode="auto">
          <a:xfrm>
            <a:off x="2862779" y="58218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66" name="円/楕円 672"/>
          <p:cNvSpPr/>
          <p:nvPr/>
        </p:nvSpPr>
        <p:spPr bwMode="auto">
          <a:xfrm>
            <a:off x="3150811" y="58218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67" name="円/楕円 673"/>
          <p:cNvSpPr/>
          <p:nvPr/>
        </p:nvSpPr>
        <p:spPr bwMode="auto">
          <a:xfrm>
            <a:off x="3438843" y="582189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68" name="円/楕円 674"/>
          <p:cNvSpPr/>
          <p:nvPr/>
        </p:nvSpPr>
        <p:spPr bwMode="auto">
          <a:xfrm>
            <a:off x="3726875" y="58218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9" name="円/楕円 675"/>
          <p:cNvSpPr/>
          <p:nvPr/>
        </p:nvSpPr>
        <p:spPr bwMode="auto">
          <a:xfrm>
            <a:off x="1998683" y="610417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70" name="円/楕円 676"/>
          <p:cNvSpPr/>
          <p:nvPr/>
        </p:nvSpPr>
        <p:spPr bwMode="auto">
          <a:xfrm>
            <a:off x="2286715" y="61041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71" name="円/楕円 677"/>
          <p:cNvSpPr/>
          <p:nvPr/>
        </p:nvSpPr>
        <p:spPr bwMode="auto">
          <a:xfrm>
            <a:off x="2574747" y="61041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2" name="円/楕円 678"/>
          <p:cNvSpPr/>
          <p:nvPr/>
        </p:nvSpPr>
        <p:spPr bwMode="auto">
          <a:xfrm>
            <a:off x="2862779" y="61041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73" name="円/楕円 679"/>
          <p:cNvSpPr/>
          <p:nvPr/>
        </p:nvSpPr>
        <p:spPr bwMode="auto">
          <a:xfrm>
            <a:off x="3150811" y="61041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74" name="円/楕円 680"/>
          <p:cNvSpPr/>
          <p:nvPr/>
        </p:nvSpPr>
        <p:spPr bwMode="auto">
          <a:xfrm>
            <a:off x="3438843" y="61041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75" name="円/楕円 681"/>
          <p:cNvSpPr/>
          <p:nvPr/>
        </p:nvSpPr>
        <p:spPr bwMode="auto">
          <a:xfrm>
            <a:off x="3726875" y="61041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6" name="角丸四角形 682"/>
          <p:cNvSpPr/>
          <p:nvPr/>
        </p:nvSpPr>
        <p:spPr>
          <a:xfrm>
            <a:off x="1950686" y="0"/>
            <a:ext cx="317058" cy="6093296"/>
          </a:xfrm>
          <a:prstGeom prst="roundRect">
            <a:avLst/>
          </a:prstGeom>
          <a:noFill/>
          <a:ln w="57150">
            <a:solidFill>
              <a:srgbClr val="7D573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7" name="直線コネクタ 683"/>
          <p:cNvCxnSpPr/>
          <p:nvPr/>
        </p:nvCxnSpPr>
        <p:spPr>
          <a:xfrm flipH="1">
            <a:off x="2150232" y="3947188"/>
            <a:ext cx="0" cy="70932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8" name="直線矢印コネクタ 684"/>
          <p:cNvCxnSpPr/>
          <p:nvPr/>
        </p:nvCxnSpPr>
        <p:spPr>
          <a:xfrm flipH="1">
            <a:off x="2123728" y="4536504"/>
            <a:ext cx="18971" cy="141277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9" name="直線コネクタ 685"/>
          <p:cNvCxnSpPr/>
          <p:nvPr/>
        </p:nvCxnSpPr>
        <p:spPr>
          <a:xfrm flipH="1">
            <a:off x="2411760" y="4797152"/>
            <a:ext cx="0" cy="70932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0" name="直線矢印コネクタ 686"/>
          <p:cNvCxnSpPr/>
          <p:nvPr/>
        </p:nvCxnSpPr>
        <p:spPr>
          <a:xfrm>
            <a:off x="2430731" y="5311966"/>
            <a:ext cx="0" cy="66469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1" name="直線矢印コネクタ 687"/>
          <p:cNvCxnSpPr/>
          <p:nvPr/>
        </p:nvCxnSpPr>
        <p:spPr>
          <a:xfrm flipV="1">
            <a:off x="2483768" y="188640"/>
            <a:ext cx="216024" cy="576064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2" name="直線コネクタ 688"/>
          <p:cNvCxnSpPr/>
          <p:nvPr/>
        </p:nvCxnSpPr>
        <p:spPr>
          <a:xfrm flipV="1">
            <a:off x="2718763" y="5472608"/>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3" name="直線矢印コネクタ 689"/>
          <p:cNvCxnSpPr/>
          <p:nvPr/>
        </p:nvCxnSpPr>
        <p:spPr>
          <a:xfrm flipV="1">
            <a:off x="2718763" y="180512"/>
            <a:ext cx="243642" cy="579615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4" name="直線矢印コネクタ 690"/>
          <p:cNvCxnSpPr/>
          <p:nvPr/>
        </p:nvCxnSpPr>
        <p:spPr>
          <a:xfrm>
            <a:off x="3006795" y="792088"/>
            <a:ext cx="0" cy="14401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5" name="直線コネクタ 691"/>
          <p:cNvCxnSpPr/>
          <p:nvPr/>
        </p:nvCxnSpPr>
        <p:spPr>
          <a:xfrm flipH="1">
            <a:off x="2987824" y="2276872"/>
            <a:ext cx="0" cy="70932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6" name="直線矢印コネクタ 692"/>
          <p:cNvCxnSpPr/>
          <p:nvPr/>
        </p:nvCxnSpPr>
        <p:spPr>
          <a:xfrm>
            <a:off x="3006795" y="2808312"/>
            <a:ext cx="0" cy="14401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7" name="直線コネクタ 693"/>
          <p:cNvCxnSpPr/>
          <p:nvPr/>
        </p:nvCxnSpPr>
        <p:spPr>
          <a:xfrm flipH="1">
            <a:off x="3014328" y="4163212"/>
            <a:ext cx="0" cy="70932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8" name="直線矢印コネクタ 694"/>
          <p:cNvCxnSpPr/>
          <p:nvPr/>
        </p:nvCxnSpPr>
        <p:spPr>
          <a:xfrm flipV="1">
            <a:off x="3006795" y="144016"/>
            <a:ext cx="217008" cy="58326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9" name="直線矢印コネクタ 386"/>
          <p:cNvCxnSpPr/>
          <p:nvPr/>
        </p:nvCxnSpPr>
        <p:spPr bwMode="auto">
          <a:xfrm>
            <a:off x="251520" y="3356992"/>
            <a:ext cx="1080120" cy="0"/>
          </a:xfrm>
          <a:prstGeom prst="straightConnector1">
            <a:avLst/>
          </a:prstGeom>
          <a:noFill/>
          <a:ln w="9525" cap="flat" cmpd="sng" algn="ctr">
            <a:solidFill>
              <a:schemeClr val="tx1"/>
            </a:solidFill>
            <a:prstDash val="solid"/>
            <a:round/>
            <a:headEnd type="none" w="med" len="med"/>
            <a:tailEnd type="triangle" w="med" len="med"/>
          </a:ln>
          <a:effectLst/>
        </p:spPr>
      </p:cxnSp>
      <p:cxnSp>
        <p:nvCxnSpPr>
          <p:cNvPr id="190" name="直線矢印コネクタ 387"/>
          <p:cNvCxnSpPr/>
          <p:nvPr/>
        </p:nvCxnSpPr>
        <p:spPr bwMode="auto">
          <a:xfrm>
            <a:off x="251520" y="3356992"/>
            <a:ext cx="0" cy="999728"/>
          </a:xfrm>
          <a:prstGeom prst="straightConnector1">
            <a:avLst/>
          </a:prstGeom>
          <a:noFill/>
          <a:ln w="9525" cap="flat" cmpd="sng" algn="ctr">
            <a:solidFill>
              <a:schemeClr val="tx1"/>
            </a:solidFill>
            <a:prstDash val="solid"/>
            <a:round/>
            <a:headEnd type="none" w="med" len="med"/>
            <a:tailEnd type="triangle" w="med" len="med"/>
          </a:ln>
          <a:effectLst/>
        </p:spPr>
      </p:cxnSp>
      <p:sp>
        <p:nvSpPr>
          <p:cNvPr id="191" name="正方形/長方形 388"/>
          <p:cNvSpPr/>
          <p:nvPr/>
        </p:nvSpPr>
        <p:spPr>
          <a:xfrm>
            <a:off x="251520" y="2636912"/>
            <a:ext cx="899592" cy="584775"/>
          </a:xfrm>
          <a:prstGeom prst="rect">
            <a:avLst/>
          </a:prstGeom>
        </p:spPr>
        <p:txBody>
          <a:bodyPr wrap="square">
            <a:spAutoFit/>
          </a:bodyPr>
          <a:lstStyle/>
          <a:p>
            <a:r>
              <a:rPr kumimoji="1" lang="en-US" altLang="ja-JP" sz="1600" dirty="0" smtClean="0"/>
              <a:t>OFDM symbol</a:t>
            </a:r>
            <a:endParaRPr lang="ja-JP" altLang="en-US" sz="1600" dirty="0"/>
          </a:p>
        </p:txBody>
      </p:sp>
      <p:sp>
        <p:nvSpPr>
          <p:cNvPr id="192" name="正方形/長方形 389"/>
          <p:cNvSpPr/>
          <p:nvPr/>
        </p:nvSpPr>
        <p:spPr>
          <a:xfrm rot="16200000">
            <a:off x="-154040" y="4050584"/>
            <a:ext cx="1149674" cy="338554"/>
          </a:xfrm>
          <a:prstGeom prst="rect">
            <a:avLst/>
          </a:prstGeom>
        </p:spPr>
        <p:txBody>
          <a:bodyPr wrap="none">
            <a:spAutoFit/>
          </a:bodyPr>
          <a:lstStyle/>
          <a:p>
            <a:r>
              <a:rPr kumimoji="1" lang="en-US" altLang="ja-JP" sz="1600" dirty="0" err="1" smtClean="0"/>
              <a:t>Subchannel</a:t>
            </a:r>
            <a:endParaRPr lang="ja-JP" altLang="en-US" sz="1600" dirty="0"/>
          </a:p>
        </p:txBody>
      </p:sp>
      <p:sp>
        <p:nvSpPr>
          <p:cNvPr id="194" name="正方形/長方形 396"/>
          <p:cNvSpPr/>
          <p:nvPr/>
        </p:nvSpPr>
        <p:spPr>
          <a:xfrm>
            <a:off x="0" y="620688"/>
            <a:ext cx="1763688" cy="1015663"/>
          </a:xfrm>
          <a:prstGeom prst="rect">
            <a:avLst/>
          </a:prstGeom>
        </p:spPr>
        <p:txBody>
          <a:bodyPr wrap="square">
            <a:spAutoFit/>
          </a:bodyPr>
          <a:lstStyle/>
          <a:p>
            <a:r>
              <a:rPr kumimoji="1" lang="en-US" altLang="ja-JP" sz="2800" dirty="0" smtClean="0"/>
              <a:t>US</a:t>
            </a:r>
          </a:p>
          <a:p>
            <a:endParaRPr kumimoji="1" lang="en-US" altLang="ja-JP" sz="1400" dirty="0" smtClean="0"/>
          </a:p>
          <a:p>
            <a:r>
              <a:rPr kumimoji="1" lang="en-US" altLang="ja-JP" sz="1800" dirty="0" smtClean="0"/>
              <a:t>The legacy .22</a:t>
            </a:r>
            <a:endParaRPr lang="ja-JP" altLang="en-US" sz="1400" dirty="0"/>
          </a:p>
        </p:txBody>
      </p:sp>
      <p:sp>
        <p:nvSpPr>
          <p:cNvPr id="195" name="円/楕円 63"/>
          <p:cNvSpPr/>
          <p:nvPr/>
        </p:nvSpPr>
        <p:spPr bwMode="auto">
          <a:xfrm>
            <a:off x="4816060" y="220486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6" name="円/楕円 64"/>
          <p:cNvSpPr/>
          <p:nvPr/>
        </p:nvSpPr>
        <p:spPr bwMode="auto">
          <a:xfrm>
            <a:off x="5104092"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7" name="円/楕円 65"/>
          <p:cNvSpPr/>
          <p:nvPr/>
        </p:nvSpPr>
        <p:spPr bwMode="auto">
          <a:xfrm>
            <a:off x="5392124"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8" name="円/楕円 66"/>
          <p:cNvSpPr/>
          <p:nvPr/>
        </p:nvSpPr>
        <p:spPr bwMode="auto">
          <a:xfrm>
            <a:off x="5680156"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9" name="円/楕円 67"/>
          <p:cNvSpPr/>
          <p:nvPr/>
        </p:nvSpPr>
        <p:spPr bwMode="auto">
          <a:xfrm>
            <a:off x="5968188"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0" name="円/楕円 68"/>
          <p:cNvSpPr/>
          <p:nvPr/>
        </p:nvSpPr>
        <p:spPr bwMode="auto">
          <a:xfrm>
            <a:off x="6256220"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1" name="円/楕円 69"/>
          <p:cNvSpPr/>
          <p:nvPr/>
        </p:nvSpPr>
        <p:spPr bwMode="auto">
          <a:xfrm>
            <a:off x="6544252" y="220486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2" name="円/楕円 70"/>
          <p:cNvSpPr/>
          <p:nvPr/>
        </p:nvSpPr>
        <p:spPr bwMode="auto">
          <a:xfrm>
            <a:off x="4816060"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3" name="円/楕円 71"/>
          <p:cNvSpPr/>
          <p:nvPr/>
        </p:nvSpPr>
        <p:spPr bwMode="auto">
          <a:xfrm>
            <a:off x="5104092"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4" name="円/楕円 72"/>
          <p:cNvSpPr/>
          <p:nvPr/>
        </p:nvSpPr>
        <p:spPr bwMode="auto">
          <a:xfrm>
            <a:off x="5392124"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5" name="円/楕円 73"/>
          <p:cNvSpPr/>
          <p:nvPr/>
        </p:nvSpPr>
        <p:spPr bwMode="auto">
          <a:xfrm>
            <a:off x="5680156"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06" name="円/楕円 74"/>
          <p:cNvSpPr/>
          <p:nvPr/>
        </p:nvSpPr>
        <p:spPr bwMode="auto">
          <a:xfrm>
            <a:off x="5968188"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7" name="円/楕円 75"/>
          <p:cNvSpPr/>
          <p:nvPr/>
        </p:nvSpPr>
        <p:spPr bwMode="auto">
          <a:xfrm>
            <a:off x="6256220"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8" name="円/楕円 76"/>
          <p:cNvSpPr/>
          <p:nvPr/>
        </p:nvSpPr>
        <p:spPr bwMode="auto">
          <a:xfrm>
            <a:off x="6544252"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9" name="円/楕円 77"/>
          <p:cNvSpPr/>
          <p:nvPr/>
        </p:nvSpPr>
        <p:spPr bwMode="auto">
          <a:xfrm>
            <a:off x="4816060"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0" name="円/楕円 78"/>
          <p:cNvSpPr/>
          <p:nvPr/>
        </p:nvSpPr>
        <p:spPr bwMode="auto">
          <a:xfrm>
            <a:off x="5104092"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1" name="円/楕円 79"/>
          <p:cNvSpPr/>
          <p:nvPr/>
        </p:nvSpPr>
        <p:spPr bwMode="auto">
          <a:xfrm>
            <a:off x="5392124"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2" name="円/楕円 80"/>
          <p:cNvSpPr/>
          <p:nvPr/>
        </p:nvSpPr>
        <p:spPr bwMode="auto">
          <a:xfrm>
            <a:off x="5680156"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3" name="円/楕円 81"/>
          <p:cNvSpPr/>
          <p:nvPr/>
        </p:nvSpPr>
        <p:spPr bwMode="auto">
          <a:xfrm>
            <a:off x="5968188"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4" name="円/楕円 82"/>
          <p:cNvSpPr/>
          <p:nvPr/>
        </p:nvSpPr>
        <p:spPr bwMode="auto">
          <a:xfrm>
            <a:off x="6256220"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5" name="円/楕円 83"/>
          <p:cNvSpPr/>
          <p:nvPr/>
        </p:nvSpPr>
        <p:spPr bwMode="auto">
          <a:xfrm>
            <a:off x="6544252"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16" name="円/楕円 84"/>
          <p:cNvSpPr/>
          <p:nvPr/>
        </p:nvSpPr>
        <p:spPr bwMode="auto">
          <a:xfrm>
            <a:off x="4816060" y="306896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7" name="円/楕円 85"/>
          <p:cNvSpPr/>
          <p:nvPr/>
        </p:nvSpPr>
        <p:spPr bwMode="auto">
          <a:xfrm>
            <a:off x="5104092"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218" name="円/楕円 86"/>
          <p:cNvSpPr/>
          <p:nvPr/>
        </p:nvSpPr>
        <p:spPr bwMode="auto">
          <a:xfrm>
            <a:off x="5392124"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9" name="円/楕円 87"/>
          <p:cNvSpPr/>
          <p:nvPr/>
        </p:nvSpPr>
        <p:spPr bwMode="auto">
          <a:xfrm>
            <a:off x="5680156"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0" name="円/楕円 88"/>
          <p:cNvSpPr/>
          <p:nvPr/>
        </p:nvSpPr>
        <p:spPr bwMode="auto">
          <a:xfrm>
            <a:off x="5968188"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1" name="円/楕円 89"/>
          <p:cNvSpPr/>
          <p:nvPr/>
        </p:nvSpPr>
        <p:spPr bwMode="auto">
          <a:xfrm>
            <a:off x="6256220"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2" name="円/楕円 90"/>
          <p:cNvSpPr/>
          <p:nvPr/>
        </p:nvSpPr>
        <p:spPr bwMode="auto">
          <a:xfrm>
            <a:off x="6544252" y="306896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3" name="円/楕円 111"/>
          <p:cNvSpPr/>
          <p:nvPr/>
        </p:nvSpPr>
        <p:spPr bwMode="auto">
          <a:xfrm>
            <a:off x="6828986" y="220486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4" name="円/楕円 112"/>
          <p:cNvSpPr/>
          <p:nvPr/>
        </p:nvSpPr>
        <p:spPr bwMode="auto">
          <a:xfrm>
            <a:off x="7117018"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5" name="円/楕円 117"/>
          <p:cNvSpPr/>
          <p:nvPr/>
        </p:nvSpPr>
        <p:spPr bwMode="auto">
          <a:xfrm>
            <a:off x="7405050"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6" name="円/楕円 118"/>
          <p:cNvSpPr/>
          <p:nvPr/>
        </p:nvSpPr>
        <p:spPr bwMode="auto">
          <a:xfrm>
            <a:off x="7693082"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7" name="円/楕円 119"/>
          <p:cNvSpPr/>
          <p:nvPr/>
        </p:nvSpPr>
        <p:spPr bwMode="auto">
          <a:xfrm>
            <a:off x="7981114"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8" name="円/楕円 123"/>
          <p:cNvSpPr/>
          <p:nvPr/>
        </p:nvSpPr>
        <p:spPr bwMode="auto">
          <a:xfrm>
            <a:off x="8269146" y="22048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9" name="円/楕円 124"/>
          <p:cNvSpPr/>
          <p:nvPr/>
        </p:nvSpPr>
        <p:spPr bwMode="auto">
          <a:xfrm>
            <a:off x="8557178" y="220486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0" name="円/楕円 125"/>
          <p:cNvSpPr/>
          <p:nvPr/>
        </p:nvSpPr>
        <p:spPr bwMode="auto">
          <a:xfrm>
            <a:off x="6828986"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1" name="円/楕円 126"/>
          <p:cNvSpPr/>
          <p:nvPr/>
        </p:nvSpPr>
        <p:spPr bwMode="auto">
          <a:xfrm>
            <a:off x="7117018"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2" name="円/楕円 127"/>
          <p:cNvSpPr/>
          <p:nvPr/>
        </p:nvSpPr>
        <p:spPr bwMode="auto">
          <a:xfrm>
            <a:off x="7405050"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3" name="円/楕円 128"/>
          <p:cNvSpPr/>
          <p:nvPr/>
        </p:nvSpPr>
        <p:spPr bwMode="auto">
          <a:xfrm>
            <a:off x="7693082"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34" name="円/楕円 129"/>
          <p:cNvSpPr/>
          <p:nvPr/>
        </p:nvSpPr>
        <p:spPr bwMode="auto">
          <a:xfrm>
            <a:off x="7981114"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5" name="円/楕円 130"/>
          <p:cNvSpPr/>
          <p:nvPr/>
        </p:nvSpPr>
        <p:spPr bwMode="auto">
          <a:xfrm>
            <a:off x="8269146"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6" name="円/楕円 131"/>
          <p:cNvSpPr/>
          <p:nvPr/>
        </p:nvSpPr>
        <p:spPr bwMode="auto">
          <a:xfrm>
            <a:off x="8557178" y="24928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7" name="円/楕円 132"/>
          <p:cNvSpPr/>
          <p:nvPr/>
        </p:nvSpPr>
        <p:spPr bwMode="auto">
          <a:xfrm>
            <a:off x="6828986"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8" name="円/楕円 133"/>
          <p:cNvSpPr/>
          <p:nvPr/>
        </p:nvSpPr>
        <p:spPr bwMode="auto">
          <a:xfrm>
            <a:off x="7117018"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9" name="円/楕円 134"/>
          <p:cNvSpPr/>
          <p:nvPr/>
        </p:nvSpPr>
        <p:spPr bwMode="auto">
          <a:xfrm>
            <a:off x="7405050"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0" name="円/楕円 135"/>
          <p:cNvSpPr/>
          <p:nvPr/>
        </p:nvSpPr>
        <p:spPr bwMode="auto">
          <a:xfrm>
            <a:off x="7693082"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1" name="円/楕円 136"/>
          <p:cNvSpPr/>
          <p:nvPr/>
        </p:nvSpPr>
        <p:spPr bwMode="auto">
          <a:xfrm>
            <a:off x="7981114"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2" name="円/楕円 137"/>
          <p:cNvSpPr/>
          <p:nvPr/>
        </p:nvSpPr>
        <p:spPr bwMode="auto">
          <a:xfrm>
            <a:off x="8269146"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3" name="円/楕円 138"/>
          <p:cNvSpPr/>
          <p:nvPr/>
        </p:nvSpPr>
        <p:spPr bwMode="auto">
          <a:xfrm>
            <a:off x="8557178" y="27809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44" name="円/楕円 139"/>
          <p:cNvSpPr/>
          <p:nvPr/>
        </p:nvSpPr>
        <p:spPr bwMode="auto">
          <a:xfrm>
            <a:off x="6828986" y="306896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5" name="円/楕円 140"/>
          <p:cNvSpPr/>
          <p:nvPr/>
        </p:nvSpPr>
        <p:spPr bwMode="auto">
          <a:xfrm>
            <a:off x="7117018"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246" name="円/楕円 141"/>
          <p:cNvSpPr/>
          <p:nvPr/>
        </p:nvSpPr>
        <p:spPr bwMode="auto">
          <a:xfrm>
            <a:off x="7405050"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7" name="円/楕円 142"/>
          <p:cNvSpPr/>
          <p:nvPr/>
        </p:nvSpPr>
        <p:spPr bwMode="auto">
          <a:xfrm>
            <a:off x="7693082"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8" name="円/楕円 143"/>
          <p:cNvSpPr/>
          <p:nvPr/>
        </p:nvSpPr>
        <p:spPr bwMode="auto">
          <a:xfrm>
            <a:off x="7981114"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9" name="円/楕円 144"/>
          <p:cNvSpPr/>
          <p:nvPr/>
        </p:nvSpPr>
        <p:spPr bwMode="auto">
          <a:xfrm>
            <a:off x="8269146" y="30689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0" name="円/楕円 145"/>
          <p:cNvSpPr/>
          <p:nvPr/>
        </p:nvSpPr>
        <p:spPr bwMode="auto">
          <a:xfrm>
            <a:off x="8557178" y="306896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1" name="円/楕円 91"/>
          <p:cNvSpPr/>
          <p:nvPr/>
        </p:nvSpPr>
        <p:spPr bwMode="auto">
          <a:xfrm>
            <a:off x="4816060" y="335699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2" name="円/楕円 92"/>
          <p:cNvSpPr/>
          <p:nvPr/>
        </p:nvSpPr>
        <p:spPr bwMode="auto">
          <a:xfrm>
            <a:off x="5104092"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3" name="円/楕円 96"/>
          <p:cNvSpPr/>
          <p:nvPr/>
        </p:nvSpPr>
        <p:spPr bwMode="auto">
          <a:xfrm>
            <a:off x="5392124"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4" name="円/楕円 97"/>
          <p:cNvSpPr/>
          <p:nvPr/>
        </p:nvSpPr>
        <p:spPr bwMode="auto">
          <a:xfrm>
            <a:off x="5680156"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5" name="円/楕円 98"/>
          <p:cNvSpPr/>
          <p:nvPr/>
        </p:nvSpPr>
        <p:spPr bwMode="auto">
          <a:xfrm>
            <a:off x="5968188"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6" name="円/楕円 103"/>
          <p:cNvSpPr/>
          <p:nvPr/>
        </p:nvSpPr>
        <p:spPr bwMode="auto">
          <a:xfrm>
            <a:off x="6256220"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7" name="円/楕円 104"/>
          <p:cNvSpPr/>
          <p:nvPr/>
        </p:nvSpPr>
        <p:spPr bwMode="auto">
          <a:xfrm>
            <a:off x="6544252" y="335699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8" name="円/楕円 105"/>
          <p:cNvSpPr/>
          <p:nvPr/>
        </p:nvSpPr>
        <p:spPr bwMode="auto">
          <a:xfrm>
            <a:off x="4816060"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9" name="円/楕円 110"/>
          <p:cNvSpPr/>
          <p:nvPr/>
        </p:nvSpPr>
        <p:spPr bwMode="auto">
          <a:xfrm>
            <a:off x="5104092"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0" name="円/楕円 121"/>
          <p:cNvSpPr/>
          <p:nvPr/>
        </p:nvSpPr>
        <p:spPr bwMode="auto">
          <a:xfrm>
            <a:off x="5392124"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1" name="円/楕円 122"/>
          <p:cNvSpPr/>
          <p:nvPr/>
        </p:nvSpPr>
        <p:spPr bwMode="auto">
          <a:xfrm>
            <a:off x="5680156"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62" name="円/楕円 146"/>
          <p:cNvSpPr/>
          <p:nvPr/>
        </p:nvSpPr>
        <p:spPr bwMode="auto">
          <a:xfrm>
            <a:off x="5968188"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3" name="円/楕円 147"/>
          <p:cNvSpPr/>
          <p:nvPr/>
        </p:nvSpPr>
        <p:spPr bwMode="auto">
          <a:xfrm>
            <a:off x="6256220"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4" name="円/楕円 148"/>
          <p:cNvSpPr/>
          <p:nvPr/>
        </p:nvSpPr>
        <p:spPr bwMode="auto">
          <a:xfrm>
            <a:off x="6544252"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5" name="円/楕円 149"/>
          <p:cNvSpPr/>
          <p:nvPr/>
        </p:nvSpPr>
        <p:spPr bwMode="auto">
          <a:xfrm>
            <a:off x="4816060"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6" name="円/楕円 150"/>
          <p:cNvSpPr/>
          <p:nvPr/>
        </p:nvSpPr>
        <p:spPr bwMode="auto">
          <a:xfrm>
            <a:off x="5104092"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7" name="円/楕円 151"/>
          <p:cNvSpPr/>
          <p:nvPr/>
        </p:nvSpPr>
        <p:spPr bwMode="auto">
          <a:xfrm>
            <a:off x="5392124"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8" name="円/楕円 152"/>
          <p:cNvSpPr/>
          <p:nvPr/>
        </p:nvSpPr>
        <p:spPr bwMode="auto">
          <a:xfrm>
            <a:off x="5680156"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9" name="円/楕円 153"/>
          <p:cNvSpPr/>
          <p:nvPr/>
        </p:nvSpPr>
        <p:spPr bwMode="auto">
          <a:xfrm>
            <a:off x="5968188"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0" name="円/楕円 154"/>
          <p:cNvSpPr/>
          <p:nvPr/>
        </p:nvSpPr>
        <p:spPr bwMode="auto">
          <a:xfrm>
            <a:off x="6256220"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1" name="円/楕円 155"/>
          <p:cNvSpPr/>
          <p:nvPr/>
        </p:nvSpPr>
        <p:spPr bwMode="auto">
          <a:xfrm>
            <a:off x="6544252"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72" name="円/楕円 156"/>
          <p:cNvSpPr/>
          <p:nvPr/>
        </p:nvSpPr>
        <p:spPr bwMode="auto">
          <a:xfrm>
            <a:off x="4816060" y="422108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3" name="円/楕円 157"/>
          <p:cNvSpPr/>
          <p:nvPr/>
        </p:nvSpPr>
        <p:spPr bwMode="auto">
          <a:xfrm>
            <a:off x="5104092"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274" name="円/楕円 158"/>
          <p:cNvSpPr/>
          <p:nvPr/>
        </p:nvSpPr>
        <p:spPr bwMode="auto">
          <a:xfrm>
            <a:off x="5392124"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5" name="円/楕円 159"/>
          <p:cNvSpPr/>
          <p:nvPr/>
        </p:nvSpPr>
        <p:spPr bwMode="auto">
          <a:xfrm>
            <a:off x="5680156"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6" name="円/楕円 160"/>
          <p:cNvSpPr/>
          <p:nvPr/>
        </p:nvSpPr>
        <p:spPr bwMode="auto">
          <a:xfrm>
            <a:off x="5968188"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7" name="円/楕円 161"/>
          <p:cNvSpPr/>
          <p:nvPr/>
        </p:nvSpPr>
        <p:spPr bwMode="auto">
          <a:xfrm>
            <a:off x="6256220"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8" name="円/楕円 162"/>
          <p:cNvSpPr/>
          <p:nvPr/>
        </p:nvSpPr>
        <p:spPr bwMode="auto">
          <a:xfrm>
            <a:off x="6544252" y="422108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9" name="円/楕円 163"/>
          <p:cNvSpPr/>
          <p:nvPr/>
        </p:nvSpPr>
        <p:spPr bwMode="auto">
          <a:xfrm>
            <a:off x="6828986" y="335699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0" name="円/楕円 164"/>
          <p:cNvSpPr/>
          <p:nvPr/>
        </p:nvSpPr>
        <p:spPr bwMode="auto">
          <a:xfrm>
            <a:off x="7117018"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1" name="円/楕円 165"/>
          <p:cNvSpPr/>
          <p:nvPr/>
        </p:nvSpPr>
        <p:spPr bwMode="auto">
          <a:xfrm>
            <a:off x="7405050"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2" name="円/楕円 166"/>
          <p:cNvSpPr/>
          <p:nvPr/>
        </p:nvSpPr>
        <p:spPr bwMode="auto">
          <a:xfrm>
            <a:off x="7693082"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3" name="円/楕円 167"/>
          <p:cNvSpPr/>
          <p:nvPr/>
        </p:nvSpPr>
        <p:spPr bwMode="auto">
          <a:xfrm>
            <a:off x="7981114"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4" name="円/楕円 168"/>
          <p:cNvSpPr/>
          <p:nvPr/>
        </p:nvSpPr>
        <p:spPr bwMode="auto">
          <a:xfrm>
            <a:off x="8269146" y="33569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5" name="円/楕円 169"/>
          <p:cNvSpPr/>
          <p:nvPr/>
        </p:nvSpPr>
        <p:spPr bwMode="auto">
          <a:xfrm>
            <a:off x="8557178" y="335699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6" name="円/楕円 170"/>
          <p:cNvSpPr/>
          <p:nvPr/>
        </p:nvSpPr>
        <p:spPr bwMode="auto">
          <a:xfrm>
            <a:off x="6828986"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7" name="円/楕円 171"/>
          <p:cNvSpPr/>
          <p:nvPr/>
        </p:nvSpPr>
        <p:spPr bwMode="auto">
          <a:xfrm>
            <a:off x="7117018"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8" name="円/楕円 172"/>
          <p:cNvSpPr/>
          <p:nvPr/>
        </p:nvSpPr>
        <p:spPr bwMode="auto">
          <a:xfrm>
            <a:off x="7405050"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9" name="円/楕円 173"/>
          <p:cNvSpPr/>
          <p:nvPr/>
        </p:nvSpPr>
        <p:spPr bwMode="auto">
          <a:xfrm>
            <a:off x="7693082"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90" name="円/楕円 174"/>
          <p:cNvSpPr/>
          <p:nvPr/>
        </p:nvSpPr>
        <p:spPr bwMode="auto">
          <a:xfrm>
            <a:off x="7981114"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1" name="円/楕円 175"/>
          <p:cNvSpPr/>
          <p:nvPr/>
        </p:nvSpPr>
        <p:spPr bwMode="auto">
          <a:xfrm>
            <a:off x="8269146"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2" name="円/楕円 176"/>
          <p:cNvSpPr/>
          <p:nvPr/>
        </p:nvSpPr>
        <p:spPr bwMode="auto">
          <a:xfrm>
            <a:off x="8557178" y="36450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3" name="円/楕円 177"/>
          <p:cNvSpPr/>
          <p:nvPr/>
        </p:nvSpPr>
        <p:spPr bwMode="auto">
          <a:xfrm>
            <a:off x="6828986"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4" name="円/楕円 178"/>
          <p:cNvSpPr/>
          <p:nvPr/>
        </p:nvSpPr>
        <p:spPr bwMode="auto">
          <a:xfrm>
            <a:off x="7117018"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5" name="円/楕円 179"/>
          <p:cNvSpPr/>
          <p:nvPr/>
        </p:nvSpPr>
        <p:spPr bwMode="auto">
          <a:xfrm>
            <a:off x="7405050"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6" name="円/楕円 180"/>
          <p:cNvSpPr/>
          <p:nvPr/>
        </p:nvSpPr>
        <p:spPr bwMode="auto">
          <a:xfrm>
            <a:off x="7693082"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7" name="円/楕円 181"/>
          <p:cNvSpPr/>
          <p:nvPr/>
        </p:nvSpPr>
        <p:spPr bwMode="auto">
          <a:xfrm>
            <a:off x="7981114"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8" name="円/楕円 182"/>
          <p:cNvSpPr/>
          <p:nvPr/>
        </p:nvSpPr>
        <p:spPr bwMode="auto">
          <a:xfrm>
            <a:off x="8269146"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9" name="円/楕円 183"/>
          <p:cNvSpPr/>
          <p:nvPr/>
        </p:nvSpPr>
        <p:spPr bwMode="auto">
          <a:xfrm>
            <a:off x="8557178" y="39330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00" name="円/楕円 184"/>
          <p:cNvSpPr/>
          <p:nvPr/>
        </p:nvSpPr>
        <p:spPr bwMode="auto">
          <a:xfrm>
            <a:off x="6828986" y="422108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1" name="円/楕円 185"/>
          <p:cNvSpPr/>
          <p:nvPr/>
        </p:nvSpPr>
        <p:spPr bwMode="auto">
          <a:xfrm>
            <a:off x="7117018"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02" name="円/楕円 186"/>
          <p:cNvSpPr/>
          <p:nvPr/>
        </p:nvSpPr>
        <p:spPr bwMode="auto">
          <a:xfrm>
            <a:off x="7405050"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3" name="円/楕円 187"/>
          <p:cNvSpPr/>
          <p:nvPr/>
        </p:nvSpPr>
        <p:spPr bwMode="auto">
          <a:xfrm>
            <a:off x="7693082"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4" name="円/楕円 188"/>
          <p:cNvSpPr/>
          <p:nvPr/>
        </p:nvSpPr>
        <p:spPr bwMode="auto">
          <a:xfrm>
            <a:off x="7981114"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5" name="円/楕円 189"/>
          <p:cNvSpPr/>
          <p:nvPr/>
        </p:nvSpPr>
        <p:spPr bwMode="auto">
          <a:xfrm>
            <a:off x="8269146"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6" name="円/楕円 190"/>
          <p:cNvSpPr/>
          <p:nvPr/>
        </p:nvSpPr>
        <p:spPr bwMode="auto">
          <a:xfrm>
            <a:off x="8557178" y="422108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7" name="円/楕円 247"/>
          <p:cNvSpPr/>
          <p:nvPr/>
        </p:nvSpPr>
        <p:spPr bwMode="auto">
          <a:xfrm>
            <a:off x="4826818" y="450912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8" name="円/楕円 248"/>
          <p:cNvSpPr/>
          <p:nvPr/>
        </p:nvSpPr>
        <p:spPr bwMode="auto">
          <a:xfrm>
            <a:off x="5114850"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9" name="円/楕円 249"/>
          <p:cNvSpPr/>
          <p:nvPr/>
        </p:nvSpPr>
        <p:spPr bwMode="auto">
          <a:xfrm>
            <a:off x="5402882"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0" name="円/楕円 250"/>
          <p:cNvSpPr/>
          <p:nvPr/>
        </p:nvSpPr>
        <p:spPr bwMode="auto">
          <a:xfrm>
            <a:off x="5690914"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1" name="円/楕円 251"/>
          <p:cNvSpPr/>
          <p:nvPr/>
        </p:nvSpPr>
        <p:spPr bwMode="auto">
          <a:xfrm>
            <a:off x="5978946"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2" name="円/楕円 252"/>
          <p:cNvSpPr/>
          <p:nvPr/>
        </p:nvSpPr>
        <p:spPr bwMode="auto">
          <a:xfrm>
            <a:off x="6266978"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3" name="円/楕円 253"/>
          <p:cNvSpPr/>
          <p:nvPr/>
        </p:nvSpPr>
        <p:spPr bwMode="auto">
          <a:xfrm>
            <a:off x="6555010" y="450912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4" name="円/楕円 254"/>
          <p:cNvSpPr/>
          <p:nvPr/>
        </p:nvSpPr>
        <p:spPr bwMode="auto">
          <a:xfrm>
            <a:off x="4826818"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5" name="円/楕円 255"/>
          <p:cNvSpPr/>
          <p:nvPr/>
        </p:nvSpPr>
        <p:spPr bwMode="auto">
          <a:xfrm>
            <a:off x="5114850"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6" name="円/楕円 256"/>
          <p:cNvSpPr/>
          <p:nvPr/>
        </p:nvSpPr>
        <p:spPr bwMode="auto">
          <a:xfrm>
            <a:off x="5402882"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7" name="円/楕円 257"/>
          <p:cNvSpPr/>
          <p:nvPr/>
        </p:nvSpPr>
        <p:spPr bwMode="auto">
          <a:xfrm>
            <a:off x="5690914"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18" name="円/楕円 258"/>
          <p:cNvSpPr/>
          <p:nvPr/>
        </p:nvSpPr>
        <p:spPr bwMode="auto">
          <a:xfrm>
            <a:off x="5978946"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9" name="円/楕円 259"/>
          <p:cNvSpPr/>
          <p:nvPr/>
        </p:nvSpPr>
        <p:spPr bwMode="auto">
          <a:xfrm>
            <a:off x="6266978"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0" name="円/楕円 260"/>
          <p:cNvSpPr/>
          <p:nvPr/>
        </p:nvSpPr>
        <p:spPr bwMode="auto">
          <a:xfrm>
            <a:off x="6555010"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1" name="円/楕円 261"/>
          <p:cNvSpPr/>
          <p:nvPr/>
        </p:nvSpPr>
        <p:spPr bwMode="auto">
          <a:xfrm>
            <a:off x="4826818"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2" name="円/楕円 262"/>
          <p:cNvSpPr/>
          <p:nvPr/>
        </p:nvSpPr>
        <p:spPr bwMode="auto">
          <a:xfrm>
            <a:off x="5114850"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3" name="円/楕円 263"/>
          <p:cNvSpPr/>
          <p:nvPr/>
        </p:nvSpPr>
        <p:spPr bwMode="auto">
          <a:xfrm>
            <a:off x="5402882"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4" name="円/楕円 264"/>
          <p:cNvSpPr/>
          <p:nvPr/>
        </p:nvSpPr>
        <p:spPr bwMode="auto">
          <a:xfrm>
            <a:off x="5690914"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5" name="円/楕円 265"/>
          <p:cNvSpPr/>
          <p:nvPr/>
        </p:nvSpPr>
        <p:spPr bwMode="auto">
          <a:xfrm>
            <a:off x="5978946"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6" name="円/楕円 266"/>
          <p:cNvSpPr/>
          <p:nvPr/>
        </p:nvSpPr>
        <p:spPr bwMode="auto">
          <a:xfrm>
            <a:off x="6266978"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7" name="円/楕円 267"/>
          <p:cNvSpPr/>
          <p:nvPr/>
        </p:nvSpPr>
        <p:spPr bwMode="auto">
          <a:xfrm>
            <a:off x="6555010"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28" name="円/楕円 268"/>
          <p:cNvSpPr/>
          <p:nvPr/>
        </p:nvSpPr>
        <p:spPr bwMode="auto">
          <a:xfrm>
            <a:off x="4826818" y="537321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9" name="円/楕円 269"/>
          <p:cNvSpPr/>
          <p:nvPr/>
        </p:nvSpPr>
        <p:spPr bwMode="auto">
          <a:xfrm>
            <a:off x="5114850"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30" name="円/楕円 270"/>
          <p:cNvSpPr/>
          <p:nvPr/>
        </p:nvSpPr>
        <p:spPr bwMode="auto">
          <a:xfrm>
            <a:off x="5402882"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1" name="円/楕円 271"/>
          <p:cNvSpPr/>
          <p:nvPr/>
        </p:nvSpPr>
        <p:spPr bwMode="auto">
          <a:xfrm>
            <a:off x="5690914"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2" name="円/楕円 272"/>
          <p:cNvSpPr/>
          <p:nvPr/>
        </p:nvSpPr>
        <p:spPr bwMode="auto">
          <a:xfrm>
            <a:off x="5978946"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3" name="円/楕円 273"/>
          <p:cNvSpPr/>
          <p:nvPr/>
        </p:nvSpPr>
        <p:spPr bwMode="auto">
          <a:xfrm>
            <a:off x="6266978"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4" name="円/楕円 274"/>
          <p:cNvSpPr/>
          <p:nvPr/>
        </p:nvSpPr>
        <p:spPr bwMode="auto">
          <a:xfrm>
            <a:off x="6555010" y="537321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5" name="円/楕円 275"/>
          <p:cNvSpPr/>
          <p:nvPr/>
        </p:nvSpPr>
        <p:spPr bwMode="auto">
          <a:xfrm>
            <a:off x="6839744" y="450912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6" name="円/楕円 276"/>
          <p:cNvSpPr/>
          <p:nvPr/>
        </p:nvSpPr>
        <p:spPr bwMode="auto">
          <a:xfrm>
            <a:off x="7127776"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7" name="円/楕円 277"/>
          <p:cNvSpPr/>
          <p:nvPr/>
        </p:nvSpPr>
        <p:spPr bwMode="auto">
          <a:xfrm>
            <a:off x="7415808"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8" name="円/楕円 278"/>
          <p:cNvSpPr/>
          <p:nvPr/>
        </p:nvSpPr>
        <p:spPr bwMode="auto">
          <a:xfrm>
            <a:off x="7703840"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9" name="円/楕円 279"/>
          <p:cNvSpPr/>
          <p:nvPr/>
        </p:nvSpPr>
        <p:spPr bwMode="auto">
          <a:xfrm>
            <a:off x="7991872"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0" name="円/楕円 280"/>
          <p:cNvSpPr/>
          <p:nvPr/>
        </p:nvSpPr>
        <p:spPr bwMode="auto">
          <a:xfrm>
            <a:off x="8279904"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1" name="円/楕円 281"/>
          <p:cNvSpPr/>
          <p:nvPr/>
        </p:nvSpPr>
        <p:spPr bwMode="auto">
          <a:xfrm>
            <a:off x="8567936" y="450912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2" name="円/楕円 282"/>
          <p:cNvSpPr/>
          <p:nvPr/>
        </p:nvSpPr>
        <p:spPr bwMode="auto">
          <a:xfrm>
            <a:off x="6839744"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3" name="円/楕円 283"/>
          <p:cNvSpPr/>
          <p:nvPr/>
        </p:nvSpPr>
        <p:spPr bwMode="auto">
          <a:xfrm>
            <a:off x="7127776"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4" name="円/楕円 284"/>
          <p:cNvSpPr/>
          <p:nvPr/>
        </p:nvSpPr>
        <p:spPr bwMode="auto">
          <a:xfrm>
            <a:off x="7415808"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5" name="円/楕円 285"/>
          <p:cNvSpPr/>
          <p:nvPr/>
        </p:nvSpPr>
        <p:spPr bwMode="auto">
          <a:xfrm>
            <a:off x="7703840"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46" name="円/楕円 286"/>
          <p:cNvSpPr/>
          <p:nvPr/>
        </p:nvSpPr>
        <p:spPr bwMode="auto">
          <a:xfrm>
            <a:off x="7991872"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7" name="円/楕円 287"/>
          <p:cNvSpPr/>
          <p:nvPr/>
        </p:nvSpPr>
        <p:spPr bwMode="auto">
          <a:xfrm>
            <a:off x="8279904"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8" name="円/楕円 288"/>
          <p:cNvSpPr/>
          <p:nvPr/>
        </p:nvSpPr>
        <p:spPr bwMode="auto">
          <a:xfrm>
            <a:off x="8567936"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9" name="円/楕円 289"/>
          <p:cNvSpPr/>
          <p:nvPr/>
        </p:nvSpPr>
        <p:spPr bwMode="auto">
          <a:xfrm>
            <a:off x="6839744"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0" name="円/楕円 290"/>
          <p:cNvSpPr/>
          <p:nvPr/>
        </p:nvSpPr>
        <p:spPr bwMode="auto">
          <a:xfrm>
            <a:off x="7127776"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1" name="円/楕円 291"/>
          <p:cNvSpPr/>
          <p:nvPr/>
        </p:nvSpPr>
        <p:spPr bwMode="auto">
          <a:xfrm>
            <a:off x="7415808"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2" name="円/楕円 292"/>
          <p:cNvSpPr/>
          <p:nvPr/>
        </p:nvSpPr>
        <p:spPr bwMode="auto">
          <a:xfrm>
            <a:off x="7703840"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3" name="円/楕円 293"/>
          <p:cNvSpPr/>
          <p:nvPr/>
        </p:nvSpPr>
        <p:spPr bwMode="auto">
          <a:xfrm>
            <a:off x="7991872"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4" name="円/楕円 294"/>
          <p:cNvSpPr/>
          <p:nvPr/>
        </p:nvSpPr>
        <p:spPr bwMode="auto">
          <a:xfrm>
            <a:off x="8279904"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5" name="円/楕円 295"/>
          <p:cNvSpPr/>
          <p:nvPr/>
        </p:nvSpPr>
        <p:spPr bwMode="auto">
          <a:xfrm>
            <a:off x="8567936"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56" name="円/楕円 296"/>
          <p:cNvSpPr/>
          <p:nvPr/>
        </p:nvSpPr>
        <p:spPr bwMode="auto">
          <a:xfrm>
            <a:off x="6839744" y="537321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7" name="円/楕円 297"/>
          <p:cNvSpPr/>
          <p:nvPr/>
        </p:nvSpPr>
        <p:spPr bwMode="auto">
          <a:xfrm>
            <a:off x="7127776"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58" name="円/楕円 298"/>
          <p:cNvSpPr/>
          <p:nvPr/>
        </p:nvSpPr>
        <p:spPr bwMode="auto">
          <a:xfrm>
            <a:off x="7415808"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9" name="円/楕円 299"/>
          <p:cNvSpPr/>
          <p:nvPr/>
        </p:nvSpPr>
        <p:spPr bwMode="auto">
          <a:xfrm>
            <a:off x="7703840"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0" name="円/楕円 300"/>
          <p:cNvSpPr/>
          <p:nvPr/>
        </p:nvSpPr>
        <p:spPr bwMode="auto">
          <a:xfrm>
            <a:off x="7991872"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1" name="円/楕円 301"/>
          <p:cNvSpPr/>
          <p:nvPr/>
        </p:nvSpPr>
        <p:spPr bwMode="auto">
          <a:xfrm>
            <a:off x="8279904" y="53732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2" name="円/楕円 302"/>
          <p:cNvSpPr/>
          <p:nvPr/>
        </p:nvSpPr>
        <p:spPr bwMode="auto">
          <a:xfrm>
            <a:off x="8567936" y="537321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3" name="円/楕円 303"/>
          <p:cNvSpPr/>
          <p:nvPr/>
        </p:nvSpPr>
        <p:spPr bwMode="auto">
          <a:xfrm>
            <a:off x="8848508" y="219740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6" name="円/楕円 310"/>
          <p:cNvSpPr/>
          <p:nvPr/>
        </p:nvSpPr>
        <p:spPr bwMode="auto">
          <a:xfrm>
            <a:off x="8848508" y="24854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9" name="円/楕円 317"/>
          <p:cNvSpPr/>
          <p:nvPr/>
        </p:nvSpPr>
        <p:spPr bwMode="auto">
          <a:xfrm>
            <a:off x="8848508" y="27734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2" name="円/楕円 324"/>
          <p:cNvSpPr/>
          <p:nvPr/>
        </p:nvSpPr>
        <p:spPr bwMode="auto">
          <a:xfrm>
            <a:off x="8848508" y="306150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cxnSp>
        <p:nvCxnSpPr>
          <p:cNvPr id="375" name="直線矢印コネクタ 381"/>
          <p:cNvCxnSpPr/>
          <p:nvPr/>
        </p:nvCxnSpPr>
        <p:spPr>
          <a:xfrm>
            <a:off x="4989052" y="2593880"/>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6" name="直線コネクタ 382"/>
          <p:cNvCxnSpPr/>
          <p:nvPr/>
        </p:nvCxnSpPr>
        <p:spPr>
          <a:xfrm>
            <a:off x="4989052" y="2924944"/>
            <a:ext cx="0" cy="86409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77" name="直線矢印コネクタ 383"/>
          <p:cNvCxnSpPr/>
          <p:nvPr/>
        </p:nvCxnSpPr>
        <p:spPr>
          <a:xfrm>
            <a:off x="5277084" y="234558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8" name="直線コネクタ 384"/>
          <p:cNvCxnSpPr/>
          <p:nvPr/>
        </p:nvCxnSpPr>
        <p:spPr>
          <a:xfrm flipV="1">
            <a:off x="5277084" y="321297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79" name="直線矢印コネクタ 397"/>
          <p:cNvCxnSpPr/>
          <p:nvPr/>
        </p:nvCxnSpPr>
        <p:spPr>
          <a:xfrm>
            <a:off x="4989052" y="3789040"/>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0" name="直線矢印コネクタ 399"/>
          <p:cNvCxnSpPr/>
          <p:nvPr/>
        </p:nvCxnSpPr>
        <p:spPr>
          <a:xfrm>
            <a:off x="5277084" y="350846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1" name="直線コネクタ 400"/>
          <p:cNvCxnSpPr/>
          <p:nvPr/>
        </p:nvCxnSpPr>
        <p:spPr>
          <a:xfrm flipV="1">
            <a:off x="5277084" y="2348880"/>
            <a:ext cx="288032" cy="201622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2" name="角丸四角形 424"/>
          <p:cNvSpPr/>
          <p:nvPr/>
        </p:nvSpPr>
        <p:spPr>
          <a:xfrm>
            <a:off x="4773028" y="2132856"/>
            <a:ext cx="2088232" cy="2376264"/>
          </a:xfrm>
          <a:prstGeom prst="roundRect">
            <a:avLst/>
          </a:prstGeom>
          <a:noFill/>
          <a:ln w="57150">
            <a:solidFill>
              <a:srgbClr val="7D573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3" name="直線矢印コネクタ 425"/>
          <p:cNvCxnSpPr/>
          <p:nvPr/>
        </p:nvCxnSpPr>
        <p:spPr>
          <a:xfrm flipV="1">
            <a:off x="6717244" y="2636912"/>
            <a:ext cx="216024" cy="151216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4" name="円/楕円 431"/>
          <p:cNvSpPr/>
          <p:nvPr/>
        </p:nvSpPr>
        <p:spPr bwMode="auto">
          <a:xfrm>
            <a:off x="8855968" y="334623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7" name="円/楕円 438"/>
          <p:cNvSpPr/>
          <p:nvPr/>
        </p:nvSpPr>
        <p:spPr bwMode="auto">
          <a:xfrm>
            <a:off x="8855968" y="363426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0" name="円/楕円 445"/>
          <p:cNvSpPr/>
          <p:nvPr/>
        </p:nvSpPr>
        <p:spPr bwMode="auto">
          <a:xfrm>
            <a:off x="8855968" y="39222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3" name="円/楕円 452"/>
          <p:cNvSpPr/>
          <p:nvPr/>
        </p:nvSpPr>
        <p:spPr bwMode="auto">
          <a:xfrm>
            <a:off x="8855968" y="421033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6" name="角丸四角形 365"/>
          <p:cNvSpPr/>
          <p:nvPr/>
        </p:nvSpPr>
        <p:spPr>
          <a:xfrm>
            <a:off x="6861260" y="4509120"/>
            <a:ext cx="2016224" cy="1152128"/>
          </a:xfrm>
          <a:prstGeom prst="roundRect">
            <a:avLst/>
          </a:prstGeom>
          <a:noFill/>
          <a:ln w="571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7" name="正方形/長方形 366"/>
          <p:cNvSpPr/>
          <p:nvPr/>
        </p:nvSpPr>
        <p:spPr>
          <a:xfrm>
            <a:off x="7221300" y="5805264"/>
            <a:ext cx="1296144" cy="338554"/>
          </a:xfrm>
          <a:prstGeom prst="rect">
            <a:avLst/>
          </a:prstGeom>
        </p:spPr>
        <p:txBody>
          <a:bodyPr wrap="square">
            <a:spAutoFit/>
          </a:bodyPr>
          <a:lstStyle/>
          <a:p>
            <a:r>
              <a:rPr kumimoji="1" lang="en-US" altLang="ja-JP" sz="1600" dirty="0" smtClean="0"/>
              <a:t>1 tile for UL</a:t>
            </a:r>
            <a:endParaRPr lang="ja-JP" altLang="en-US" sz="1600" dirty="0"/>
          </a:p>
        </p:txBody>
      </p:sp>
      <p:sp>
        <p:nvSpPr>
          <p:cNvPr id="398" name="角丸四角形 364"/>
          <p:cNvSpPr/>
          <p:nvPr/>
        </p:nvSpPr>
        <p:spPr>
          <a:xfrm>
            <a:off x="4845036" y="2204864"/>
            <a:ext cx="2016224" cy="1152128"/>
          </a:xfrm>
          <a:prstGeom prst="roundRect">
            <a:avLst/>
          </a:prstGeom>
          <a:noFill/>
          <a:ln w="571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9" name="直線コネクタ 379"/>
          <p:cNvCxnSpPr/>
          <p:nvPr/>
        </p:nvCxnSpPr>
        <p:spPr>
          <a:xfrm flipV="1">
            <a:off x="4989052" y="2348880"/>
            <a:ext cx="288032" cy="18002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0" name="直線矢印コネクタ 396"/>
          <p:cNvCxnSpPr/>
          <p:nvPr/>
        </p:nvCxnSpPr>
        <p:spPr>
          <a:xfrm>
            <a:off x="5565116" y="233812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1" name="直線コネクタ 426"/>
          <p:cNvCxnSpPr/>
          <p:nvPr/>
        </p:nvCxnSpPr>
        <p:spPr>
          <a:xfrm flipV="1">
            <a:off x="5565116" y="32055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2" name="直線矢印コネクタ 427"/>
          <p:cNvCxnSpPr/>
          <p:nvPr/>
        </p:nvCxnSpPr>
        <p:spPr>
          <a:xfrm>
            <a:off x="5565116" y="350100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3" name="直線コネクタ 488"/>
          <p:cNvCxnSpPr/>
          <p:nvPr/>
        </p:nvCxnSpPr>
        <p:spPr>
          <a:xfrm flipV="1">
            <a:off x="5565116" y="2348880"/>
            <a:ext cx="288032" cy="201622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4" name="直線矢印コネクタ 489"/>
          <p:cNvCxnSpPr/>
          <p:nvPr/>
        </p:nvCxnSpPr>
        <p:spPr>
          <a:xfrm>
            <a:off x="5853148" y="233812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5" name="直線コネクタ 490"/>
          <p:cNvCxnSpPr/>
          <p:nvPr/>
        </p:nvCxnSpPr>
        <p:spPr>
          <a:xfrm flipV="1">
            <a:off x="5853148" y="32055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6" name="直線矢印コネクタ 491"/>
          <p:cNvCxnSpPr/>
          <p:nvPr/>
        </p:nvCxnSpPr>
        <p:spPr>
          <a:xfrm>
            <a:off x="5853148" y="350100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7" name="直線コネクタ 492"/>
          <p:cNvCxnSpPr/>
          <p:nvPr/>
        </p:nvCxnSpPr>
        <p:spPr>
          <a:xfrm flipV="1">
            <a:off x="5853148" y="2348880"/>
            <a:ext cx="288032" cy="201622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8" name="直線矢印コネクタ 493"/>
          <p:cNvCxnSpPr/>
          <p:nvPr/>
        </p:nvCxnSpPr>
        <p:spPr>
          <a:xfrm>
            <a:off x="6141180" y="233812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9" name="直線コネクタ 494"/>
          <p:cNvCxnSpPr/>
          <p:nvPr/>
        </p:nvCxnSpPr>
        <p:spPr>
          <a:xfrm flipV="1">
            <a:off x="6141180" y="32055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10" name="直線矢印コネクタ 495"/>
          <p:cNvCxnSpPr/>
          <p:nvPr/>
        </p:nvCxnSpPr>
        <p:spPr>
          <a:xfrm>
            <a:off x="6141180" y="350100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1" name="直線コネクタ 496"/>
          <p:cNvCxnSpPr/>
          <p:nvPr/>
        </p:nvCxnSpPr>
        <p:spPr>
          <a:xfrm flipV="1">
            <a:off x="6141180" y="2348880"/>
            <a:ext cx="288032" cy="201622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12" name="直線矢印コネクタ 497"/>
          <p:cNvCxnSpPr/>
          <p:nvPr/>
        </p:nvCxnSpPr>
        <p:spPr>
          <a:xfrm>
            <a:off x="6429212" y="233812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3" name="直線コネクタ 498"/>
          <p:cNvCxnSpPr/>
          <p:nvPr/>
        </p:nvCxnSpPr>
        <p:spPr>
          <a:xfrm flipV="1">
            <a:off x="6429212" y="32055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14" name="直線矢印コネクタ 499"/>
          <p:cNvCxnSpPr/>
          <p:nvPr/>
        </p:nvCxnSpPr>
        <p:spPr>
          <a:xfrm>
            <a:off x="6429212" y="350100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5" name="直線コネクタ 500"/>
          <p:cNvCxnSpPr/>
          <p:nvPr/>
        </p:nvCxnSpPr>
        <p:spPr>
          <a:xfrm flipV="1">
            <a:off x="6429212" y="2564904"/>
            <a:ext cx="288032" cy="18002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16" name="直線矢印コネクタ 501"/>
          <p:cNvCxnSpPr/>
          <p:nvPr/>
        </p:nvCxnSpPr>
        <p:spPr>
          <a:xfrm>
            <a:off x="6717244" y="2593880"/>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7" name="直線コネクタ 502"/>
          <p:cNvCxnSpPr/>
          <p:nvPr/>
        </p:nvCxnSpPr>
        <p:spPr>
          <a:xfrm>
            <a:off x="6732240" y="2924944"/>
            <a:ext cx="0" cy="86409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18" name="直線矢印コネクタ 503"/>
          <p:cNvCxnSpPr/>
          <p:nvPr/>
        </p:nvCxnSpPr>
        <p:spPr>
          <a:xfrm>
            <a:off x="6717244" y="3789040"/>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9" name="直線矢印コネクタ 506"/>
          <p:cNvCxnSpPr/>
          <p:nvPr/>
        </p:nvCxnSpPr>
        <p:spPr>
          <a:xfrm>
            <a:off x="7005276" y="2597178"/>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0" name="直線コネクタ 507"/>
          <p:cNvCxnSpPr/>
          <p:nvPr/>
        </p:nvCxnSpPr>
        <p:spPr>
          <a:xfrm>
            <a:off x="7020272" y="2924944"/>
            <a:ext cx="0" cy="86409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1" name="直線矢印コネクタ 508"/>
          <p:cNvCxnSpPr/>
          <p:nvPr/>
        </p:nvCxnSpPr>
        <p:spPr>
          <a:xfrm>
            <a:off x="7293308" y="2348880"/>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2" name="直線コネクタ 509"/>
          <p:cNvCxnSpPr/>
          <p:nvPr/>
        </p:nvCxnSpPr>
        <p:spPr>
          <a:xfrm flipV="1">
            <a:off x="7293308" y="3216274"/>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3" name="直線矢印コネクタ 510"/>
          <p:cNvCxnSpPr/>
          <p:nvPr/>
        </p:nvCxnSpPr>
        <p:spPr>
          <a:xfrm>
            <a:off x="7005276" y="3792338"/>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4" name="直線矢印コネクタ 511"/>
          <p:cNvCxnSpPr/>
          <p:nvPr/>
        </p:nvCxnSpPr>
        <p:spPr>
          <a:xfrm>
            <a:off x="7293308" y="3511766"/>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5" name="直線コネクタ 512"/>
          <p:cNvCxnSpPr/>
          <p:nvPr/>
        </p:nvCxnSpPr>
        <p:spPr>
          <a:xfrm flipV="1">
            <a:off x="7005276" y="2352178"/>
            <a:ext cx="288032" cy="18002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6" name="直線コネクタ 513"/>
          <p:cNvCxnSpPr/>
          <p:nvPr/>
        </p:nvCxnSpPr>
        <p:spPr>
          <a:xfrm flipV="1">
            <a:off x="7293308" y="2348880"/>
            <a:ext cx="288032" cy="201622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7" name="直線矢印コネクタ 514"/>
          <p:cNvCxnSpPr/>
          <p:nvPr/>
        </p:nvCxnSpPr>
        <p:spPr>
          <a:xfrm>
            <a:off x="7581340" y="233812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8" name="直線コネクタ 515"/>
          <p:cNvCxnSpPr/>
          <p:nvPr/>
        </p:nvCxnSpPr>
        <p:spPr>
          <a:xfrm flipV="1">
            <a:off x="7581340" y="32055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9" name="直線矢印コネクタ 516"/>
          <p:cNvCxnSpPr/>
          <p:nvPr/>
        </p:nvCxnSpPr>
        <p:spPr>
          <a:xfrm>
            <a:off x="7581340" y="350100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0" name="直線コネクタ 517"/>
          <p:cNvCxnSpPr/>
          <p:nvPr/>
        </p:nvCxnSpPr>
        <p:spPr>
          <a:xfrm flipV="1">
            <a:off x="7581340" y="2348880"/>
            <a:ext cx="288032" cy="201622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1" name="直線矢印コネクタ 518"/>
          <p:cNvCxnSpPr/>
          <p:nvPr/>
        </p:nvCxnSpPr>
        <p:spPr>
          <a:xfrm>
            <a:off x="7869372" y="233812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2" name="直線コネクタ 519"/>
          <p:cNvCxnSpPr/>
          <p:nvPr/>
        </p:nvCxnSpPr>
        <p:spPr>
          <a:xfrm flipV="1">
            <a:off x="7869372" y="32055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3" name="直線矢印コネクタ 520"/>
          <p:cNvCxnSpPr/>
          <p:nvPr/>
        </p:nvCxnSpPr>
        <p:spPr>
          <a:xfrm>
            <a:off x="7869372" y="350100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4" name="直線コネクタ 521"/>
          <p:cNvCxnSpPr/>
          <p:nvPr/>
        </p:nvCxnSpPr>
        <p:spPr>
          <a:xfrm flipV="1">
            <a:off x="7869372" y="2348880"/>
            <a:ext cx="288032" cy="201622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5" name="直線矢印コネクタ 522"/>
          <p:cNvCxnSpPr/>
          <p:nvPr/>
        </p:nvCxnSpPr>
        <p:spPr>
          <a:xfrm>
            <a:off x="8157404" y="233812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6" name="直線コネクタ 523"/>
          <p:cNvCxnSpPr/>
          <p:nvPr/>
        </p:nvCxnSpPr>
        <p:spPr>
          <a:xfrm flipV="1">
            <a:off x="8157404" y="32055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7" name="直線矢印コネクタ 524"/>
          <p:cNvCxnSpPr/>
          <p:nvPr/>
        </p:nvCxnSpPr>
        <p:spPr>
          <a:xfrm>
            <a:off x="8157404" y="350100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8" name="直線コネクタ 525"/>
          <p:cNvCxnSpPr/>
          <p:nvPr/>
        </p:nvCxnSpPr>
        <p:spPr>
          <a:xfrm flipV="1">
            <a:off x="8157404" y="2348880"/>
            <a:ext cx="288032" cy="201622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9" name="直線矢印コネクタ 526"/>
          <p:cNvCxnSpPr/>
          <p:nvPr/>
        </p:nvCxnSpPr>
        <p:spPr>
          <a:xfrm>
            <a:off x="8445436" y="233812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0" name="直線コネクタ 527"/>
          <p:cNvCxnSpPr/>
          <p:nvPr/>
        </p:nvCxnSpPr>
        <p:spPr>
          <a:xfrm flipV="1">
            <a:off x="8445436" y="320551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1" name="直線矢印コネクタ 528"/>
          <p:cNvCxnSpPr/>
          <p:nvPr/>
        </p:nvCxnSpPr>
        <p:spPr>
          <a:xfrm>
            <a:off x="8445436" y="350100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2" name="直線矢印コネクタ 367"/>
          <p:cNvCxnSpPr/>
          <p:nvPr/>
        </p:nvCxnSpPr>
        <p:spPr>
          <a:xfrm flipV="1">
            <a:off x="8733468" y="2636912"/>
            <a:ext cx="216024" cy="151216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43" name="直線コネクタ 368"/>
          <p:cNvCxnSpPr/>
          <p:nvPr/>
        </p:nvCxnSpPr>
        <p:spPr>
          <a:xfrm flipV="1">
            <a:off x="8445436" y="2564904"/>
            <a:ext cx="288032" cy="18002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4" name="直線矢印コネクタ 369"/>
          <p:cNvCxnSpPr/>
          <p:nvPr/>
        </p:nvCxnSpPr>
        <p:spPr>
          <a:xfrm>
            <a:off x="8733468" y="2593880"/>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5" name="直線コネクタ 370"/>
          <p:cNvCxnSpPr/>
          <p:nvPr/>
        </p:nvCxnSpPr>
        <p:spPr>
          <a:xfrm>
            <a:off x="8748464" y="2852936"/>
            <a:ext cx="0" cy="86409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6" name="直線矢印コネクタ 371"/>
          <p:cNvCxnSpPr/>
          <p:nvPr/>
        </p:nvCxnSpPr>
        <p:spPr>
          <a:xfrm>
            <a:off x="8733468" y="3789040"/>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7" name="正方形/長方形 423"/>
          <p:cNvSpPr/>
          <p:nvPr/>
        </p:nvSpPr>
        <p:spPr>
          <a:xfrm rot="16200000">
            <a:off x="3867060" y="3413860"/>
            <a:ext cx="1316386" cy="338554"/>
          </a:xfrm>
          <a:prstGeom prst="rect">
            <a:avLst/>
          </a:prstGeom>
        </p:spPr>
        <p:txBody>
          <a:bodyPr wrap="none">
            <a:spAutoFit/>
          </a:bodyPr>
          <a:lstStyle/>
          <a:p>
            <a:r>
              <a:rPr kumimoji="1" lang="en-US" altLang="ja-JP" sz="1600" dirty="0" smtClean="0"/>
              <a:t>1-Subchannel</a:t>
            </a:r>
            <a:endParaRPr lang="ja-JP" altLang="en-US" sz="1600" dirty="0"/>
          </a:p>
        </p:txBody>
      </p:sp>
      <p:sp>
        <p:nvSpPr>
          <p:cNvPr id="448" name="TextBox 447"/>
          <p:cNvSpPr txBox="1"/>
          <p:nvPr/>
        </p:nvSpPr>
        <p:spPr>
          <a:xfrm>
            <a:off x="4860032" y="1268760"/>
            <a:ext cx="2078454" cy="369332"/>
          </a:xfrm>
          <a:prstGeom prst="rect">
            <a:avLst/>
          </a:prstGeom>
          <a:noFill/>
        </p:spPr>
        <p:txBody>
          <a:bodyPr wrap="none" rtlCol="0">
            <a:spAutoFit/>
          </a:bodyPr>
          <a:lstStyle/>
          <a:p>
            <a:r>
              <a:rPr lang="en-US" sz="1800" dirty="0" smtClean="0"/>
              <a:t>The proposed PHY</a:t>
            </a:r>
            <a:endParaRPr lang="en-SG"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p:cNvSpPr>
            <a:spLocks noGrp="1"/>
          </p:cNvSpPr>
          <p:nvPr>
            <p:ph idx="1"/>
          </p:nvPr>
        </p:nvSpPr>
        <p:spPr>
          <a:xfrm>
            <a:off x="395536" y="2132856"/>
            <a:ext cx="8424936" cy="4320480"/>
          </a:xfrm>
        </p:spPr>
        <p:txBody>
          <a:bodyPr>
            <a:normAutofit/>
          </a:bodyPr>
          <a:lstStyle/>
          <a:p>
            <a:r>
              <a:rPr lang="en-US" sz="2400" dirty="0" smtClean="0"/>
              <a:t>Pilot Pattern: different (slide 11)</a:t>
            </a:r>
          </a:p>
          <a:p>
            <a:r>
              <a:rPr lang="en-US" sz="2400" dirty="0" smtClean="0"/>
              <a:t>DS and US Subcarrier Allocation: different (slide 12)</a:t>
            </a:r>
          </a:p>
          <a:p>
            <a:pPr marL="342900" lvl="1" indent="-342900">
              <a:buFont typeface="Arial" pitchFamily="34" charset="0"/>
              <a:buChar char="•"/>
            </a:pPr>
            <a:endParaRPr lang="en-US" altLang="ja-JP" sz="2400" dirty="0" smtClean="0"/>
          </a:p>
          <a:p>
            <a:pPr lvl="1">
              <a:buFont typeface="Wingdings" pitchFamily="2" charset="2"/>
              <a:buChar char="ü"/>
            </a:pPr>
            <a:endParaRPr lang="en-SG" sz="2000" dirty="0"/>
          </a:p>
        </p:txBody>
      </p:sp>
      <p:sp>
        <p:nvSpPr>
          <p:cNvPr id="2" name="Title 1"/>
          <p:cNvSpPr>
            <a:spLocks noGrp="1"/>
          </p:cNvSpPr>
          <p:nvPr>
            <p:ph type="title"/>
          </p:nvPr>
        </p:nvSpPr>
        <p:spPr>
          <a:xfrm>
            <a:off x="467544" y="908720"/>
            <a:ext cx="8229600" cy="836712"/>
          </a:xfrm>
        </p:spPr>
        <p:txBody>
          <a:bodyPr>
            <a:normAutofit/>
          </a:bodyPr>
          <a:lstStyle/>
          <a:p>
            <a:r>
              <a:rPr lang="en-US" sz="3200" dirty="0" smtClean="0"/>
              <a:t>3. OFDM subcarrier allocation</a:t>
            </a:r>
            <a:endParaRPr lang="en-SG" sz="3200" dirty="0"/>
          </a:p>
        </p:txBody>
      </p:sp>
      <p:sp>
        <p:nvSpPr>
          <p:cNvPr id="4"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8229600" cy="894730"/>
          </a:xfrm>
        </p:spPr>
        <p:txBody>
          <a:bodyPr>
            <a:normAutofit/>
          </a:bodyPr>
          <a:lstStyle/>
          <a:p>
            <a:r>
              <a:rPr lang="en-US" dirty="0" smtClean="0"/>
              <a:t>Pilot Pattern</a:t>
            </a:r>
            <a:endParaRPr lang="en-SG" dirty="0"/>
          </a:p>
        </p:txBody>
      </p:sp>
      <p:sp>
        <p:nvSpPr>
          <p:cNvPr id="7" name="円/楕円 6"/>
          <p:cNvSpPr/>
          <p:nvPr/>
        </p:nvSpPr>
        <p:spPr bwMode="auto">
          <a:xfrm>
            <a:off x="2483768" y="2924944"/>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 name="円/楕円 7"/>
          <p:cNvSpPr/>
          <p:nvPr/>
        </p:nvSpPr>
        <p:spPr bwMode="auto">
          <a:xfrm>
            <a:off x="2771800" y="29249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 name="円/楕円 8"/>
          <p:cNvSpPr/>
          <p:nvPr/>
        </p:nvSpPr>
        <p:spPr bwMode="auto">
          <a:xfrm>
            <a:off x="3059832" y="29249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 name="円/楕円 9"/>
          <p:cNvSpPr/>
          <p:nvPr/>
        </p:nvSpPr>
        <p:spPr bwMode="auto">
          <a:xfrm>
            <a:off x="3347864" y="29249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 name="円/楕円 10"/>
          <p:cNvSpPr/>
          <p:nvPr/>
        </p:nvSpPr>
        <p:spPr bwMode="auto">
          <a:xfrm>
            <a:off x="3635896" y="29249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 name="円/楕円 11"/>
          <p:cNvSpPr/>
          <p:nvPr/>
        </p:nvSpPr>
        <p:spPr bwMode="auto">
          <a:xfrm>
            <a:off x="3923928" y="29249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 name="円/楕円 12"/>
          <p:cNvSpPr/>
          <p:nvPr/>
        </p:nvSpPr>
        <p:spPr bwMode="auto">
          <a:xfrm>
            <a:off x="4211960" y="29249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 name="円/楕円 13"/>
          <p:cNvSpPr/>
          <p:nvPr/>
        </p:nvSpPr>
        <p:spPr bwMode="auto">
          <a:xfrm>
            <a:off x="2483768" y="32129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 name="円/楕円 14"/>
          <p:cNvSpPr/>
          <p:nvPr/>
        </p:nvSpPr>
        <p:spPr bwMode="auto">
          <a:xfrm>
            <a:off x="2771800" y="32129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 name="円/楕円 15"/>
          <p:cNvSpPr/>
          <p:nvPr/>
        </p:nvSpPr>
        <p:spPr bwMode="auto">
          <a:xfrm>
            <a:off x="3059832" y="32129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 name="円/楕円 16"/>
          <p:cNvSpPr/>
          <p:nvPr/>
        </p:nvSpPr>
        <p:spPr bwMode="auto">
          <a:xfrm>
            <a:off x="3347864" y="3212976"/>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8" name="円/楕円 17"/>
          <p:cNvSpPr/>
          <p:nvPr/>
        </p:nvSpPr>
        <p:spPr bwMode="auto">
          <a:xfrm>
            <a:off x="3635896" y="32129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 name="円/楕円 18"/>
          <p:cNvSpPr/>
          <p:nvPr/>
        </p:nvSpPr>
        <p:spPr bwMode="auto">
          <a:xfrm>
            <a:off x="3923928" y="32129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0" name="円/楕円 19"/>
          <p:cNvSpPr/>
          <p:nvPr/>
        </p:nvSpPr>
        <p:spPr bwMode="auto">
          <a:xfrm>
            <a:off x="4211960" y="32129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1" name="円/楕円 20"/>
          <p:cNvSpPr/>
          <p:nvPr/>
        </p:nvSpPr>
        <p:spPr bwMode="auto">
          <a:xfrm>
            <a:off x="2483768" y="35010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 name="円/楕円 21"/>
          <p:cNvSpPr/>
          <p:nvPr/>
        </p:nvSpPr>
        <p:spPr bwMode="auto">
          <a:xfrm>
            <a:off x="2771800" y="35010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 name="円/楕円 22"/>
          <p:cNvSpPr/>
          <p:nvPr/>
        </p:nvSpPr>
        <p:spPr bwMode="auto">
          <a:xfrm>
            <a:off x="3059832" y="35010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 name="円/楕円 23"/>
          <p:cNvSpPr/>
          <p:nvPr/>
        </p:nvSpPr>
        <p:spPr bwMode="auto">
          <a:xfrm>
            <a:off x="3347864" y="35010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 name="円/楕円 24"/>
          <p:cNvSpPr/>
          <p:nvPr/>
        </p:nvSpPr>
        <p:spPr bwMode="auto">
          <a:xfrm>
            <a:off x="3635896" y="35010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 name="円/楕円 25"/>
          <p:cNvSpPr/>
          <p:nvPr/>
        </p:nvSpPr>
        <p:spPr bwMode="auto">
          <a:xfrm>
            <a:off x="3923928" y="35010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 name="円/楕円 26"/>
          <p:cNvSpPr/>
          <p:nvPr/>
        </p:nvSpPr>
        <p:spPr bwMode="auto">
          <a:xfrm>
            <a:off x="4211960" y="3501008"/>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 name="円/楕円 27"/>
          <p:cNvSpPr/>
          <p:nvPr/>
        </p:nvSpPr>
        <p:spPr bwMode="auto">
          <a:xfrm>
            <a:off x="2483768" y="37890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 name="円/楕円 28"/>
          <p:cNvSpPr/>
          <p:nvPr/>
        </p:nvSpPr>
        <p:spPr bwMode="auto">
          <a:xfrm>
            <a:off x="2771800" y="3789040"/>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 name="円/楕円 29"/>
          <p:cNvSpPr/>
          <p:nvPr/>
        </p:nvSpPr>
        <p:spPr bwMode="auto">
          <a:xfrm>
            <a:off x="3059832" y="37890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 name="円/楕円 30"/>
          <p:cNvSpPr/>
          <p:nvPr/>
        </p:nvSpPr>
        <p:spPr bwMode="auto">
          <a:xfrm>
            <a:off x="3347864" y="37890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 name="円/楕円 31"/>
          <p:cNvSpPr/>
          <p:nvPr/>
        </p:nvSpPr>
        <p:spPr bwMode="auto">
          <a:xfrm>
            <a:off x="3635896" y="37890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 name="円/楕円 32"/>
          <p:cNvSpPr/>
          <p:nvPr/>
        </p:nvSpPr>
        <p:spPr bwMode="auto">
          <a:xfrm>
            <a:off x="3923928" y="37890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 name="円/楕円 33"/>
          <p:cNvSpPr/>
          <p:nvPr/>
        </p:nvSpPr>
        <p:spPr bwMode="auto">
          <a:xfrm>
            <a:off x="4211960" y="37890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 name="円/楕円 34"/>
          <p:cNvSpPr/>
          <p:nvPr/>
        </p:nvSpPr>
        <p:spPr bwMode="auto">
          <a:xfrm>
            <a:off x="2483768" y="40770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 name="円/楕円 35"/>
          <p:cNvSpPr/>
          <p:nvPr/>
        </p:nvSpPr>
        <p:spPr bwMode="auto">
          <a:xfrm>
            <a:off x="2771800" y="40770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 name="円/楕円 36"/>
          <p:cNvSpPr/>
          <p:nvPr/>
        </p:nvSpPr>
        <p:spPr bwMode="auto">
          <a:xfrm>
            <a:off x="3059832" y="40770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 name="円/楕円 37"/>
          <p:cNvSpPr/>
          <p:nvPr/>
        </p:nvSpPr>
        <p:spPr bwMode="auto">
          <a:xfrm>
            <a:off x="3347864" y="40770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 name="円/楕円 38"/>
          <p:cNvSpPr/>
          <p:nvPr/>
        </p:nvSpPr>
        <p:spPr bwMode="auto">
          <a:xfrm>
            <a:off x="3635896" y="4077072"/>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 name="円/楕円 39"/>
          <p:cNvSpPr/>
          <p:nvPr/>
        </p:nvSpPr>
        <p:spPr bwMode="auto">
          <a:xfrm>
            <a:off x="3923928" y="40770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 name="円/楕円 40"/>
          <p:cNvSpPr/>
          <p:nvPr/>
        </p:nvSpPr>
        <p:spPr bwMode="auto">
          <a:xfrm>
            <a:off x="4211960" y="40770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 name="円/楕円 41"/>
          <p:cNvSpPr/>
          <p:nvPr/>
        </p:nvSpPr>
        <p:spPr bwMode="auto">
          <a:xfrm>
            <a:off x="2483768" y="43651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 name="円/楕円 42"/>
          <p:cNvSpPr/>
          <p:nvPr/>
        </p:nvSpPr>
        <p:spPr bwMode="auto">
          <a:xfrm>
            <a:off x="2771800" y="43651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 name="円/楕円 43"/>
          <p:cNvSpPr/>
          <p:nvPr/>
        </p:nvSpPr>
        <p:spPr bwMode="auto">
          <a:xfrm>
            <a:off x="3059832" y="4365104"/>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 name="円/楕円 44"/>
          <p:cNvSpPr/>
          <p:nvPr/>
        </p:nvSpPr>
        <p:spPr bwMode="auto">
          <a:xfrm>
            <a:off x="3347864" y="43651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6" name="円/楕円 45"/>
          <p:cNvSpPr/>
          <p:nvPr/>
        </p:nvSpPr>
        <p:spPr bwMode="auto">
          <a:xfrm>
            <a:off x="3635896" y="43651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7" name="円/楕円 46"/>
          <p:cNvSpPr/>
          <p:nvPr/>
        </p:nvSpPr>
        <p:spPr bwMode="auto">
          <a:xfrm>
            <a:off x="3923928" y="43651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8" name="円/楕円 47"/>
          <p:cNvSpPr/>
          <p:nvPr/>
        </p:nvSpPr>
        <p:spPr bwMode="auto">
          <a:xfrm>
            <a:off x="4211960" y="43651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9" name="円/楕円 48"/>
          <p:cNvSpPr/>
          <p:nvPr/>
        </p:nvSpPr>
        <p:spPr bwMode="auto">
          <a:xfrm>
            <a:off x="2483768" y="46531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0" name="円/楕円 49"/>
          <p:cNvSpPr/>
          <p:nvPr/>
        </p:nvSpPr>
        <p:spPr bwMode="auto">
          <a:xfrm>
            <a:off x="2771800" y="46531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1" name="円/楕円 50"/>
          <p:cNvSpPr/>
          <p:nvPr/>
        </p:nvSpPr>
        <p:spPr bwMode="auto">
          <a:xfrm>
            <a:off x="3059832" y="46531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2" name="円/楕円 51"/>
          <p:cNvSpPr/>
          <p:nvPr/>
        </p:nvSpPr>
        <p:spPr bwMode="auto">
          <a:xfrm>
            <a:off x="3347864" y="46531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3" name="円/楕円 52"/>
          <p:cNvSpPr/>
          <p:nvPr/>
        </p:nvSpPr>
        <p:spPr bwMode="auto">
          <a:xfrm>
            <a:off x="3635896" y="46531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4" name="円/楕円 53"/>
          <p:cNvSpPr/>
          <p:nvPr/>
        </p:nvSpPr>
        <p:spPr bwMode="auto">
          <a:xfrm>
            <a:off x="3923928" y="4653136"/>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5" name="円/楕円 54"/>
          <p:cNvSpPr/>
          <p:nvPr/>
        </p:nvSpPr>
        <p:spPr bwMode="auto">
          <a:xfrm>
            <a:off x="4211960" y="46531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6" name="円/楕円 55"/>
          <p:cNvSpPr/>
          <p:nvPr/>
        </p:nvSpPr>
        <p:spPr bwMode="auto">
          <a:xfrm>
            <a:off x="467544" y="4941168"/>
            <a:ext cx="216024" cy="216024"/>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7" name="円/楕円 56"/>
          <p:cNvSpPr>
            <a:spLocks noChangeAspect="1"/>
          </p:cNvSpPr>
          <p:nvPr/>
        </p:nvSpPr>
        <p:spPr bwMode="auto">
          <a:xfrm>
            <a:off x="467544" y="5301208"/>
            <a:ext cx="217156" cy="217156"/>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cxnSp>
        <p:nvCxnSpPr>
          <p:cNvPr id="58" name="直線矢印コネクタ 57"/>
          <p:cNvCxnSpPr/>
          <p:nvPr/>
        </p:nvCxnSpPr>
        <p:spPr bwMode="auto">
          <a:xfrm>
            <a:off x="899592" y="3212976"/>
            <a:ext cx="1296144" cy="0"/>
          </a:xfrm>
          <a:prstGeom prst="straightConnector1">
            <a:avLst/>
          </a:prstGeom>
          <a:noFill/>
          <a:ln w="9525" cap="flat" cmpd="sng" algn="ctr">
            <a:solidFill>
              <a:schemeClr val="tx1"/>
            </a:solidFill>
            <a:prstDash val="solid"/>
            <a:round/>
            <a:headEnd type="none" w="med" len="med"/>
            <a:tailEnd type="triangle" w="med" len="med"/>
          </a:ln>
          <a:effectLst/>
        </p:spPr>
      </p:cxnSp>
      <p:cxnSp>
        <p:nvCxnSpPr>
          <p:cNvPr id="59" name="直線矢印コネクタ 58"/>
          <p:cNvCxnSpPr/>
          <p:nvPr/>
        </p:nvCxnSpPr>
        <p:spPr bwMode="auto">
          <a:xfrm>
            <a:off x="899592" y="3212976"/>
            <a:ext cx="0" cy="999728"/>
          </a:xfrm>
          <a:prstGeom prst="straightConnector1">
            <a:avLst/>
          </a:prstGeom>
          <a:noFill/>
          <a:ln w="9525" cap="flat" cmpd="sng" algn="ctr">
            <a:solidFill>
              <a:schemeClr val="tx1"/>
            </a:solidFill>
            <a:prstDash val="solid"/>
            <a:round/>
            <a:headEnd type="none" w="med" len="med"/>
            <a:tailEnd type="triangle" w="med" len="med"/>
          </a:ln>
          <a:effectLst/>
        </p:spPr>
      </p:cxnSp>
      <p:sp>
        <p:nvSpPr>
          <p:cNvPr id="60" name="正方形/長方形 59"/>
          <p:cNvSpPr/>
          <p:nvPr/>
        </p:nvSpPr>
        <p:spPr>
          <a:xfrm>
            <a:off x="827584" y="2780928"/>
            <a:ext cx="1491114" cy="338554"/>
          </a:xfrm>
          <a:prstGeom prst="rect">
            <a:avLst/>
          </a:prstGeom>
        </p:spPr>
        <p:txBody>
          <a:bodyPr wrap="none">
            <a:spAutoFit/>
          </a:bodyPr>
          <a:lstStyle/>
          <a:p>
            <a:r>
              <a:rPr kumimoji="1" lang="en-US" altLang="ja-JP" sz="1600" dirty="0" smtClean="0"/>
              <a:t>OFDM symbol</a:t>
            </a:r>
            <a:endParaRPr lang="ja-JP" altLang="en-US" sz="1600" dirty="0"/>
          </a:p>
        </p:txBody>
      </p:sp>
      <p:sp>
        <p:nvSpPr>
          <p:cNvPr id="61" name="正方形/長方形 60"/>
          <p:cNvSpPr/>
          <p:nvPr/>
        </p:nvSpPr>
        <p:spPr>
          <a:xfrm rot="16200000">
            <a:off x="-41281" y="3577787"/>
            <a:ext cx="1212191" cy="338554"/>
          </a:xfrm>
          <a:prstGeom prst="rect">
            <a:avLst/>
          </a:prstGeom>
        </p:spPr>
        <p:txBody>
          <a:bodyPr wrap="none">
            <a:spAutoFit/>
          </a:bodyPr>
          <a:lstStyle/>
          <a:p>
            <a:r>
              <a:rPr kumimoji="1" lang="en-US" altLang="ja-JP" sz="1600" dirty="0" smtClean="0"/>
              <a:t>Sub-channel</a:t>
            </a:r>
            <a:endParaRPr lang="ja-JP" altLang="en-US" sz="1600" dirty="0"/>
          </a:p>
        </p:txBody>
      </p:sp>
      <p:sp>
        <p:nvSpPr>
          <p:cNvPr id="62" name="正方形/長方形 61"/>
          <p:cNvSpPr/>
          <p:nvPr/>
        </p:nvSpPr>
        <p:spPr>
          <a:xfrm>
            <a:off x="683568" y="4869160"/>
            <a:ext cx="1616148" cy="338554"/>
          </a:xfrm>
          <a:prstGeom prst="rect">
            <a:avLst/>
          </a:prstGeom>
        </p:spPr>
        <p:txBody>
          <a:bodyPr wrap="none">
            <a:spAutoFit/>
          </a:bodyPr>
          <a:lstStyle/>
          <a:p>
            <a:r>
              <a:rPr kumimoji="1" lang="en-US" altLang="ja-JP" sz="1600" dirty="0" smtClean="0"/>
              <a:t>Data Subcarrier</a:t>
            </a:r>
            <a:endParaRPr lang="ja-JP" altLang="en-US" sz="1600" dirty="0"/>
          </a:p>
        </p:txBody>
      </p:sp>
      <p:sp>
        <p:nvSpPr>
          <p:cNvPr id="63" name="正方形/長方形 62"/>
          <p:cNvSpPr/>
          <p:nvPr/>
        </p:nvSpPr>
        <p:spPr>
          <a:xfrm>
            <a:off x="683568" y="5229200"/>
            <a:ext cx="1606530" cy="338554"/>
          </a:xfrm>
          <a:prstGeom prst="rect">
            <a:avLst/>
          </a:prstGeom>
        </p:spPr>
        <p:txBody>
          <a:bodyPr wrap="none">
            <a:spAutoFit/>
          </a:bodyPr>
          <a:lstStyle/>
          <a:p>
            <a:r>
              <a:rPr kumimoji="1" lang="en-US" altLang="ja-JP" sz="1600" dirty="0" smtClean="0"/>
              <a:t>Pilot Subcarrier</a:t>
            </a:r>
            <a:endParaRPr lang="ja-JP" altLang="en-US" sz="1600" dirty="0"/>
          </a:p>
        </p:txBody>
      </p:sp>
      <p:sp>
        <p:nvSpPr>
          <p:cNvPr id="64" name="円/楕円 63"/>
          <p:cNvSpPr/>
          <p:nvPr/>
        </p:nvSpPr>
        <p:spPr bwMode="auto">
          <a:xfrm>
            <a:off x="5292079" y="4221088"/>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5" name="円/楕円 64"/>
          <p:cNvSpPr/>
          <p:nvPr/>
        </p:nvSpPr>
        <p:spPr bwMode="auto">
          <a:xfrm>
            <a:off x="5580111"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6" name="円/楕円 65"/>
          <p:cNvSpPr/>
          <p:nvPr/>
        </p:nvSpPr>
        <p:spPr bwMode="auto">
          <a:xfrm>
            <a:off x="5868143"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7" name="円/楕円 66"/>
          <p:cNvSpPr/>
          <p:nvPr/>
        </p:nvSpPr>
        <p:spPr bwMode="auto">
          <a:xfrm>
            <a:off x="6156175"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8" name="円/楕円 67"/>
          <p:cNvSpPr/>
          <p:nvPr/>
        </p:nvSpPr>
        <p:spPr bwMode="auto">
          <a:xfrm>
            <a:off x="6444207"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9" name="円/楕円 68"/>
          <p:cNvSpPr/>
          <p:nvPr/>
        </p:nvSpPr>
        <p:spPr bwMode="auto">
          <a:xfrm>
            <a:off x="6732239" y="42210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0" name="円/楕円 69"/>
          <p:cNvSpPr/>
          <p:nvPr/>
        </p:nvSpPr>
        <p:spPr bwMode="auto">
          <a:xfrm>
            <a:off x="7020271" y="4221088"/>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1" name="円/楕円 70"/>
          <p:cNvSpPr/>
          <p:nvPr/>
        </p:nvSpPr>
        <p:spPr bwMode="auto">
          <a:xfrm>
            <a:off x="5292079"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2" name="円/楕円 71"/>
          <p:cNvSpPr/>
          <p:nvPr/>
        </p:nvSpPr>
        <p:spPr bwMode="auto">
          <a:xfrm>
            <a:off x="5580111"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3" name="円/楕円 72"/>
          <p:cNvSpPr/>
          <p:nvPr/>
        </p:nvSpPr>
        <p:spPr bwMode="auto">
          <a:xfrm>
            <a:off x="5868143"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4" name="円/楕円 73"/>
          <p:cNvSpPr/>
          <p:nvPr/>
        </p:nvSpPr>
        <p:spPr bwMode="auto">
          <a:xfrm>
            <a:off x="6156175"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75" name="円/楕円 74"/>
          <p:cNvSpPr/>
          <p:nvPr/>
        </p:nvSpPr>
        <p:spPr bwMode="auto">
          <a:xfrm>
            <a:off x="6444207"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6" name="円/楕円 75"/>
          <p:cNvSpPr/>
          <p:nvPr/>
        </p:nvSpPr>
        <p:spPr bwMode="auto">
          <a:xfrm>
            <a:off x="6732239"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7" name="円/楕円 76"/>
          <p:cNvSpPr/>
          <p:nvPr/>
        </p:nvSpPr>
        <p:spPr bwMode="auto">
          <a:xfrm>
            <a:off x="7020271" y="45091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8" name="円/楕円 77"/>
          <p:cNvSpPr/>
          <p:nvPr/>
        </p:nvSpPr>
        <p:spPr bwMode="auto">
          <a:xfrm>
            <a:off x="5292079"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9" name="円/楕円 78"/>
          <p:cNvSpPr/>
          <p:nvPr/>
        </p:nvSpPr>
        <p:spPr bwMode="auto">
          <a:xfrm>
            <a:off x="5580111"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0" name="円/楕円 79"/>
          <p:cNvSpPr/>
          <p:nvPr/>
        </p:nvSpPr>
        <p:spPr bwMode="auto">
          <a:xfrm>
            <a:off x="5868143"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1" name="円/楕円 80"/>
          <p:cNvSpPr/>
          <p:nvPr/>
        </p:nvSpPr>
        <p:spPr bwMode="auto">
          <a:xfrm>
            <a:off x="6156175"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2" name="円/楕円 81"/>
          <p:cNvSpPr/>
          <p:nvPr/>
        </p:nvSpPr>
        <p:spPr bwMode="auto">
          <a:xfrm>
            <a:off x="6444207"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3" name="円/楕円 82"/>
          <p:cNvSpPr/>
          <p:nvPr/>
        </p:nvSpPr>
        <p:spPr bwMode="auto">
          <a:xfrm>
            <a:off x="6732239"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4" name="円/楕円 83"/>
          <p:cNvSpPr/>
          <p:nvPr/>
        </p:nvSpPr>
        <p:spPr bwMode="auto">
          <a:xfrm>
            <a:off x="7020271" y="47971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85" name="円/楕円 84"/>
          <p:cNvSpPr/>
          <p:nvPr/>
        </p:nvSpPr>
        <p:spPr bwMode="auto">
          <a:xfrm>
            <a:off x="5292079" y="5085184"/>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6" name="円/楕円 85"/>
          <p:cNvSpPr/>
          <p:nvPr/>
        </p:nvSpPr>
        <p:spPr bwMode="auto">
          <a:xfrm>
            <a:off x="5580111"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87" name="円/楕円 86"/>
          <p:cNvSpPr/>
          <p:nvPr/>
        </p:nvSpPr>
        <p:spPr bwMode="auto">
          <a:xfrm>
            <a:off x="5868143"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8" name="円/楕円 87"/>
          <p:cNvSpPr/>
          <p:nvPr/>
        </p:nvSpPr>
        <p:spPr bwMode="auto">
          <a:xfrm>
            <a:off x="6156175"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9" name="円/楕円 88"/>
          <p:cNvSpPr/>
          <p:nvPr/>
        </p:nvSpPr>
        <p:spPr bwMode="auto">
          <a:xfrm>
            <a:off x="6444207"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0" name="円/楕円 89"/>
          <p:cNvSpPr/>
          <p:nvPr/>
        </p:nvSpPr>
        <p:spPr bwMode="auto">
          <a:xfrm>
            <a:off x="6732239" y="50851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1" name="円/楕円 90"/>
          <p:cNvSpPr/>
          <p:nvPr/>
        </p:nvSpPr>
        <p:spPr bwMode="auto">
          <a:xfrm>
            <a:off x="7020271" y="5085184"/>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2" name="正方形/長方形 91"/>
          <p:cNvSpPr/>
          <p:nvPr/>
        </p:nvSpPr>
        <p:spPr>
          <a:xfrm>
            <a:off x="899592" y="1916832"/>
            <a:ext cx="2658548" cy="461665"/>
          </a:xfrm>
          <a:prstGeom prst="rect">
            <a:avLst/>
          </a:prstGeom>
        </p:spPr>
        <p:txBody>
          <a:bodyPr wrap="none">
            <a:spAutoFit/>
          </a:bodyPr>
          <a:lstStyle/>
          <a:p>
            <a:r>
              <a:rPr kumimoji="1" lang="en-US" altLang="ja-JP" sz="2400" dirty="0" smtClean="0"/>
              <a:t>802.22 Pilot Pattern</a:t>
            </a:r>
            <a:endParaRPr lang="ja-JP" altLang="en-US" sz="2400" dirty="0"/>
          </a:p>
        </p:txBody>
      </p:sp>
      <p:sp>
        <p:nvSpPr>
          <p:cNvPr id="93" name="正方形/長方形 92"/>
          <p:cNvSpPr/>
          <p:nvPr/>
        </p:nvSpPr>
        <p:spPr>
          <a:xfrm>
            <a:off x="5148064" y="1916832"/>
            <a:ext cx="2987036" cy="461665"/>
          </a:xfrm>
          <a:prstGeom prst="rect">
            <a:avLst/>
          </a:prstGeom>
        </p:spPr>
        <p:txBody>
          <a:bodyPr wrap="none">
            <a:spAutoFit/>
          </a:bodyPr>
          <a:lstStyle/>
          <a:p>
            <a:r>
              <a:rPr kumimoji="1" lang="en-US" altLang="ja-JP" sz="2400" dirty="0" smtClean="0"/>
              <a:t>Proposed Pilot Pattern</a:t>
            </a:r>
            <a:endParaRPr lang="ja-JP" altLang="en-US" sz="2400" dirty="0"/>
          </a:p>
        </p:txBody>
      </p:sp>
      <p:sp>
        <p:nvSpPr>
          <p:cNvPr id="94" name="円/楕円 93"/>
          <p:cNvSpPr/>
          <p:nvPr/>
        </p:nvSpPr>
        <p:spPr bwMode="auto">
          <a:xfrm>
            <a:off x="5652119" y="2708920"/>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5" name="円/楕円 94"/>
          <p:cNvSpPr/>
          <p:nvPr/>
        </p:nvSpPr>
        <p:spPr bwMode="auto">
          <a:xfrm>
            <a:off x="5940151" y="27089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6" name="円/楕円 95"/>
          <p:cNvSpPr/>
          <p:nvPr/>
        </p:nvSpPr>
        <p:spPr bwMode="auto">
          <a:xfrm>
            <a:off x="6228183" y="27089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0" name="円/楕円 99"/>
          <p:cNvSpPr/>
          <p:nvPr/>
        </p:nvSpPr>
        <p:spPr bwMode="auto">
          <a:xfrm>
            <a:off x="6516215" y="2708920"/>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1" name="円/楕円 100"/>
          <p:cNvSpPr/>
          <p:nvPr/>
        </p:nvSpPr>
        <p:spPr bwMode="auto">
          <a:xfrm>
            <a:off x="5652119" y="29969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2" name="円/楕円 101"/>
          <p:cNvSpPr/>
          <p:nvPr/>
        </p:nvSpPr>
        <p:spPr bwMode="auto">
          <a:xfrm>
            <a:off x="5940151" y="29969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3" name="円/楕円 102"/>
          <p:cNvSpPr/>
          <p:nvPr/>
        </p:nvSpPr>
        <p:spPr bwMode="auto">
          <a:xfrm>
            <a:off x="6228183" y="29969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7" name="円/楕円 106"/>
          <p:cNvSpPr/>
          <p:nvPr/>
        </p:nvSpPr>
        <p:spPr bwMode="auto">
          <a:xfrm>
            <a:off x="6516215" y="299695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8" name="円/楕円 107"/>
          <p:cNvSpPr/>
          <p:nvPr/>
        </p:nvSpPr>
        <p:spPr bwMode="auto">
          <a:xfrm>
            <a:off x="5652119" y="32849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9" name="円/楕円 108"/>
          <p:cNvSpPr/>
          <p:nvPr/>
        </p:nvSpPr>
        <p:spPr bwMode="auto">
          <a:xfrm>
            <a:off x="5940151" y="32849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0" name="円/楕円 109"/>
          <p:cNvSpPr/>
          <p:nvPr/>
        </p:nvSpPr>
        <p:spPr bwMode="auto">
          <a:xfrm>
            <a:off x="6228183" y="32849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4" name="円/楕円 113"/>
          <p:cNvSpPr/>
          <p:nvPr/>
        </p:nvSpPr>
        <p:spPr bwMode="auto">
          <a:xfrm>
            <a:off x="6516215" y="328498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15" name="円/楕円 114"/>
          <p:cNvSpPr/>
          <p:nvPr/>
        </p:nvSpPr>
        <p:spPr bwMode="auto">
          <a:xfrm>
            <a:off x="5652119" y="3573016"/>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6" name="円/楕円 115"/>
          <p:cNvSpPr/>
          <p:nvPr/>
        </p:nvSpPr>
        <p:spPr bwMode="auto">
          <a:xfrm>
            <a:off x="5940151" y="35730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17" name="円/楕円 116"/>
          <p:cNvSpPr/>
          <p:nvPr/>
        </p:nvSpPr>
        <p:spPr bwMode="auto">
          <a:xfrm>
            <a:off x="6228183" y="357301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1" name="円/楕円 120"/>
          <p:cNvSpPr/>
          <p:nvPr/>
        </p:nvSpPr>
        <p:spPr bwMode="auto">
          <a:xfrm>
            <a:off x="6516215" y="3573016"/>
            <a:ext cx="288032" cy="288032"/>
          </a:xfrm>
          <a:prstGeom prst="ellipse">
            <a:avLst/>
          </a:prstGeom>
          <a:solidFill>
            <a:schemeClr val="accent2">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2" name="正方形/長方形 121"/>
          <p:cNvSpPr/>
          <p:nvPr/>
        </p:nvSpPr>
        <p:spPr>
          <a:xfrm>
            <a:off x="7236295" y="3140968"/>
            <a:ext cx="1855829" cy="461665"/>
          </a:xfrm>
          <a:prstGeom prst="rect">
            <a:avLst/>
          </a:prstGeom>
        </p:spPr>
        <p:txBody>
          <a:bodyPr wrap="none">
            <a:spAutoFit/>
          </a:bodyPr>
          <a:lstStyle/>
          <a:p>
            <a:r>
              <a:rPr kumimoji="1" lang="en-US" altLang="ja-JP" sz="2400" dirty="0" smtClean="0"/>
              <a:t>Downstream</a:t>
            </a:r>
            <a:endParaRPr lang="ja-JP" altLang="en-US" sz="2400" dirty="0"/>
          </a:p>
        </p:txBody>
      </p:sp>
      <p:sp>
        <p:nvSpPr>
          <p:cNvPr id="123" name="正方形/長方形 122"/>
          <p:cNvSpPr/>
          <p:nvPr/>
        </p:nvSpPr>
        <p:spPr>
          <a:xfrm>
            <a:off x="7452320" y="4581128"/>
            <a:ext cx="1479123" cy="461665"/>
          </a:xfrm>
          <a:prstGeom prst="rect">
            <a:avLst/>
          </a:prstGeom>
        </p:spPr>
        <p:txBody>
          <a:bodyPr wrap="none">
            <a:spAutoFit/>
          </a:bodyPr>
          <a:lstStyle/>
          <a:p>
            <a:r>
              <a:rPr kumimoji="1" lang="en-US" altLang="ja-JP" sz="2400" dirty="0" smtClean="0"/>
              <a:t>Upstream</a:t>
            </a:r>
            <a:endParaRPr lang="ja-JP"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395536" y="692696"/>
            <a:ext cx="8278688" cy="764704"/>
          </a:xfrm>
          <a:prstGeom prst="rect">
            <a:avLst/>
          </a:prstGeom>
        </p:spPr>
        <p:txBody>
          <a:bodyPr/>
          <a:lstStyle/>
          <a:p>
            <a:pPr marL="0" marR="0" lvl="0" indent="0" algn="ctr" fontAlgn="auto">
              <a:lnSpc>
                <a:spcPct val="100000"/>
              </a:lnSpc>
              <a:spcBef>
                <a:spcPct val="0"/>
              </a:spcBef>
              <a:spcAft>
                <a:spcPts val="0"/>
              </a:spcAft>
              <a:buClrTx/>
              <a:buSzTx/>
              <a:tabLst/>
              <a:defRPr/>
            </a:pPr>
            <a:r>
              <a:rPr lang="en-US" altLang="ja-JP" sz="3200" dirty="0" smtClean="0">
                <a:latin typeface="+mj-lt"/>
                <a:ea typeface="+mj-ea"/>
                <a:cs typeface="+mj-cs"/>
              </a:rPr>
              <a:t>Subcarrier Allocation in Proposed PHY</a:t>
            </a:r>
            <a:endParaRPr lang="ja-JP" altLang="en-US" sz="3200" dirty="0">
              <a:latin typeface="+mj-lt"/>
              <a:ea typeface="+mj-ea"/>
              <a:cs typeface="+mj-cs"/>
            </a:endParaRPr>
          </a:p>
        </p:txBody>
      </p:sp>
      <p:graphicFrame>
        <p:nvGraphicFramePr>
          <p:cNvPr id="3" name="表 2"/>
          <p:cNvGraphicFramePr>
            <a:graphicFrameLocks noGrp="1"/>
          </p:cNvGraphicFramePr>
          <p:nvPr>
            <p:extLst>
              <p:ext uri="{D42A27DB-BD31-4B8C-83A1-F6EECF244321}">
                <p14:modId xmlns="" xmlns:p14="http://schemas.microsoft.com/office/powerpoint/2010/main" val="1378769792"/>
              </p:ext>
            </p:extLst>
          </p:nvPr>
        </p:nvGraphicFramePr>
        <p:xfrm>
          <a:off x="251520" y="1484784"/>
          <a:ext cx="8712968" cy="4907280"/>
        </p:xfrm>
        <a:graphic>
          <a:graphicData uri="http://schemas.openxmlformats.org/drawingml/2006/table">
            <a:tbl>
              <a:tblPr firstRow="1" bandRow="1">
                <a:tableStyleId>{5C22544A-7EE6-4342-B048-85BDC9FD1C3A}</a:tableStyleId>
              </a:tblPr>
              <a:tblGrid>
                <a:gridCol w="2153104"/>
                <a:gridCol w="2014278"/>
                <a:gridCol w="3058718"/>
                <a:gridCol w="1486868"/>
              </a:tblGrid>
              <a:tr h="248673">
                <a:tc>
                  <a:txBody>
                    <a:bodyPr/>
                    <a:lstStyle/>
                    <a:p>
                      <a:pPr marL="0" algn="l" defTabSz="914400" rtl="0" eaLnBrk="1" fontAlgn="b" latinLnBrk="0" hangingPunct="1"/>
                      <a:r>
                        <a:rPr lang="en-US" altLang="ja-JP" sz="1600" b="1" i="0" u="none" strike="noStrike" kern="1200" dirty="0" smtClean="0">
                          <a:solidFill>
                            <a:srgbClr val="000000"/>
                          </a:solidFill>
                          <a:latin typeface="+mn-lt"/>
                          <a:ea typeface="+mn-ea"/>
                          <a:cs typeface="+mn-cs"/>
                        </a:rPr>
                        <a:t>Parameters</a:t>
                      </a:r>
                      <a:endParaRPr lang="ja-JP" altLang="en-US" sz="1600" b="1" i="0" u="none" strike="noStrike" kern="1200" dirty="0">
                        <a:solidFill>
                          <a:srgbClr val="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600" b="1" i="0" u="none" strike="noStrike" kern="1200" dirty="0" smtClean="0">
                          <a:solidFill>
                            <a:srgbClr val="000000"/>
                          </a:solidFill>
                          <a:latin typeface="+mn-lt"/>
                          <a:ea typeface="+mn-ea"/>
                          <a:cs typeface="+mn-cs"/>
                        </a:rPr>
                        <a:t>Downstream(DS)</a:t>
                      </a:r>
                      <a:endParaRPr lang="ja-JP" altLang="en-US" sz="1600" b="1" i="0" u="none" strike="noStrike" kern="1200" dirty="0">
                        <a:solidFill>
                          <a:srgbClr val="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600" b="1" i="0" u="none" strike="noStrike" kern="1200" dirty="0" smtClean="0">
                          <a:solidFill>
                            <a:srgbClr val="000000"/>
                          </a:solidFill>
                          <a:latin typeface="+mn-lt"/>
                          <a:ea typeface="+mn-ea"/>
                          <a:cs typeface="+mn-cs"/>
                        </a:rPr>
                        <a:t>Upstream(US)</a:t>
                      </a:r>
                      <a:endParaRPr lang="ja-JP" altLang="en-US" sz="1600" b="1" i="0" u="none" strike="noStrike" kern="1200" dirty="0">
                        <a:solidFill>
                          <a:srgbClr val="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600" b="1" i="0" u="none" strike="noStrike" kern="1200" dirty="0" smtClean="0">
                          <a:solidFill>
                            <a:srgbClr val="000000"/>
                          </a:solidFill>
                          <a:latin typeface="+mn-lt"/>
                          <a:ea typeface="+mn-ea"/>
                          <a:cs typeface="+mn-cs"/>
                        </a:rPr>
                        <a:t>Notes</a:t>
                      </a:r>
                      <a:endParaRPr lang="ja-JP" altLang="en-US" sz="1600" b="1" i="0" u="none" strike="noStrike" kern="1200" dirty="0">
                        <a:solidFill>
                          <a:srgbClr val="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5">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Number of DC subcarriers</a:t>
                      </a:r>
                      <a:endParaRPr lang="ja-JP" altLang="en-US" sz="1200" b="0" i="0" u="none" strike="noStrike" kern="1200" dirty="0">
                        <a:solidFill>
                          <a:srgbClr val="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1</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1</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ja-JP" altLang="ja-JP" sz="1200" b="0" i="0" u="none" strike="noStrike" kern="1200" dirty="0" smtClean="0">
                          <a:solidFill>
                            <a:srgbClr val="000000"/>
                          </a:solidFill>
                          <a:latin typeface="+mn-lt"/>
                          <a:ea typeface="+mn-ea"/>
                          <a:cs typeface="+mn-cs"/>
                        </a:rPr>
                        <a:t>—</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algn="l" defTabSz="914400" rtl="0" eaLnBrk="1" fontAlgn="b" latinLnBrk="0" hangingPunct="1"/>
                      <a:r>
                        <a:rPr lang="en-US" altLang="ja-JP" sz="1200" b="0" i="0" u="none" strike="noStrike" kern="1200" dirty="0" err="1" smtClean="0">
                          <a:solidFill>
                            <a:srgbClr val="000000"/>
                          </a:solidFill>
                          <a:latin typeface="+mn-lt"/>
                          <a:ea typeface="+mn-ea"/>
                          <a:cs typeface="+mn-cs"/>
                        </a:rPr>
                        <a:t>Nused</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833</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841</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Number of all subcarriers used within a symbol</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8937">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Number of Guard Subcarriers: left, right</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96, 95</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92, 91</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ja-JP" altLang="ja-JP" sz="1200" b="0" i="0" u="none" strike="noStrike" kern="1200" dirty="0" smtClean="0">
                          <a:solidFill>
                            <a:srgbClr val="000000"/>
                          </a:solidFill>
                          <a:latin typeface="+mn-lt"/>
                          <a:ea typeface="+mn-ea"/>
                          <a:cs typeface="+mn-cs"/>
                        </a:rPr>
                        <a:t>—</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Tile Permutation</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{6, 48, 37, 21, 31, 40, 42, 32, 47, 30, 33, 18, 10, 15, 50, 51, 46, 23, 45, 16, 39, 35, 7, 25, 11, 22, 38, 28, 19, 17, 3, 27, 12, 29, 26, 5, 41, 49, 44, 9, 8, 1, 13, 36, 14, 43, 2, 20, 24, 4, 34, 0}</a:t>
                      </a:r>
                      <a:endParaRPr lang="ja-JP" altLang="en-US" sz="1200" b="0" i="0" u="none" strike="noStrike" kern="1200" dirty="0">
                        <a:solidFill>
                          <a:srgbClr val="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{33, 52, 35, 67,94, 13, 80, 6, 34, 45, 43, 68, 84, 66, 7, 37, 71, 89, 55, 101, 27, 60, 51, 14, 21, 17, 93, 72, 95, 73, 81, 24, 103, 86, 39, 29, 56, 62, 70, 64, 23, 22, 54, 15, 90, 76, 100, 3, 36, 18, 9, 91, 19, 26, 12, 92, 48, 25, 87, 74, 5, 31, 85, 40, 104, 2, 102, 69, 57, 50, 1, 44, 0, 20, 88, 79, 16, 28, 46, 42, 41, 59, 96, 97, 99, 82, 30, 49, 65, 77, 63, 11, 8, 75, 98, 38, 32, 83, 4, 47, 58, 61, 78, 10, 53}</a:t>
                      </a:r>
                      <a:endParaRPr lang="ja-JP" altLang="en-US" sz="1200" b="0" i="0" u="none" strike="noStrike" kern="1200" dirty="0">
                        <a:solidFill>
                          <a:srgbClr val="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Used to allocate tiles to </a:t>
                      </a:r>
                      <a:r>
                        <a:rPr lang="en-US" altLang="ja-JP" sz="1200" b="0" i="0" u="none" strike="noStrike" kern="1200" dirty="0" err="1" smtClean="0">
                          <a:solidFill>
                            <a:srgbClr val="000000"/>
                          </a:solidFill>
                          <a:latin typeface="+mn-lt"/>
                          <a:ea typeface="+mn-ea"/>
                          <a:cs typeface="+mn-cs"/>
                        </a:rPr>
                        <a:t>subchannels</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2041">
                <a:tc>
                  <a:txBody>
                    <a:bodyPr/>
                    <a:lstStyle/>
                    <a:p>
                      <a:pPr marL="0" algn="l" defTabSz="914400" rtl="0" eaLnBrk="1" fontAlgn="b" latinLnBrk="0" hangingPunct="1"/>
                      <a:r>
                        <a:rPr lang="en-US" altLang="ja-JP" sz="1200" b="0" i="0" u="none" strike="noStrike" kern="1200" dirty="0" err="1" smtClean="0">
                          <a:solidFill>
                            <a:srgbClr val="000000"/>
                          </a:solidFill>
                          <a:latin typeface="+mn-lt"/>
                          <a:ea typeface="+mn-ea"/>
                          <a:cs typeface="+mn-cs"/>
                        </a:rPr>
                        <a:t>Nsubchannels</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sz="1200" b="0" i="0" u="none" strike="noStrike" kern="1200" dirty="0" smtClean="0">
                          <a:solidFill>
                            <a:srgbClr val="000000"/>
                          </a:solidFill>
                          <a:latin typeface="+mn-lt"/>
                          <a:ea typeface="+mn-ea"/>
                          <a:cs typeface="+mn-cs"/>
                        </a:rPr>
                        <a:t>52</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sz="1200" b="0" i="0" u="none" strike="noStrike" kern="1200" dirty="0">
                          <a:solidFill>
                            <a:srgbClr val="000000"/>
                          </a:solidFill>
                          <a:latin typeface="+mn-lt"/>
                          <a:ea typeface="+mn-ea"/>
                          <a:cs typeface="+mn-cs"/>
                        </a:rPr>
                        <a:t>105</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ja-JP" sz="1200" b="0" i="0" u="none" strike="noStrike" kern="1200" dirty="0">
                          <a:solidFill>
                            <a:srgbClr val="000000"/>
                          </a:solidFill>
                          <a:latin typeface="+mn-lt"/>
                          <a:ea typeface="+mn-ea"/>
                          <a:cs typeface="+mn-cs"/>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2041">
                <a:tc>
                  <a:txBody>
                    <a:bodyPr/>
                    <a:lstStyle/>
                    <a:p>
                      <a:pPr marL="0" algn="l" defTabSz="914400" rtl="0" eaLnBrk="1" fontAlgn="b" latinLnBrk="0" hangingPunct="1"/>
                      <a:r>
                        <a:rPr lang="en-US" altLang="ja-JP" sz="1200" b="0" i="0" u="none" strike="noStrike" kern="1200" dirty="0" err="1" smtClean="0">
                          <a:solidFill>
                            <a:srgbClr val="000000"/>
                          </a:solidFill>
                          <a:latin typeface="+mn-lt"/>
                          <a:ea typeface="+mn-ea"/>
                          <a:cs typeface="+mn-cs"/>
                        </a:rPr>
                        <a:t>Ntiles</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sz="1200" b="0" i="0" u="none" strike="noStrike" kern="1200" dirty="0" smtClean="0">
                          <a:solidFill>
                            <a:srgbClr val="000000"/>
                          </a:solidFill>
                          <a:latin typeface="+mn-lt"/>
                          <a:ea typeface="+mn-ea"/>
                          <a:cs typeface="+mn-cs"/>
                        </a:rPr>
                        <a:t>208</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sz="1200" b="0" i="0" u="none" strike="noStrike" kern="1200" dirty="0">
                          <a:solidFill>
                            <a:srgbClr val="000000"/>
                          </a:solidFill>
                          <a:latin typeface="+mn-lt"/>
                          <a:ea typeface="+mn-ea"/>
                          <a:cs typeface="+mn-cs"/>
                        </a:rPr>
                        <a:t>210</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ja-JP" sz="1200" b="0" i="0" u="none" strike="noStrike" kern="1200" dirty="0">
                          <a:solidFill>
                            <a:srgbClr val="000000"/>
                          </a:solidFill>
                          <a:latin typeface="+mn-lt"/>
                          <a:ea typeface="+mn-ea"/>
                          <a:cs typeface="+mn-cs"/>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Number of subcarriers</a:t>
                      </a:r>
                    </a:p>
                    <a:p>
                      <a:pPr marL="0" algn="l" defTabSz="914400" rtl="0" eaLnBrk="1" fontAlgn="b" latinLnBrk="0" hangingPunct="1"/>
                      <a:r>
                        <a:rPr lang="en-US" altLang="ja-JP" sz="1200" b="0" i="0" u="none" strike="noStrike" kern="1200" dirty="0" smtClean="0">
                          <a:solidFill>
                            <a:srgbClr val="000000"/>
                          </a:solidFill>
                          <a:latin typeface="+mn-lt"/>
                          <a:ea typeface="+mn-ea"/>
                          <a:cs typeface="+mn-cs"/>
                        </a:rPr>
                        <a:t>per tile</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altLang="ja-JP" sz="1200" b="0" i="0" u="none" strike="noStrike" kern="1200" dirty="0" smtClean="0">
                          <a:solidFill>
                            <a:srgbClr val="000000"/>
                          </a:solidFill>
                          <a:latin typeface="+mn-lt"/>
                          <a:ea typeface="+mn-ea"/>
                          <a:cs typeface="+mn-cs"/>
                        </a:rPr>
                        <a:t>4</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altLang="ja-JP" sz="1200" b="0" i="0" u="none" strike="noStrike" kern="1200" dirty="0" smtClean="0">
                          <a:solidFill>
                            <a:srgbClr val="000000"/>
                          </a:solidFill>
                          <a:latin typeface="+mn-lt"/>
                          <a:ea typeface="+mn-ea"/>
                          <a:cs typeface="+mn-cs"/>
                        </a:rPr>
                        <a:t>4</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altLang="ja-JP" sz="1200" b="0" i="0" u="none" strike="noStrike" kern="1200" dirty="0" smtClean="0">
                          <a:solidFill>
                            <a:srgbClr val="000000"/>
                          </a:solidFill>
                          <a:latin typeface="+mn-lt"/>
                          <a:ea typeface="+mn-ea"/>
                          <a:cs typeface="+mn-cs"/>
                        </a:rPr>
                        <a:t>Number of all subcarriers used within tile</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185">
                <a:tc>
                  <a:txBody>
                    <a:bodyPr/>
                    <a:lstStyle/>
                    <a:p>
                      <a:pPr marL="0" algn="l" defTabSz="914400" rtl="0" eaLnBrk="1" fontAlgn="b" latinLnBrk="0" hangingPunct="1"/>
                      <a:r>
                        <a:rPr lang="en-US" altLang="ja-JP" sz="1200" b="0" i="0" u="none" strike="noStrike" kern="1200" dirty="0" smtClean="0">
                          <a:solidFill>
                            <a:srgbClr val="000000"/>
                          </a:solidFill>
                          <a:latin typeface="+mn-lt"/>
                          <a:ea typeface="+mn-ea"/>
                          <a:cs typeface="+mn-cs"/>
                        </a:rPr>
                        <a:t>Tiles per </a:t>
                      </a:r>
                      <a:r>
                        <a:rPr lang="en-US" altLang="ja-JP" sz="1200" b="0" i="0" u="none" strike="noStrike" kern="1200" dirty="0" err="1" smtClean="0">
                          <a:solidFill>
                            <a:srgbClr val="000000"/>
                          </a:solidFill>
                          <a:latin typeface="+mn-lt"/>
                          <a:ea typeface="+mn-ea"/>
                          <a:cs typeface="+mn-cs"/>
                        </a:rPr>
                        <a:t>subchannel</a:t>
                      </a:r>
                      <a:endParaRPr lang="ja-JP" altLang="en-US" sz="1200" b="0" i="0" u="none" strike="noStrike" kern="1200" dirty="0">
                        <a:solidFill>
                          <a:srgbClr val="00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altLang="ja-JP" sz="1200" b="0" i="0" u="none" strike="noStrike" kern="1200" dirty="0" smtClean="0">
                          <a:solidFill>
                            <a:srgbClr val="000000"/>
                          </a:solidFill>
                          <a:latin typeface="+mn-lt"/>
                          <a:ea typeface="+mn-ea"/>
                          <a:cs typeface="+mn-cs"/>
                        </a:rPr>
                        <a:t>4</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114300" algn="l" defTabSz="914400" rtl="0" eaLnBrk="1" fontAlgn="b" latinLnBrk="0" hangingPunct="1">
                        <a:spcAft>
                          <a:spcPts val="0"/>
                        </a:spcAft>
                      </a:pPr>
                      <a:r>
                        <a:rPr lang="en-US" altLang="ja-JP" sz="1200" b="0" i="0" u="none" strike="noStrike" kern="1200" dirty="0" smtClean="0">
                          <a:solidFill>
                            <a:srgbClr val="000000"/>
                          </a:solidFill>
                          <a:latin typeface="+mn-lt"/>
                          <a:ea typeface="+mn-ea"/>
                          <a:cs typeface="+mn-cs"/>
                        </a:rPr>
                        <a:t>2</a:t>
                      </a: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114300" algn="l" defTabSz="914400" rtl="0" eaLnBrk="1" fontAlgn="b" latinLnBrk="0" hangingPunct="1">
                        <a:lnSpc>
                          <a:spcPct val="100000"/>
                        </a:lnSpc>
                        <a:spcBef>
                          <a:spcPts val="0"/>
                        </a:spcBef>
                        <a:spcAft>
                          <a:spcPts val="0"/>
                        </a:spcAft>
                        <a:buClrTx/>
                        <a:buSzTx/>
                        <a:buFontTx/>
                        <a:buNone/>
                        <a:tabLst/>
                        <a:defRPr/>
                      </a:pPr>
                      <a:r>
                        <a:rPr lang="ja-JP" altLang="ja-JP" sz="1200" b="0" i="0" u="none" strike="noStrike" kern="1200" dirty="0" smtClean="0">
                          <a:solidFill>
                            <a:srgbClr val="000000"/>
                          </a:solidFill>
                          <a:latin typeface="+mn-lt"/>
                          <a:ea typeface="+mn-ea"/>
                          <a:cs typeface="+mn-cs"/>
                        </a:rPr>
                        <a:t>—</a:t>
                      </a:r>
                    </a:p>
                    <a:p>
                      <a:pPr marL="0" indent="114300" algn="l" defTabSz="914400" rtl="0" eaLnBrk="1" fontAlgn="b" latinLnBrk="0" hangingPunct="1">
                        <a:spcAft>
                          <a:spcPts val="0"/>
                        </a:spcAft>
                      </a:pPr>
                      <a:endParaRPr lang="ja-JP" sz="12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p:cNvSpPr>
            <a:spLocks noGrp="1"/>
          </p:cNvSpPr>
          <p:nvPr>
            <p:ph idx="1"/>
          </p:nvPr>
        </p:nvSpPr>
        <p:spPr>
          <a:xfrm>
            <a:off x="395536" y="1556792"/>
            <a:ext cx="8424936" cy="4896544"/>
          </a:xfrm>
        </p:spPr>
        <p:txBody>
          <a:bodyPr>
            <a:normAutofit fontScale="92500" lnSpcReduction="20000"/>
          </a:bodyPr>
          <a:lstStyle/>
          <a:p>
            <a:endParaRPr lang="en-US" sz="2400" dirty="0" smtClean="0"/>
          </a:p>
          <a:p>
            <a:r>
              <a:rPr lang="en-US" sz="2400" dirty="0" smtClean="0"/>
              <a:t>Process: almost the same</a:t>
            </a:r>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dirty="0" smtClean="0"/>
              <a:t>Data scrambling scheme: same</a:t>
            </a:r>
          </a:p>
          <a:p>
            <a:r>
              <a:rPr lang="en-US" sz="2400" dirty="0" smtClean="0"/>
              <a:t>FEC: same </a:t>
            </a:r>
          </a:p>
          <a:p>
            <a:pPr lvl="1">
              <a:buFont typeface="Wingdings" pitchFamily="2" charset="2"/>
              <a:buChar char="ü"/>
            </a:pPr>
            <a:r>
              <a:rPr lang="en-US" sz="2000" dirty="0" err="1" smtClean="0"/>
              <a:t>convolutional</a:t>
            </a:r>
            <a:r>
              <a:rPr lang="en-US" sz="2000" dirty="0" smtClean="0"/>
              <a:t> coding (mandatory)</a:t>
            </a:r>
          </a:p>
          <a:p>
            <a:pPr lvl="1">
              <a:buFont typeface="Wingdings" pitchFamily="2" charset="2"/>
              <a:buChar char="ü"/>
            </a:pPr>
            <a:r>
              <a:rPr lang="en-US" sz="2000" dirty="0" smtClean="0"/>
              <a:t>Puncturing : same</a:t>
            </a:r>
          </a:p>
          <a:p>
            <a:pPr marL="342900" lvl="1" indent="-342900">
              <a:buFont typeface="Arial" pitchFamily="34" charset="0"/>
              <a:buChar char="•"/>
            </a:pPr>
            <a:r>
              <a:rPr lang="en-US" altLang="ja-JP" sz="2400" dirty="0" smtClean="0">
                <a:solidFill>
                  <a:schemeClr val="accent6">
                    <a:lumMod val="75000"/>
                  </a:schemeClr>
                </a:solidFill>
              </a:rPr>
              <a:t>Bit-</a:t>
            </a:r>
            <a:r>
              <a:rPr lang="en-US" altLang="ja-JP" sz="2400" dirty="0" err="1" smtClean="0">
                <a:solidFill>
                  <a:schemeClr val="accent6">
                    <a:lumMod val="75000"/>
                  </a:schemeClr>
                </a:solidFill>
              </a:rPr>
              <a:t>interleaver</a:t>
            </a:r>
            <a:r>
              <a:rPr lang="en-US" altLang="ja-JP" sz="2400" dirty="0" smtClean="0"/>
              <a:t>: different (slide13)</a:t>
            </a:r>
          </a:p>
          <a:p>
            <a:pPr marL="342900" lvl="1" indent="-342900">
              <a:buFont typeface="Arial" pitchFamily="34" charset="0"/>
              <a:buChar char="•"/>
            </a:pPr>
            <a:r>
              <a:rPr lang="en-US" altLang="ja-JP" sz="2400" dirty="0" smtClean="0"/>
              <a:t>Modulation and Code Rate: same</a:t>
            </a:r>
          </a:p>
          <a:p>
            <a:pPr lvl="1">
              <a:buFont typeface="Wingdings" pitchFamily="2" charset="2"/>
              <a:buChar char="ü"/>
            </a:pPr>
            <a:r>
              <a:rPr lang="en-US" altLang="ja-JP" sz="2000" dirty="0" smtClean="0"/>
              <a:t>QPSK, 16QAM, 64QAM</a:t>
            </a:r>
          </a:p>
          <a:p>
            <a:pPr lvl="1">
              <a:buFont typeface="Wingdings" pitchFamily="2" charset="2"/>
              <a:buChar char="ü"/>
            </a:pPr>
            <a:r>
              <a:rPr lang="en-US" altLang="ja-JP" sz="2000" dirty="0" smtClean="0"/>
              <a:t>Code Rate: 1/2, 2/3, 3/4, 5/6 </a:t>
            </a:r>
          </a:p>
          <a:p>
            <a:pPr marL="342900" lvl="1" indent="-342900">
              <a:buFont typeface="Arial" pitchFamily="34" charset="0"/>
              <a:buChar char="•"/>
            </a:pPr>
            <a:endParaRPr lang="en-US" altLang="ja-JP" sz="2400" dirty="0" smtClean="0"/>
          </a:p>
          <a:p>
            <a:pPr lvl="1">
              <a:buFont typeface="Wingdings" pitchFamily="2" charset="2"/>
              <a:buChar char="ü"/>
            </a:pPr>
            <a:endParaRPr lang="en-SG" sz="2000" dirty="0"/>
          </a:p>
        </p:txBody>
      </p:sp>
      <p:sp>
        <p:nvSpPr>
          <p:cNvPr id="2" name="Title 1"/>
          <p:cNvSpPr>
            <a:spLocks noGrp="1"/>
          </p:cNvSpPr>
          <p:nvPr>
            <p:ph type="title"/>
          </p:nvPr>
        </p:nvSpPr>
        <p:spPr>
          <a:xfrm>
            <a:off x="0" y="692696"/>
            <a:ext cx="9144000" cy="764704"/>
          </a:xfrm>
        </p:spPr>
        <p:txBody>
          <a:bodyPr>
            <a:normAutofit/>
          </a:bodyPr>
          <a:lstStyle/>
          <a:p>
            <a:r>
              <a:rPr lang="en-US" sz="3200" dirty="0" smtClean="0"/>
              <a:t>4. Channel Coding</a:t>
            </a:r>
            <a:endParaRPr lang="en-SG" sz="3200" dirty="0"/>
          </a:p>
        </p:txBody>
      </p:sp>
      <p:sp>
        <p:nvSpPr>
          <p:cNvPr id="10" name="正方形/長方形 9"/>
          <p:cNvSpPr/>
          <p:nvPr/>
        </p:nvSpPr>
        <p:spPr>
          <a:xfrm>
            <a:off x="1376030" y="2566872"/>
            <a:ext cx="1128899" cy="584775"/>
          </a:xfrm>
          <a:prstGeom prst="rect">
            <a:avLst/>
          </a:prstGeom>
          <a:ln w="19050">
            <a:solidFill>
              <a:schemeClr val="tx1"/>
            </a:solidFill>
          </a:ln>
        </p:spPr>
        <p:txBody>
          <a:bodyPr wrap="square">
            <a:spAutoFit/>
          </a:bodyPr>
          <a:lstStyle/>
          <a:p>
            <a:pPr algn="ctr"/>
            <a:r>
              <a:rPr lang="en-US" altLang="ja-JP" sz="1600" dirty="0" smtClean="0"/>
              <a:t>Data scrambler</a:t>
            </a:r>
            <a:endParaRPr lang="ja-JP" altLang="en-US" sz="1600" dirty="0"/>
          </a:p>
        </p:txBody>
      </p:sp>
      <p:sp>
        <p:nvSpPr>
          <p:cNvPr id="11" name="正方形/長方形 10"/>
          <p:cNvSpPr/>
          <p:nvPr/>
        </p:nvSpPr>
        <p:spPr>
          <a:xfrm>
            <a:off x="2689930" y="2708920"/>
            <a:ext cx="1128899" cy="338554"/>
          </a:xfrm>
          <a:prstGeom prst="rect">
            <a:avLst/>
          </a:prstGeom>
          <a:ln w="19050">
            <a:solidFill>
              <a:schemeClr val="tx1"/>
            </a:solidFill>
          </a:ln>
        </p:spPr>
        <p:txBody>
          <a:bodyPr wrap="square">
            <a:spAutoFit/>
          </a:bodyPr>
          <a:lstStyle/>
          <a:p>
            <a:pPr algn="ctr"/>
            <a:r>
              <a:rPr lang="en-US" altLang="ja-JP" sz="1600" dirty="0" smtClean="0"/>
              <a:t>FEC</a:t>
            </a:r>
            <a:endParaRPr lang="ja-JP" altLang="en-US" sz="1600" dirty="0"/>
          </a:p>
        </p:txBody>
      </p:sp>
      <p:sp>
        <p:nvSpPr>
          <p:cNvPr id="12" name="正方形/長方形 11"/>
          <p:cNvSpPr/>
          <p:nvPr/>
        </p:nvSpPr>
        <p:spPr>
          <a:xfrm>
            <a:off x="3995936" y="2564904"/>
            <a:ext cx="1224136" cy="584775"/>
          </a:xfrm>
          <a:prstGeom prst="rect">
            <a:avLst/>
          </a:prstGeom>
          <a:ln w="19050">
            <a:solidFill>
              <a:schemeClr val="tx1"/>
            </a:solidFill>
          </a:ln>
        </p:spPr>
        <p:txBody>
          <a:bodyPr wrap="square">
            <a:spAutoFit/>
          </a:bodyPr>
          <a:lstStyle/>
          <a:p>
            <a:pPr algn="ctr"/>
            <a:r>
              <a:rPr lang="en-US" altLang="ja-JP" sz="1600" dirty="0" smtClean="0">
                <a:solidFill>
                  <a:schemeClr val="accent6">
                    <a:lumMod val="75000"/>
                  </a:schemeClr>
                </a:solidFill>
              </a:rPr>
              <a:t>Bit-</a:t>
            </a:r>
            <a:r>
              <a:rPr lang="en-US" altLang="ja-JP" sz="1600" dirty="0" err="1" smtClean="0">
                <a:solidFill>
                  <a:schemeClr val="accent6">
                    <a:lumMod val="75000"/>
                  </a:schemeClr>
                </a:solidFill>
              </a:rPr>
              <a:t>Interleaver</a:t>
            </a:r>
            <a:endParaRPr lang="ja-JP" altLang="en-US" sz="1600" dirty="0">
              <a:solidFill>
                <a:schemeClr val="accent6">
                  <a:lumMod val="75000"/>
                </a:schemeClr>
              </a:solidFill>
            </a:endParaRPr>
          </a:p>
        </p:txBody>
      </p:sp>
      <p:sp>
        <p:nvSpPr>
          <p:cNvPr id="13" name="正方形/長方形 12"/>
          <p:cNvSpPr/>
          <p:nvPr/>
        </p:nvSpPr>
        <p:spPr>
          <a:xfrm>
            <a:off x="5382828" y="2473782"/>
            <a:ext cx="1376046" cy="830997"/>
          </a:xfrm>
          <a:prstGeom prst="rect">
            <a:avLst/>
          </a:prstGeom>
          <a:ln w="19050">
            <a:solidFill>
              <a:schemeClr val="tx1"/>
            </a:solidFill>
          </a:ln>
        </p:spPr>
        <p:txBody>
          <a:bodyPr wrap="square">
            <a:spAutoFit/>
          </a:bodyPr>
          <a:lstStyle/>
          <a:p>
            <a:pPr algn="ctr"/>
            <a:r>
              <a:rPr lang="en-US" altLang="ja-JP" sz="1600" dirty="0" smtClean="0"/>
              <a:t>Modulation</a:t>
            </a:r>
          </a:p>
          <a:p>
            <a:pPr algn="ctr"/>
            <a:r>
              <a:rPr lang="en-US" altLang="ja-JP" sz="1600" dirty="0" smtClean="0"/>
              <a:t>(constellation mapping)</a:t>
            </a:r>
            <a:endParaRPr lang="ja-JP" altLang="en-US" sz="1600" dirty="0"/>
          </a:p>
        </p:txBody>
      </p:sp>
      <p:cxnSp>
        <p:nvCxnSpPr>
          <p:cNvPr id="15" name="直線矢印コネクタ 14"/>
          <p:cNvCxnSpPr/>
          <p:nvPr/>
        </p:nvCxnSpPr>
        <p:spPr>
          <a:xfrm>
            <a:off x="1097388" y="2879570"/>
            <a:ext cx="288000"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2510434" y="2879570"/>
            <a:ext cx="180000"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824814" y="2889432"/>
            <a:ext cx="180000"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5211706" y="2888448"/>
            <a:ext cx="180000"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6758402" y="2888448"/>
            <a:ext cx="180000"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739624" y="3492130"/>
            <a:ext cx="1098378" cy="338554"/>
          </a:xfrm>
          <a:prstGeom prst="rect">
            <a:avLst/>
          </a:prstGeom>
          <a:ln>
            <a:solidFill>
              <a:schemeClr val="tx1"/>
            </a:solidFill>
          </a:ln>
        </p:spPr>
        <p:txBody>
          <a:bodyPr wrap="none">
            <a:spAutoFit/>
          </a:bodyPr>
          <a:lstStyle/>
          <a:p>
            <a:pPr algn="ctr"/>
            <a:r>
              <a:rPr lang="en-US" altLang="ja-JP" sz="1600" dirty="0" smtClean="0"/>
              <a:t>Repetition</a:t>
            </a:r>
          </a:p>
        </p:txBody>
      </p:sp>
      <p:cxnSp>
        <p:nvCxnSpPr>
          <p:cNvPr id="22" name="直線矢印コネクタ 21"/>
          <p:cNvCxnSpPr/>
          <p:nvPr/>
        </p:nvCxnSpPr>
        <p:spPr>
          <a:xfrm flipV="1">
            <a:off x="5292080" y="2907188"/>
            <a:ext cx="0" cy="576064"/>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5916917" y="3438862"/>
            <a:ext cx="2904834" cy="584775"/>
          </a:xfrm>
          <a:prstGeom prst="rect">
            <a:avLst/>
          </a:prstGeom>
        </p:spPr>
        <p:txBody>
          <a:bodyPr wrap="none">
            <a:spAutoFit/>
          </a:bodyPr>
          <a:lstStyle/>
          <a:p>
            <a:r>
              <a:rPr lang="en-US" altLang="ja-JP" sz="1600" dirty="0" smtClean="0"/>
              <a:t>Repetition coding can be applied</a:t>
            </a:r>
          </a:p>
          <a:p>
            <a:r>
              <a:rPr lang="en-US" altLang="ja-JP" sz="1600" dirty="0" smtClean="0"/>
              <a:t>in the proposed PHY</a:t>
            </a:r>
            <a:endParaRPr lang="ja-JP" altLang="en-US" sz="1600" dirty="0"/>
          </a:p>
        </p:txBody>
      </p:sp>
      <p:sp>
        <p:nvSpPr>
          <p:cNvPr id="19"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916832"/>
            <a:ext cx="8229600" cy="1872208"/>
          </a:xfrm>
        </p:spPr>
        <p:txBody>
          <a:bodyPr/>
          <a:lstStyle/>
          <a:p>
            <a:r>
              <a:rPr lang="en-US" altLang="ja-JP" dirty="0" smtClean="0"/>
              <a:t>802.22 PHY</a:t>
            </a:r>
          </a:p>
          <a:p>
            <a:pPr lvl="1">
              <a:buFont typeface="Wingdings" pitchFamily="2" charset="2"/>
              <a:buChar char="ü"/>
            </a:pPr>
            <a:r>
              <a:rPr lang="en-US" altLang="ja-JP" dirty="0" smtClean="0"/>
              <a:t>Turbo-Like Interleaving (TLI) algorithm</a:t>
            </a:r>
            <a:endParaRPr lang="en-SG" altLang="ja-JP" dirty="0" smtClean="0"/>
          </a:p>
          <a:p>
            <a:r>
              <a:rPr lang="en-US" dirty="0" smtClean="0"/>
              <a:t>Proposed PHY</a:t>
            </a:r>
          </a:p>
          <a:p>
            <a:pPr lvl="1">
              <a:buFont typeface="Wingdings" pitchFamily="2" charset="2"/>
              <a:buChar char="ü"/>
            </a:pPr>
            <a:r>
              <a:rPr lang="en-US" altLang="ja-JP" dirty="0" smtClean="0"/>
              <a:t>Two times permutation is performed</a:t>
            </a:r>
            <a:endParaRPr lang="en-SG" altLang="ja-JP" dirty="0" smtClean="0"/>
          </a:p>
          <a:p>
            <a:endParaRPr lang="en-US" dirty="0" smtClean="0"/>
          </a:p>
          <a:p>
            <a:endParaRPr lang="en-US" dirty="0" smtClean="0"/>
          </a:p>
          <a:p>
            <a:endParaRPr lang="en-US" dirty="0" smtClean="0"/>
          </a:p>
          <a:p>
            <a:endParaRPr lang="en-US" dirty="0" smtClean="0"/>
          </a:p>
        </p:txBody>
      </p:sp>
      <p:sp>
        <p:nvSpPr>
          <p:cNvPr id="2" name="Title 1"/>
          <p:cNvSpPr>
            <a:spLocks noGrp="1"/>
          </p:cNvSpPr>
          <p:nvPr>
            <p:ph type="title"/>
          </p:nvPr>
        </p:nvSpPr>
        <p:spPr>
          <a:xfrm>
            <a:off x="467544" y="692696"/>
            <a:ext cx="8229600" cy="908720"/>
          </a:xfrm>
        </p:spPr>
        <p:txBody>
          <a:bodyPr>
            <a:normAutofit/>
          </a:bodyPr>
          <a:lstStyle/>
          <a:p>
            <a:r>
              <a:rPr lang="en-US" dirty="0" smtClean="0"/>
              <a:t>Bit-interleaving</a:t>
            </a:r>
            <a:endParaRPr lang="en-SG" dirty="0"/>
          </a:p>
        </p:txBody>
      </p:sp>
      <p:sp>
        <p:nvSpPr>
          <p:cNvPr id="5" name="正方形/長方形 4"/>
          <p:cNvSpPr/>
          <p:nvPr/>
        </p:nvSpPr>
        <p:spPr>
          <a:xfrm>
            <a:off x="827584" y="4149080"/>
            <a:ext cx="8136904" cy="1692771"/>
          </a:xfrm>
          <a:prstGeom prst="rect">
            <a:avLst/>
          </a:prstGeom>
        </p:spPr>
        <p:txBody>
          <a:bodyPr wrap="square">
            <a:spAutoFit/>
          </a:bodyPr>
          <a:lstStyle/>
          <a:p>
            <a:r>
              <a:rPr lang="en-US" altLang="ja-JP" sz="1800" dirty="0" smtClean="0"/>
              <a:t>The first permutation is defined by </a:t>
            </a:r>
          </a:p>
          <a:p>
            <a:r>
              <a:rPr lang="en-US" altLang="ja-JP" sz="1600" i="1" dirty="0" smtClean="0"/>
              <a:t>                  </a:t>
            </a:r>
            <a:r>
              <a:rPr lang="en-US" altLang="ja-JP" sz="1600" i="1" dirty="0" err="1" smtClean="0"/>
              <a:t>m</a:t>
            </a:r>
            <a:r>
              <a:rPr lang="en-US" altLang="ja-JP" sz="1600" i="1" baseline="-25000" dirty="0" err="1" smtClean="0"/>
              <a:t>k</a:t>
            </a:r>
            <a:r>
              <a:rPr lang="en-US" altLang="ja-JP" sz="1600" i="1" dirty="0" smtClean="0"/>
              <a:t> </a:t>
            </a:r>
            <a:r>
              <a:rPr lang="en-US" altLang="ja-JP" sz="1600" dirty="0" smtClean="0"/>
              <a:t>= (</a:t>
            </a:r>
            <a:r>
              <a:rPr lang="en-US" altLang="ja-JP" sz="1600" i="1" dirty="0" err="1" smtClean="0"/>
              <a:t>N</a:t>
            </a:r>
            <a:r>
              <a:rPr lang="en-US" altLang="ja-JP" sz="1600" i="1" baseline="-25000" dirty="0" err="1" smtClean="0"/>
              <a:t>cbps</a:t>
            </a:r>
            <a:r>
              <a:rPr lang="en-US" altLang="ja-JP" sz="1600" i="1" baseline="-25000" dirty="0" smtClean="0"/>
              <a:t> </a:t>
            </a:r>
            <a:r>
              <a:rPr lang="en-US" altLang="ja-JP" sz="1600" dirty="0" smtClean="0"/>
              <a:t>⁄ </a:t>
            </a:r>
            <a:r>
              <a:rPr lang="en-US" altLang="ja-JP" sz="1600" i="1" dirty="0" smtClean="0"/>
              <a:t>d</a:t>
            </a:r>
            <a:r>
              <a:rPr lang="en-US" altLang="ja-JP" sz="1600" dirty="0" smtClean="0"/>
              <a:t>) ⋅ </a:t>
            </a:r>
            <a:r>
              <a:rPr lang="en-US" altLang="ja-JP" sz="1600" i="1" dirty="0" err="1" smtClean="0"/>
              <a:t>k</a:t>
            </a:r>
            <a:r>
              <a:rPr lang="en-US" altLang="ja-JP" sz="1600" i="1" baseline="-25000" dirty="0" err="1" smtClean="0"/>
              <a:t>mod</a:t>
            </a:r>
            <a:r>
              <a:rPr lang="en-US" altLang="ja-JP" sz="1600" baseline="-25000" dirty="0" smtClean="0"/>
              <a:t>(</a:t>
            </a:r>
            <a:r>
              <a:rPr lang="en-US" altLang="ja-JP" sz="1600" i="1" baseline="-25000" dirty="0" smtClean="0"/>
              <a:t>d</a:t>
            </a:r>
            <a:r>
              <a:rPr lang="en-US" altLang="ja-JP" sz="1600" baseline="-25000" dirty="0" smtClean="0"/>
              <a:t>) </a:t>
            </a:r>
            <a:r>
              <a:rPr lang="en-US" altLang="ja-JP" sz="1600" dirty="0" smtClean="0"/>
              <a:t>+ </a:t>
            </a:r>
            <a:r>
              <a:rPr lang="en-US" altLang="ja-JP" sz="1600" i="1" dirty="0" smtClean="0"/>
              <a:t>floor</a:t>
            </a:r>
            <a:r>
              <a:rPr lang="en-US" altLang="ja-JP" sz="1600" dirty="0" smtClean="0"/>
              <a:t>(</a:t>
            </a:r>
            <a:r>
              <a:rPr lang="en-US" altLang="ja-JP" sz="1600" i="1" dirty="0" smtClean="0"/>
              <a:t>k </a:t>
            </a:r>
            <a:r>
              <a:rPr lang="en-US" altLang="ja-JP" sz="1600" dirty="0" smtClean="0"/>
              <a:t>⁄ </a:t>
            </a:r>
            <a:r>
              <a:rPr lang="en-US" altLang="ja-JP" sz="1600" i="1" dirty="0" smtClean="0"/>
              <a:t>d</a:t>
            </a:r>
            <a:r>
              <a:rPr lang="en-US" altLang="ja-JP" sz="1600" dirty="0" smtClean="0"/>
              <a:t>)</a:t>
            </a:r>
            <a:r>
              <a:rPr lang="en-US" altLang="ja-JP" sz="1600" i="1" dirty="0" smtClean="0"/>
              <a:t>          k </a:t>
            </a:r>
            <a:r>
              <a:rPr lang="en-US" altLang="ja-JP" sz="1600" dirty="0" smtClean="0"/>
              <a:t>= 0, 1, …, </a:t>
            </a:r>
            <a:r>
              <a:rPr lang="en-US" altLang="ja-JP" sz="1600" i="1" dirty="0" err="1" smtClean="0"/>
              <a:t>N</a:t>
            </a:r>
            <a:r>
              <a:rPr lang="en-US" altLang="ja-JP" sz="1600" baseline="-25000" dirty="0" err="1" smtClean="0"/>
              <a:t>cbps</a:t>
            </a:r>
            <a:r>
              <a:rPr lang="en-US" altLang="ja-JP" sz="1600" baseline="-25000" dirty="0" smtClean="0"/>
              <a:t> </a:t>
            </a:r>
            <a:r>
              <a:rPr lang="en-US" altLang="ja-JP" sz="1600" dirty="0" smtClean="0"/>
              <a:t>– 1 , </a:t>
            </a:r>
            <a:r>
              <a:rPr lang="en-US" altLang="ja-JP" sz="1600" i="1" dirty="0" smtClean="0"/>
              <a:t>d </a:t>
            </a:r>
            <a:r>
              <a:rPr lang="en-US" altLang="ja-JP" sz="1600" dirty="0" smtClean="0"/>
              <a:t>= 18 </a:t>
            </a:r>
          </a:p>
          <a:p>
            <a:endParaRPr lang="en-US" altLang="ja-JP" sz="2000" dirty="0" smtClean="0"/>
          </a:p>
          <a:p>
            <a:r>
              <a:rPr lang="en-US" altLang="ja-JP" sz="1800" dirty="0" smtClean="0"/>
              <a:t>The second permutation is defined by</a:t>
            </a:r>
          </a:p>
          <a:p>
            <a:r>
              <a:rPr lang="en-US" altLang="ja-JP" sz="1600" dirty="0" smtClean="0"/>
              <a:t>                  </a:t>
            </a:r>
            <a:r>
              <a:rPr lang="en-US" altLang="ja-JP" sz="1600" i="1" dirty="0" err="1" smtClean="0"/>
              <a:t>j</a:t>
            </a:r>
            <a:r>
              <a:rPr lang="en-US" altLang="ja-JP" sz="1600" i="1" baseline="-25000" dirty="0" err="1" smtClean="0"/>
              <a:t>k</a:t>
            </a:r>
            <a:r>
              <a:rPr lang="en-US" altLang="ja-JP" sz="1600" i="1" dirty="0" smtClean="0"/>
              <a:t> =s </a:t>
            </a:r>
            <a:r>
              <a:rPr lang="en-US" altLang="ja-JP" sz="1600" dirty="0" smtClean="0"/>
              <a:t>⋅ </a:t>
            </a:r>
            <a:r>
              <a:rPr lang="en-US" altLang="ja-JP" sz="1600" i="1" dirty="0" smtClean="0"/>
              <a:t>floor</a:t>
            </a:r>
            <a:r>
              <a:rPr lang="en-US" altLang="ja-JP" sz="1600" dirty="0" smtClean="0"/>
              <a:t>(</a:t>
            </a:r>
            <a:r>
              <a:rPr lang="en-US" altLang="ja-JP" sz="1600" i="1" dirty="0" err="1" smtClean="0"/>
              <a:t>m</a:t>
            </a:r>
            <a:r>
              <a:rPr lang="en-US" altLang="ja-JP" sz="1600" i="1" baseline="-25000" dirty="0" err="1" smtClean="0"/>
              <a:t>k</a:t>
            </a:r>
            <a:r>
              <a:rPr lang="en-US" altLang="ja-JP" sz="1600" i="1" dirty="0" smtClean="0"/>
              <a:t> </a:t>
            </a:r>
            <a:r>
              <a:rPr lang="en-US" altLang="ja-JP" sz="1600" dirty="0" smtClean="0"/>
              <a:t>⁄ </a:t>
            </a:r>
            <a:r>
              <a:rPr lang="en-US" altLang="ja-JP" sz="1600" i="1" dirty="0" smtClean="0"/>
              <a:t>s</a:t>
            </a:r>
            <a:r>
              <a:rPr lang="en-US" altLang="ja-JP" sz="1600" dirty="0" smtClean="0"/>
              <a:t>) (</a:t>
            </a:r>
            <a:r>
              <a:rPr lang="en-US" altLang="ja-JP" sz="1600" i="1" dirty="0" err="1" smtClean="0"/>
              <a:t>m</a:t>
            </a:r>
            <a:r>
              <a:rPr lang="en-US" altLang="ja-JP" sz="1600" i="1" baseline="-25000" dirty="0" err="1" smtClean="0"/>
              <a:t>k</a:t>
            </a:r>
            <a:r>
              <a:rPr lang="en-US" altLang="ja-JP" sz="1600" i="1" dirty="0" smtClean="0"/>
              <a:t> </a:t>
            </a:r>
            <a:r>
              <a:rPr lang="en-US" altLang="ja-JP" sz="1600" dirty="0" smtClean="0"/>
              <a:t>+ </a:t>
            </a:r>
            <a:r>
              <a:rPr lang="en-US" altLang="ja-JP" sz="1600" i="1" dirty="0" err="1" smtClean="0"/>
              <a:t>N</a:t>
            </a:r>
            <a:r>
              <a:rPr lang="en-US" altLang="ja-JP" sz="1600" baseline="-25000" dirty="0" err="1" smtClean="0"/>
              <a:t>cbps</a:t>
            </a:r>
            <a:r>
              <a:rPr lang="en-US" altLang="ja-JP" sz="1600" dirty="0" smtClean="0"/>
              <a:t> – </a:t>
            </a:r>
            <a:r>
              <a:rPr lang="en-US" altLang="ja-JP" sz="1600" i="1" dirty="0" smtClean="0"/>
              <a:t>floor</a:t>
            </a:r>
            <a:r>
              <a:rPr lang="en-US" altLang="ja-JP" sz="1600" dirty="0" smtClean="0"/>
              <a:t>(</a:t>
            </a:r>
            <a:r>
              <a:rPr lang="en-US" altLang="ja-JP" sz="1600" i="1" dirty="0" smtClean="0"/>
              <a:t>d </a:t>
            </a:r>
            <a:r>
              <a:rPr lang="en-US" altLang="ja-JP" sz="1600" dirty="0" smtClean="0"/>
              <a:t>⋅ </a:t>
            </a:r>
            <a:r>
              <a:rPr lang="en-US" altLang="ja-JP" sz="1600" i="1" dirty="0" err="1" smtClean="0"/>
              <a:t>m</a:t>
            </a:r>
            <a:r>
              <a:rPr lang="en-US" altLang="ja-JP" sz="1600" i="1" baseline="-25000" dirty="0" err="1" smtClean="0"/>
              <a:t>k</a:t>
            </a:r>
            <a:r>
              <a:rPr lang="en-US" altLang="ja-JP" sz="1600" i="1" dirty="0" smtClean="0"/>
              <a:t> </a:t>
            </a:r>
            <a:r>
              <a:rPr lang="en-US" altLang="ja-JP" sz="1600" dirty="0" smtClean="0"/>
              <a:t>⁄ </a:t>
            </a:r>
            <a:r>
              <a:rPr lang="en-US" altLang="ja-JP" sz="1600" i="1" dirty="0" err="1" smtClean="0"/>
              <a:t>N</a:t>
            </a:r>
            <a:r>
              <a:rPr lang="en-US" altLang="ja-JP" sz="1600" baseline="-25000" dirty="0" err="1" smtClean="0"/>
              <a:t>cbps</a:t>
            </a:r>
            <a:r>
              <a:rPr lang="en-US" altLang="ja-JP" sz="1600" dirty="0" smtClean="0"/>
              <a:t>)) </a:t>
            </a:r>
            <a:r>
              <a:rPr lang="en-US" altLang="ja-JP" sz="1600" i="1" dirty="0" smtClean="0"/>
              <a:t>mod</a:t>
            </a:r>
            <a:r>
              <a:rPr lang="en-US" altLang="ja-JP" sz="1600" dirty="0" smtClean="0"/>
              <a:t>(</a:t>
            </a:r>
            <a:r>
              <a:rPr lang="en-US" altLang="ja-JP" sz="1600" i="1" dirty="0" smtClean="0"/>
              <a:t>s</a:t>
            </a:r>
            <a:r>
              <a:rPr lang="en-US" altLang="ja-JP" sz="1600" dirty="0" smtClean="0"/>
              <a:t>)</a:t>
            </a:r>
          </a:p>
          <a:p>
            <a:r>
              <a:rPr lang="en-US" altLang="ja-JP" sz="1600" dirty="0" smtClean="0"/>
              <a:t>                                                                                          </a:t>
            </a:r>
            <a:r>
              <a:rPr lang="en-US" altLang="ja-JP" sz="1600" i="1" dirty="0" smtClean="0"/>
              <a:t>k </a:t>
            </a:r>
            <a:r>
              <a:rPr lang="en-US" altLang="ja-JP" sz="1600" dirty="0" smtClean="0"/>
              <a:t>= 0, 1, …, </a:t>
            </a:r>
            <a:r>
              <a:rPr lang="en-US" altLang="ja-JP" sz="1600" i="1" dirty="0" err="1" smtClean="0"/>
              <a:t>N</a:t>
            </a:r>
            <a:r>
              <a:rPr lang="en-US" altLang="ja-JP" sz="1600" baseline="-25000" dirty="0" err="1" smtClean="0"/>
              <a:t>cbps</a:t>
            </a:r>
            <a:r>
              <a:rPr lang="en-US" altLang="ja-JP" sz="1600" dirty="0" smtClean="0"/>
              <a:t> – 1 , </a:t>
            </a:r>
            <a:r>
              <a:rPr lang="en-US" altLang="ja-JP" sz="1600" i="1" dirty="0" smtClean="0"/>
              <a:t>d </a:t>
            </a:r>
            <a:r>
              <a:rPr lang="en-US" altLang="ja-JP" sz="1600" dirty="0" smtClean="0"/>
              <a:t>= 18</a:t>
            </a:r>
            <a:endParaRPr lang="en-US" altLang="ja-JP" sz="1600" dirty="0"/>
          </a:p>
        </p:txBody>
      </p:sp>
      <p:sp>
        <p:nvSpPr>
          <p:cNvPr id="6"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SG" dirty="0"/>
          </a:p>
        </p:txBody>
      </p:sp>
      <p:sp>
        <p:nvSpPr>
          <p:cNvPr id="3" name="Content Placeholder 2"/>
          <p:cNvSpPr>
            <a:spLocks noGrp="1"/>
          </p:cNvSpPr>
          <p:nvPr>
            <p:ph idx="1"/>
          </p:nvPr>
        </p:nvSpPr>
        <p:spPr/>
        <p:txBody>
          <a:bodyPr/>
          <a:lstStyle/>
          <a:p>
            <a:r>
              <a:rPr lang="en-US" dirty="0" smtClean="0"/>
              <a:t>In this contribution, Several aspects of PHY between the legacy 802.22 and the proposal (22-12-0090-03-000b) are compared.  They are:</a:t>
            </a:r>
          </a:p>
          <a:p>
            <a:pPr lvl="1"/>
            <a:r>
              <a:rPr lang="en-US" dirty="0" smtClean="0"/>
              <a:t>General</a:t>
            </a:r>
          </a:p>
          <a:p>
            <a:pPr lvl="1"/>
            <a:r>
              <a:rPr lang="en-US" dirty="0" smtClean="0"/>
              <a:t>Frame Structure</a:t>
            </a:r>
          </a:p>
          <a:p>
            <a:pPr lvl="1"/>
            <a:r>
              <a:rPr lang="en-US" dirty="0" smtClean="0"/>
              <a:t>Preamble</a:t>
            </a:r>
          </a:p>
          <a:p>
            <a:pPr lvl="1"/>
            <a:r>
              <a:rPr lang="en-US" dirty="0" smtClean="0"/>
              <a:t>Data Mapping</a:t>
            </a:r>
          </a:p>
          <a:p>
            <a:pPr lvl="1"/>
            <a:r>
              <a:rPr lang="en-US" dirty="0" smtClean="0"/>
              <a:t>Pilot assignment </a:t>
            </a:r>
          </a:p>
          <a:p>
            <a:pPr lvl="1"/>
            <a:r>
              <a:rPr lang="en-US" dirty="0" smtClean="0"/>
              <a:t>OFDM subcarrier allocation</a:t>
            </a:r>
          </a:p>
          <a:p>
            <a:pPr lvl="1"/>
            <a:r>
              <a:rPr lang="en-US" dirty="0" smtClean="0"/>
              <a:t>Bit Interleaving</a:t>
            </a:r>
          </a:p>
          <a:p>
            <a:pPr lvl="1"/>
            <a:endParaRPr lang="en-US" dirty="0" smtClean="0"/>
          </a:p>
          <a:p>
            <a:pPr lvl="1"/>
            <a:endParaRPr lang="en-US" dirty="0" smtClean="0"/>
          </a:p>
          <a:p>
            <a:pPr lvl="1"/>
            <a:endParaRPr lang="en-US" dirty="0" smtClean="0"/>
          </a:p>
          <a:p>
            <a:pPr lvl="1"/>
            <a:endParaRPr lang="en-SG" dirty="0"/>
          </a:p>
        </p:txBody>
      </p:sp>
      <p:sp>
        <p:nvSpPr>
          <p:cNvPr id="5" name="Slide Number Placeholder 4"/>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17</a:t>
            </a:fld>
            <a:endParaRPr lang="en-US" altLang="ja-JP"/>
          </a:p>
        </p:txBody>
      </p:sp>
      <p:sp>
        <p:nvSpPr>
          <p:cNvPr id="7"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SG" dirty="0"/>
          </a:p>
        </p:txBody>
      </p:sp>
      <p:sp>
        <p:nvSpPr>
          <p:cNvPr id="3" name="Content Placeholder 2"/>
          <p:cNvSpPr>
            <a:spLocks noGrp="1"/>
          </p:cNvSpPr>
          <p:nvPr>
            <p:ph idx="1"/>
          </p:nvPr>
        </p:nvSpPr>
        <p:spPr/>
        <p:txBody>
          <a:bodyPr/>
          <a:lstStyle/>
          <a:p>
            <a:r>
              <a:rPr lang="en-US" dirty="0" smtClean="0"/>
              <a:t>IEEE std 802.22-2011</a:t>
            </a:r>
            <a:endParaRPr lang="en-SG" dirty="0"/>
          </a:p>
        </p:txBody>
      </p:sp>
      <p:sp>
        <p:nvSpPr>
          <p:cNvPr id="5" name="Slide Number Placeholder 4"/>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18</a:t>
            </a:fld>
            <a:endParaRPr lang="en-US" altLang="ja-JP"/>
          </a:p>
        </p:txBody>
      </p:sp>
      <p:sp>
        <p:nvSpPr>
          <p:cNvPr id="6"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SG" dirty="0"/>
          </a:p>
        </p:txBody>
      </p:sp>
      <p:sp>
        <p:nvSpPr>
          <p:cNvPr id="3" name="Content Placeholder 2"/>
          <p:cNvSpPr>
            <a:spLocks noGrp="1"/>
          </p:cNvSpPr>
          <p:nvPr>
            <p:ph idx="1"/>
          </p:nvPr>
        </p:nvSpPr>
        <p:spPr/>
        <p:txBody>
          <a:bodyPr/>
          <a:lstStyle/>
          <a:p>
            <a:r>
              <a:rPr lang="en-US" dirty="0" smtClean="0"/>
              <a:t>This contribution serves the purpose of comparing the legacy 802.22 PHY with the proposed PHY (22-12-0090-03-000b), hence a better understanding of the proposal (22-12-0090-03-000b) is achieved.</a:t>
            </a:r>
            <a:endParaRPr lang="en-SG" dirty="0"/>
          </a:p>
        </p:txBody>
      </p:sp>
      <p:sp>
        <p:nvSpPr>
          <p:cNvPr id="4"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
        <p:nvSpPr>
          <p:cNvPr id="5" name="Slide Number Placeholder 4"/>
          <p:cNvSpPr>
            <a:spLocks noGrp="1"/>
          </p:cNvSpPr>
          <p:nvPr>
            <p:ph type="sldNum" sz="quarter" idx="12"/>
          </p:nvPr>
        </p:nvSpPr>
        <p:spPr/>
        <p:txBody>
          <a:bodyPr/>
          <a:lstStyle/>
          <a:p>
            <a:pPr>
              <a:defRPr/>
            </a:pPr>
            <a:r>
              <a:rPr lang="en-US" altLang="ja-JP" smtClean="0"/>
              <a:t>Slide </a:t>
            </a:r>
            <a:fld id="{687B07E9-F74A-4C71-876F-745A63563419}" type="slidenum">
              <a:rPr lang="en-US" altLang="ja-JP" smtClean="0"/>
              <a:pPr>
                <a:defRPr/>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528" y="1844824"/>
            <a:ext cx="8424936" cy="4032448"/>
          </a:xfrm>
          <a:prstGeom prst="rect">
            <a:avLst/>
          </a:prstGeom>
        </p:spPr>
        <p:txBody>
          <a:bodyPr>
            <a:normAutofit/>
          </a:bodyPr>
          <a:lstStyle/>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lang="en-US" sz="2400" b="0" dirty="0" smtClean="0"/>
              <a:t>General (corresponding to section 9.1)</a:t>
            </a: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Frame</a:t>
            </a:r>
            <a:r>
              <a:rPr kumimoji="0" lang="en-US" sz="2400" b="0" i="0" u="none" strike="noStrike" kern="1200" cap="none" spc="0" normalizeH="0" noProof="0" dirty="0" smtClean="0">
                <a:ln>
                  <a:noFill/>
                </a:ln>
                <a:solidFill>
                  <a:schemeClr val="tx1"/>
                </a:solidFill>
                <a:effectLst/>
                <a:uLnTx/>
                <a:uFillTx/>
                <a:latin typeface="+mn-lt"/>
                <a:ea typeface="+mn-ea"/>
                <a:cs typeface="+mn-cs"/>
              </a:rPr>
              <a:t> Structure (corresponding to section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9.4)</a:t>
            </a:r>
          </a:p>
          <a:p>
            <a:pPr marL="457200" lvl="0" indent="-457200">
              <a:spcBef>
                <a:spcPct val="20000"/>
              </a:spcBef>
              <a:buFont typeface="+mj-lt"/>
              <a:buAutoNum type="arabicPeriod"/>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OFDM subcarrier allocation </a:t>
            </a:r>
            <a:r>
              <a:rPr lang="en-US" altLang="ja-JP" sz="2400" b="0" dirty="0" smtClean="0"/>
              <a:t>(corresponding to section 9.6)</a:t>
            </a:r>
          </a:p>
          <a:p>
            <a:pPr marL="457200" lvl="0" indent="-457200">
              <a:spcBef>
                <a:spcPct val="20000"/>
              </a:spcBef>
              <a:buFont typeface="+mj-lt"/>
              <a:buAutoNum type="arabicPeriod"/>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Channel Coding (corresponding to section 9.7)</a:t>
            </a:r>
          </a:p>
        </p:txBody>
      </p:sp>
      <p:sp>
        <p:nvSpPr>
          <p:cNvPr id="3" name="Title 1"/>
          <p:cNvSpPr txBox="1">
            <a:spLocks/>
          </p:cNvSpPr>
          <p:nvPr/>
        </p:nvSpPr>
        <p:spPr>
          <a:xfrm>
            <a:off x="0" y="0"/>
            <a:ext cx="9144000" cy="98072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SG"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Title 1"/>
          <p:cNvSpPr txBox="1">
            <a:spLocks/>
          </p:cNvSpPr>
          <p:nvPr/>
        </p:nvSpPr>
        <p:spPr>
          <a:xfrm>
            <a:off x="0" y="620688"/>
            <a:ext cx="9144000" cy="980728"/>
          </a:xfrm>
          <a:prstGeom prst="rect">
            <a:avLst/>
          </a:prstGeom>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smtClean="0">
                <a:latin typeface="+mj-lt"/>
                <a:ea typeface="+mj-ea"/>
                <a:cs typeface="+mj-cs"/>
              </a:rPr>
              <a:t>Compared PHY Items</a:t>
            </a:r>
            <a:endParaRPr kumimoji="0" lang="en-SG" b="0" i="0" u="none" strike="noStrike" kern="1200" cap="none" spc="0" normalizeH="0" baseline="0" noProof="0" dirty="0">
              <a:ln>
                <a:noFill/>
              </a:ln>
              <a:solidFill>
                <a:schemeClr val="tx1"/>
              </a:solidFill>
              <a:effectLst/>
              <a:uLnTx/>
              <a:uFillTx/>
              <a:latin typeface="+mj-lt"/>
              <a:ea typeface="+mj-ea"/>
              <a:cs typeface="+mj-cs"/>
            </a:endParaRPr>
          </a:p>
        </p:txBody>
      </p:sp>
      <p:sp>
        <p:nvSpPr>
          <p:cNvPr id="5"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9144000" cy="980728"/>
          </a:xfrm>
        </p:spPr>
        <p:txBody>
          <a:bodyPr>
            <a:normAutofit/>
          </a:bodyPr>
          <a:lstStyle/>
          <a:p>
            <a:r>
              <a:rPr lang="en-US" dirty="0" smtClean="0"/>
              <a:t>1. General</a:t>
            </a:r>
            <a:endParaRPr lang="en-SG" dirty="0"/>
          </a:p>
        </p:txBody>
      </p:sp>
      <p:graphicFrame>
        <p:nvGraphicFramePr>
          <p:cNvPr id="5" name="コンテンツ プレースホルダ 17"/>
          <p:cNvGraphicFramePr>
            <a:graphicFrameLocks/>
          </p:cNvGraphicFramePr>
          <p:nvPr/>
        </p:nvGraphicFramePr>
        <p:xfrm>
          <a:off x="395536" y="1340768"/>
          <a:ext cx="8136904" cy="5058499"/>
        </p:xfrm>
        <a:graphic>
          <a:graphicData uri="http://schemas.openxmlformats.org/drawingml/2006/table">
            <a:tbl>
              <a:tblPr/>
              <a:tblGrid>
                <a:gridCol w="3065586"/>
                <a:gridCol w="1502500"/>
                <a:gridCol w="1498905"/>
                <a:gridCol w="642387"/>
                <a:gridCol w="1427526"/>
              </a:tblGrid>
              <a:tr h="425539">
                <a:tc>
                  <a:txBody>
                    <a:bodyPr/>
                    <a:lstStyle/>
                    <a:p>
                      <a:pPr algn="ctr" fontAlgn="ctr"/>
                      <a:r>
                        <a:rPr lang="ja-JP" altLang="en-US" sz="1600" b="0" i="0" u="none" strike="noStrike" dirty="0">
                          <a:solidFill>
                            <a:srgbClr val="000000"/>
                          </a:solidFill>
                          <a:latin typeface="+mn-lt"/>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1" i="0" u="none" strike="noStrike" dirty="0" smtClean="0">
                          <a:solidFill>
                            <a:srgbClr val="000000"/>
                          </a:solidFill>
                          <a:latin typeface="+mn-lt"/>
                        </a:rPr>
                        <a:t>802.22 PHY</a:t>
                      </a:r>
                      <a:endParaRPr lang="en-US" altLang="ja-JP" sz="1600" b="1"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smtClean="0">
                          <a:solidFill>
                            <a:srgbClr val="000000"/>
                          </a:solidFill>
                          <a:latin typeface="+mn-lt"/>
                        </a:rPr>
                        <a:t>Proposed PHY</a:t>
                      </a:r>
                      <a:endParaRPr lang="en-US" sz="1600" b="1"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ctr"/>
                      <a:r>
                        <a:rPr lang="ja-JP" altLang="en-US" sz="1600" b="0" i="0" u="none" strike="noStrike" dirty="0">
                          <a:solidFill>
                            <a:srgbClr val="000000"/>
                          </a:solidFill>
                          <a:latin typeface="+mn-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600" b="0" i="0" u="none" strike="noStrike">
                          <a:solidFill>
                            <a:srgbClr val="000000"/>
                          </a:solidFill>
                          <a:latin typeface="+mn-lt"/>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b"/>
                      <a:r>
                        <a:rPr lang="en-US" sz="1600" b="0" i="0" u="none" strike="noStrike" dirty="0">
                          <a:solidFill>
                            <a:srgbClr val="000000"/>
                          </a:solidFill>
                          <a:latin typeface="+mn-lt"/>
                        </a:rPr>
                        <a:t>Duplex mode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latin typeface="+mn-lt"/>
                        </a:rPr>
                        <a:t>TDD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latin typeface="+mn-lt"/>
                        </a:rPr>
                        <a:t>TDD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b"/>
                      <a:r>
                        <a:rPr lang="ja-JP" altLang="en-US" sz="1600" b="0" i="0" u="none" strike="noStrike">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ja-JP" altLang="en-US" sz="1600" b="0" i="0" u="none" strike="noStrike">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b"/>
                      <a:r>
                        <a:rPr lang="en-US" sz="1600" b="0" i="0" u="none" strike="noStrike">
                          <a:solidFill>
                            <a:srgbClr val="000000"/>
                          </a:solidFill>
                          <a:latin typeface="+mn-lt"/>
                        </a:rPr>
                        <a:t>Multiplex mode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latin typeface="+mn-lt"/>
                        </a:rPr>
                        <a:t>OFDMA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latin typeface="+mn-lt"/>
                        </a:rPr>
                        <a:t>OFDMA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b"/>
                      <a:r>
                        <a:rPr lang="ja-JP" altLang="en-US" sz="1600" b="0" i="0" u="none" strike="noStrike">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ja-JP" altLang="en-US" sz="1600" b="0" i="0" u="none" strike="noStrike">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b"/>
                      <a:r>
                        <a:rPr lang="en-US" sz="1600" b="0" i="0" u="none" strike="noStrike" dirty="0">
                          <a:solidFill>
                            <a:srgbClr val="000000"/>
                          </a:solidFill>
                          <a:latin typeface="+mn-lt"/>
                        </a:rPr>
                        <a:t>FFT size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dirty="0">
                          <a:solidFill>
                            <a:srgbClr val="000000"/>
                          </a:solidFill>
                          <a:latin typeface="+mn-lt"/>
                        </a:rPr>
                        <a:t>2048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dirty="0" smtClean="0">
                          <a:solidFill>
                            <a:srgbClr val="000000"/>
                          </a:solidFill>
                          <a:latin typeface="+mn-lt"/>
                        </a:rPr>
                        <a:t>1024</a:t>
                      </a:r>
                      <a:endParaRPr lang="en-US" altLang="ja-JP" sz="1600" b="0" i="0" u="none" strike="noStrike" dirty="0">
                        <a:solidFill>
                          <a:srgbClr val="000000"/>
                        </a:solidFill>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b"/>
                      <a:endParaRPr lang="en-US" sz="1600" b="0" i="0" u="none" strike="noStrike" dirty="0">
                        <a:solidFill>
                          <a:srgbClr val="000000"/>
                        </a:solidFill>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ja-JP" altLang="en-US" sz="1600" b="0" i="0" u="none" strike="noStrike">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b"/>
                      <a:r>
                        <a:rPr lang="en-US" sz="1600" b="0" i="0" u="none" strike="noStrike">
                          <a:solidFill>
                            <a:srgbClr val="000000"/>
                          </a:solidFill>
                          <a:latin typeface="+mn-lt"/>
                        </a:rPr>
                        <a:t>Sampling frequency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a:solidFill>
                            <a:srgbClr val="000000"/>
                          </a:solidFill>
                          <a:latin typeface="+mn-lt"/>
                        </a:rPr>
                        <a:t>6.857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dirty="0">
                          <a:solidFill>
                            <a:srgbClr val="000000"/>
                          </a:solidFill>
                          <a:latin typeface="+mn-lt"/>
                        </a:rPr>
                        <a:t>5.600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b"/>
                      <a:r>
                        <a:rPr lang="en-US" sz="1600" b="0" i="0" u="none" strike="noStrike" dirty="0">
                          <a:solidFill>
                            <a:srgbClr val="000000"/>
                          </a:solidFill>
                          <a:latin typeface="+mn-lt"/>
                        </a:rPr>
                        <a:t>MHz</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ja-JP" altLang="en-US" sz="1600" b="0" i="0" u="none" strike="noStrike">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b"/>
                      <a:r>
                        <a:rPr lang="en-US" sz="1600" b="0" i="0" u="none" strike="noStrike" dirty="0">
                          <a:solidFill>
                            <a:srgbClr val="000000"/>
                          </a:solidFill>
                          <a:latin typeface="+mn-lt"/>
                        </a:rPr>
                        <a:t>Sampling </a:t>
                      </a:r>
                      <a:r>
                        <a:rPr lang="en-US" sz="1600" b="0" i="0" u="none" strike="noStrike" dirty="0" smtClean="0">
                          <a:solidFill>
                            <a:srgbClr val="000000"/>
                          </a:solidFill>
                          <a:latin typeface="+mn-lt"/>
                        </a:rPr>
                        <a:t>period</a:t>
                      </a:r>
                      <a:endParaRPr lang="en-US" sz="1600" b="0" i="0" u="none" strike="noStrike" dirty="0">
                        <a:solidFill>
                          <a:srgbClr val="000000"/>
                        </a:solidFill>
                        <a:latin typeface="+mn-lt"/>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a:solidFill>
                            <a:srgbClr val="000000"/>
                          </a:solidFill>
                          <a:latin typeface="+mn-lt"/>
                        </a:rPr>
                        <a:t>145.833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dirty="0">
                          <a:solidFill>
                            <a:srgbClr val="000000"/>
                          </a:solidFill>
                          <a:latin typeface="+mn-lt"/>
                        </a:rPr>
                        <a:t>178.571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b"/>
                      <a:r>
                        <a:rPr lang="en-US" sz="1600" b="0" i="0" u="none" strike="noStrike" dirty="0" err="1">
                          <a:solidFill>
                            <a:srgbClr val="000000"/>
                          </a:solidFill>
                          <a:latin typeface="+mn-lt"/>
                        </a:rPr>
                        <a:t>u</a:t>
                      </a:r>
                      <a:r>
                        <a:rPr lang="en-US" sz="1600" b="0" i="0" u="none" strike="noStrike" dirty="0" err="1" smtClean="0">
                          <a:solidFill>
                            <a:srgbClr val="000000"/>
                          </a:solidFill>
                          <a:latin typeface="+mn-lt"/>
                        </a:rPr>
                        <a:t>sec</a:t>
                      </a:r>
                      <a:endParaRPr lang="en-US" sz="1600" b="0" i="0" u="none" strike="noStrike" dirty="0">
                        <a:solidFill>
                          <a:srgbClr val="000000"/>
                        </a:solidFill>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ja-JP" altLang="en-US" sz="1600" b="0" i="0" u="none" strike="noStrike">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b"/>
                      <a:r>
                        <a:rPr lang="en-US" sz="1600" b="0" i="0" u="none" strike="noStrike">
                          <a:solidFill>
                            <a:srgbClr val="000000"/>
                          </a:solidFill>
                          <a:latin typeface="+mn-lt"/>
                        </a:rPr>
                        <a:t>Carrier spacing</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a:solidFill>
                            <a:srgbClr val="000000"/>
                          </a:solidFill>
                          <a:latin typeface="+mn-lt"/>
                        </a:rPr>
                        <a:t>3.348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dirty="0">
                          <a:solidFill>
                            <a:srgbClr val="000000"/>
                          </a:solidFill>
                          <a:latin typeface="+mn-lt"/>
                        </a:rPr>
                        <a:t>5.469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b"/>
                      <a:r>
                        <a:rPr lang="en-US" sz="1600" b="0" i="0" u="none" strike="noStrike" dirty="0">
                          <a:solidFill>
                            <a:srgbClr val="000000"/>
                          </a:solidFill>
                          <a:latin typeface="+mn-lt"/>
                        </a:rPr>
                        <a:t>kHz</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ja-JP" altLang="en-US" sz="1600" b="0" i="0" u="none" strike="noStrike" dirty="0">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b"/>
                      <a:r>
                        <a:rPr lang="en-US" sz="1600" b="0" i="0" u="none" strike="noStrike">
                          <a:solidFill>
                            <a:srgbClr val="000000"/>
                          </a:solidFill>
                          <a:latin typeface="+mn-lt"/>
                        </a:rPr>
                        <a:t>Useful symbol period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a:solidFill>
                            <a:srgbClr val="000000"/>
                          </a:solidFill>
                          <a:latin typeface="+mn-lt"/>
                        </a:rPr>
                        <a:t>298.667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dirty="0">
                          <a:solidFill>
                            <a:srgbClr val="000000"/>
                          </a:solidFill>
                          <a:latin typeface="+mn-lt"/>
                        </a:rPr>
                        <a:t>182.857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b"/>
                      <a:r>
                        <a:rPr lang="en-US" sz="1600" b="0" i="0" u="none" strike="noStrike" dirty="0" err="1">
                          <a:solidFill>
                            <a:srgbClr val="000000"/>
                          </a:solidFill>
                          <a:latin typeface="+mn-lt"/>
                        </a:rPr>
                        <a:t>usec</a:t>
                      </a:r>
                      <a:endParaRPr lang="en-US" sz="1600" b="0" i="0" u="none" strike="noStrike" dirty="0">
                        <a:solidFill>
                          <a:srgbClr val="000000"/>
                        </a:solidFill>
                        <a:latin typeface="+mn-lt"/>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ja-JP" altLang="en-US" sz="1600" b="0" i="0" u="none" strike="noStrike" dirty="0">
                          <a:solidFill>
                            <a:srgbClr val="000000"/>
                          </a:solidFill>
                          <a:latin typeface="+mn-lt"/>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ctr"/>
                      <a:r>
                        <a:rPr lang="en-US" sz="1600" b="0" i="0" u="none" strike="noStrike" dirty="0">
                          <a:solidFill>
                            <a:srgbClr val="000000"/>
                          </a:solidFill>
                          <a:latin typeface="+mn-lt"/>
                        </a:rPr>
                        <a:t>Cyclic prefix (1/32)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a:solidFill>
                            <a:srgbClr val="000000"/>
                          </a:solidFill>
                          <a:latin typeface="+mn-lt"/>
                        </a:rPr>
                        <a:t>9.333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000000"/>
                          </a:solidFill>
                          <a:latin typeface="+mn-lt"/>
                        </a:rPr>
                        <a:t>5.714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ctr"/>
                      <a:r>
                        <a:rPr lang="en-US" sz="1600" b="0" i="0" u="none" strike="noStrike" dirty="0" err="1">
                          <a:solidFill>
                            <a:srgbClr val="000000"/>
                          </a:solidFill>
                          <a:latin typeface="+mn-lt"/>
                        </a:rPr>
                        <a:t>usec</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600" b="0" i="0" u="none" strike="noStrike" dirty="0">
                          <a:solidFill>
                            <a:srgbClr val="000000"/>
                          </a:solidFill>
                          <a:latin typeface="+mn-lt"/>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a:txBody>
                    <a:bodyPr/>
                    <a:lstStyle/>
                    <a:p>
                      <a:pPr algn="l" fontAlgn="ctr"/>
                      <a:r>
                        <a:rPr lang="en-US" sz="1600" b="0" i="0" u="none" strike="noStrike">
                          <a:solidFill>
                            <a:srgbClr val="000000"/>
                          </a:solidFill>
                          <a:latin typeface="+mn-lt"/>
                        </a:rPr>
                        <a:t>Total symbol period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a:solidFill>
                            <a:srgbClr val="000000"/>
                          </a:solidFill>
                          <a:latin typeface="+mn-lt"/>
                        </a:rPr>
                        <a:t>308.000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000000"/>
                          </a:solidFill>
                          <a:latin typeface="+mn-lt"/>
                        </a:rPr>
                        <a:t>188.571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l" fontAlgn="ctr"/>
                      <a:r>
                        <a:rPr lang="en-US" sz="1600" b="0" i="0" u="none" strike="noStrike">
                          <a:solidFill>
                            <a:srgbClr val="000000"/>
                          </a:solidFill>
                          <a:latin typeface="+mn-lt"/>
                        </a:rPr>
                        <a:t>usec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600" b="0" i="0" u="none" strike="noStrike" dirty="0">
                          <a:solidFill>
                            <a:srgbClr val="000000"/>
                          </a:solidFill>
                          <a:latin typeface="+mn-lt"/>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rowSpan="2">
                  <a:txBody>
                    <a:bodyPr/>
                    <a:lstStyle/>
                    <a:p>
                      <a:pPr algn="l" fontAlgn="ctr"/>
                      <a:r>
                        <a:rPr lang="en-US" sz="1600" b="0" i="0" u="none" strike="noStrike">
                          <a:solidFill>
                            <a:srgbClr val="000000"/>
                          </a:solidFill>
                          <a:latin typeface="+mn-lt"/>
                        </a:rPr>
                        <a:t>Number of null carriers (L, DC, 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1600" b="0" i="0" u="none" strike="noStrike">
                          <a:solidFill>
                            <a:srgbClr val="000000"/>
                          </a:solidFill>
                          <a:latin typeface="+mn-lt"/>
                        </a:rPr>
                        <a:t>368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000000"/>
                          </a:solidFill>
                          <a:latin typeface="+mn-lt"/>
                        </a:rPr>
                        <a:t>192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rowSpan="2">
                  <a:txBody>
                    <a:bodyPr/>
                    <a:lstStyle/>
                    <a:p>
                      <a:pPr algn="l" fontAlgn="ctr"/>
                      <a:r>
                        <a:rPr lang="en-US" sz="1600" b="0" i="0" u="none" strike="noStrike">
                          <a:solidFill>
                            <a:srgbClr val="000000"/>
                          </a:solidFill>
                          <a:latin typeface="+mn-lt"/>
                        </a:rPr>
                        <a:t>carriers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smtClean="0">
                          <a:solidFill>
                            <a:srgbClr val="000000"/>
                          </a:solidFill>
                          <a:latin typeface="+mn-lt"/>
                        </a:rPr>
                        <a:t>Downstream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600" b="0" i="0" u="none" strike="noStrike" dirty="0">
                          <a:solidFill>
                            <a:srgbClr val="000000"/>
                          </a:solidFill>
                          <a:latin typeface="+mn-lt"/>
                        </a:rPr>
                        <a:t>184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vMerge="1">
                  <a:txBody>
                    <a:bodyPr/>
                    <a:lstStyle/>
                    <a:p>
                      <a:endParaRPr kumimoji="1" lang="ja-JP" altLang="en-US"/>
                    </a:p>
                  </a:txBody>
                  <a:tcPr/>
                </a:tc>
                <a:tc>
                  <a:txBody>
                    <a:bodyPr/>
                    <a:lstStyle/>
                    <a:p>
                      <a:pPr algn="ctr" fontAlgn="ctr"/>
                      <a:r>
                        <a:rPr lang="en-US" sz="1600" b="0" i="0" u="none" strike="noStrike" dirty="0" smtClean="0">
                          <a:solidFill>
                            <a:srgbClr val="000000"/>
                          </a:solidFill>
                          <a:latin typeface="+mn-lt"/>
                        </a:rPr>
                        <a:t>Upstream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rowSpan="2">
                  <a:txBody>
                    <a:bodyPr/>
                    <a:lstStyle/>
                    <a:p>
                      <a:pPr algn="l" fontAlgn="ctr"/>
                      <a:r>
                        <a:rPr lang="en-US" sz="1600" b="0" i="0" u="none" strike="noStrike">
                          <a:solidFill>
                            <a:srgbClr val="000000"/>
                          </a:solidFill>
                          <a:latin typeface="+mn-lt"/>
                        </a:rPr>
                        <a:t>Number of used carriers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1600" b="0" i="0" u="none" strike="noStrike">
                          <a:solidFill>
                            <a:srgbClr val="000000"/>
                          </a:solidFill>
                          <a:latin typeface="+mn-lt"/>
                        </a:rPr>
                        <a:t>1680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000000"/>
                          </a:solidFill>
                          <a:latin typeface="+mn-lt"/>
                        </a:rPr>
                        <a:t>832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rowSpan="2">
                  <a:txBody>
                    <a:bodyPr/>
                    <a:lstStyle/>
                    <a:p>
                      <a:pPr algn="l" fontAlgn="ctr"/>
                      <a:r>
                        <a:rPr lang="en-US" sz="1600" b="0" i="0" u="none" strike="noStrike">
                          <a:solidFill>
                            <a:srgbClr val="000000"/>
                          </a:solidFill>
                          <a:latin typeface="+mn-lt"/>
                        </a:rPr>
                        <a:t>carriers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smtClean="0">
                          <a:solidFill>
                            <a:srgbClr val="000000"/>
                          </a:solidFill>
                          <a:latin typeface="+mn-lt"/>
                        </a:rPr>
                        <a:t>Downstream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600" b="0" i="0" u="none" strike="noStrike" dirty="0">
                          <a:solidFill>
                            <a:srgbClr val="000000"/>
                          </a:solidFill>
                          <a:latin typeface="+mn-lt"/>
                        </a:rPr>
                        <a:t>840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vMerge="1">
                  <a:txBody>
                    <a:bodyPr/>
                    <a:lstStyle/>
                    <a:p>
                      <a:endParaRPr kumimoji="1" lang="ja-JP" altLang="en-US"/>
                    </a:p>
                  </a:txBody>
                  <a:tcPr/>
                </a:tc>
                <a:tc>
                  <a:txBody>
                    <a:bodyPr/>
                    <a:lstStyle/>
                    <a:p>
                      <a:pPr algn="ctr" fontAlgn="ctr"/>
                      <a:r>
                        <a:rPr lang="en-US" sz="1600" b="0" i="0" u="none" strike="noStrike" dirty="0" smtClean="0">
                          <a:solidFill>
                            <a:srgbClr val="000000"/>
                          </a:solidFill>
                          <a:latin typeface="+mn-lt"/>
                        </a:rPr>
                        <a:t>Upstream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rowSpan="2">
                  <a:txBody>
                    <a:bodyPr/>
                    <a:lstStyle/>
                    <a:p>
                      <a:pPr algn="l" fontAlgn="ctr"/>
                      <a:r>
                        <a:rPr lang="en-US" sz="1600" b="0" i="0" u="none" strike="noStrike">
                          <a:solidFill>
                            <a:srgbClr val="000000"/>
                          </a:solidFill>
                          <a:latin typeface="+mn-lt"/>
                        </a:rPr>
                        <a:t>Occupied bandwidth</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1600" b="0" i="0" u="none" strike="noStrike">
                          <a:solidFill>
                            <a:srgbClr val="000000"/>
                          </a:solidFill>
                          <a:latin typeface="+mn-lt"/>
                        </a:rPr>
                        <a:t>5.625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000000"/>
                          </a:solidFill>
                          <a:latin typeface="+mn-lt"/>
                        </a:rPr>
                        <a:t>4.55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rowSpan="2">
                  <a:txBody>
                    <a:bodyPr/>
                    <a:lstStyle/>
                    <a:p>
                      <a:pPr algn="l" fontAlgn="ctr"/>
                      <a:r>
                        <a:rPr lang="en-US" sz="1600" b="0" i="0" u="none" strike="noStrike">
                          <a:solidFill>
                            <a:srgbClr val="000000"/>
                          </a:solidFill>
                          <a:latin typeface="+mn-lt"/>
                        </a:rPr>
                        <a:t>MHz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smtClean="0">
                          <a:solidFill>
                            <a:srgbClr val="000000"/>
                          </a:solidFill>
                          <a:latin typeface="+mn-lt"/>
                        </a:rPr>
                        <a:t>Downstream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600" b="0" i="0" u="none" strike="noStrike" dirty="0">
                          <a:solidFill>
                            <a:srgbClr val="000000"/>
                          </a:solidFill>
                          <a:latin typeface="+mn-lt"/>
                        </a:rPr>
                        <a:t>4.594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vMerge="1">
                  <a:txBody>
                    <a:bodyPr/>
                    <a:lstStyle/>
                    <a:p>
                      <a:endParaRPr kumimoji="1" lang="ja-JP" altLang="en-US"/>
                    </a:p>
                  </a:txBody>
                  <a:tcPr/>
                </a:tc>
                <a:tc>
                  <a:txBody>
                    <a:bodyPr/>
                    <a:lstStyle/>
                    <a:p>
                      <a:pPr algn="ctr" fontAlgn="ctr"/>
                      <a:r>
                        <a:rPr lang="en-US" sz="1600" b="0" i="0" u="none" strike="noStrike" dirty="0" smtClean="0">
                          <a:solidFill>
                            <a:srgbClr val="000000"/>
                          </a:solidFill>
                          <a:latin typeface="+mn-lt"/>
                        </a:rPr>
                        <a:t>Upstream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rowSpan="2">
                  <a:txBody>
                    <a:bodyPr/>
                    <a:lstStyle/>
                    <a:p>
                      <a:pPr algn="l" fontAlgn="ctr"/>
                      <a:r>
                        <a:rPr lang="en-US" sz="1600" b="0" i="0" u="none" strike="noStrike">
                          <a:solidFill>
                            <a:srgbClr val="000000"/>
                          </a:solidFill>
                          <a:latin typeface="+mn-lt"/>
                        </a:rPr>
                        <a:t>Lower channel edge guardband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1600" b="0" i="0" u="none" strike="noStrike">
                          <a:solidFill>
                            <a:srgbClr val="000000"/>
                          </a:solidFill>
                          <a:latin typeface="+mn-lt"/>
                        </a:rPr>
                        <a:t>188.3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600" b="0" i="0" u="none" strike="noStrike" dirty="0">
                          <a:solidFill>
                            <a:srgbClr val="000000"/>
                          </a:solidFill>
                          <a:latin typeface="+mn-lt"/>
                        </a:rPr>
                        <a:t>726.4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rowSpan="2">
                  <a:txBody>
                    <a:bodyPr/>
                    <a:lstStyle/>
                    <a:p>
                      <a:pPr algn="l" fontAlgn="ctr"/>
                      <a:r>
                        <a:rPr lang="en-US" sz="1600" b="0" i="0" u="none" strike="noStrike">
                          <a:solidFill>
                            <a:srgbClr val="000000"/>
                          </a:solidFill>
                          <a:latin typeface="+mn-lt"/>
                        </a:rPr>
                        <a:t>kHz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smtClean="0">
                          <a:solidFill>
                            <a:srgbClr val="000000"/>
                          </a:solidFill>
                          <a:latin typeface="+mn-lt"/>
                        </a:rPr>
                        <a:t>Downstream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vMerge="1">
                  <a:txBody>
                    <a:bodyPr/>
                    <a:lstStyle/>
                    <a:p>
                      <a:endParaRPr kumimoji="1" lang="ja-JP" altLang="en-US"/>
                    </a:p>
                  </a:txBody>
                  <a:tcPr/>
                </a:tc>
                <a:tc vMerge="1">
                  <a:txBody>
                    <a:bodyPr/>
                    <a:lstStyle/>
                    <a:p>
                      <a:endParaRPr kumimoji="1" lang="ja-JP" altLang="en-US"/>
                    </a:p>
                  </a:txBody>
                  <a:tcPr/>
                </a:tc>
                <a:tc>
                  <a:txBody>
                    <a:bodyPr/>
                    <a:lstStyle/>
                    <a:p>
                      <a:pPr algn="ctr" fontAlgn="b"/>
                      <a:r>
                        <a:rPr lang="en-US" altLang="ja-JP" sz="1600" b="0" i="0" u="none" strike="noStrike" dirty="0">
                          <a:solidFill>
                            <a:srgbClr val="000000"/>
                          </a:solidFill>
                          <a:latin typeface="+mn-lt"/>
                        </a:rPr>
                        <a:t>704.4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vMerge="1">
                  <a:txBody>
                    <a:bodyPr/>
                    <a:lstStyle/>
                    <a:p>
                      <a:endParaRPr kumimoji="1" lang="ja-JP" altLang="en-US"/>
                    </a:p>
                  </a:txBody>
                  <a:tcPr/>
                </a:tc>
                <a:tc>
                  <a:txBody>
                    <a:bodyPr/>
                    <a:lstStyle/>
                    <a:p>
                      <a:pPr algn="ctr" fontAlgn="ctr"/>
                      <a:r>
                        <a:rPr lang="en-US" sz="1600" b="0" i="0" u="none" strike="noStrike" dirty="0" smtClean="0">
                          <a:solidFill>
                            <a:srgbClr val="000000"/>
                          </a:solidFill>
                          <a:latin typeface="+mn-lt"/>
                        </a:rPr>
                        <a:t>Upstream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rowSpan="2">
                  <a:txBody>
                    <a:bodyPr/>
                    <a:lstStyle/>
                    <a:p>
                      <a:pPr algn="l" fontAlgn="ctr"/>
                      <a:r>
                        <a:rPr lang="en-US" sz="1600" b="0" i="0" u="none" strike="noStrike">
                          <a:solidFill>
                            <a:srgbClr val="000000"/>
                          </a:solidFill>
                          <a:latin typeface="+mn-lt"/>
                        </a:rPr>
                        <a:t>Upper channel edge guardband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1600" b="0" i="0" u="none" strike="noStrike">
                          <a:solidFill>
                            <a:srgbClr val="000000"/>
                          </a:solidFill>
                          <a:latin typeface="+mn-lt"/>
                        </a:rPr>
                        <a:t>186.7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600" b="0" i="0" u="none" strike="noStrike" dirty="0">
                          <a:solidFill>
                            <a:srgbClr val="000000"/>
                          </a:solidFill>
                          <a:latin typeface="+mn-lt"/>
                        </a:rPr>
                        <a:t>723.6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rowSpan="2">
                  <a:txBody>
                    <a:bodyPr/>
                    <a:lstStyle/>
                    <a:p>
                      <a:pPr algn="l" fontAlgn="ctr"/>
                      <a:r>
                        <a:rPr lang="en-US" sz="1600" b="0" i="0" u="none" strike="noStrike" dirty="0">
                          <a:solidFill>
                            <a:srgbClr val="000000"/>
                          </a:solidFill>
                          <a:latin typeface="+mn-lt"/>
                        </a:rPr>
                        <a:t>kHz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smtClean="0">
                          <a:solidFill>
                            <a:srgbClr val="000000"/>
                          </a:solidFill>
                          <a:latin typeface="+mn-lt"/>
                        </a:rPr>
                        <a:t>Downstream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6915">
                <a:tc vMerge="1">
                  <a:txBody>
                    <a:bodyPr/>
                    <a:lstStyle/>
                    <a:p>
                      <a:endParaRPr kumimoji="1" lang="ja-JP" altLang="en-US"/>
                    </a:p>
                  </a:txBody>
                  <a:tcPr/>
                </a:tc>
                <a:tc vMerge="1">
                  <a:txBody>
                    <a:bodyPr/>
                    <a:lstStyle/>
                    <a:p>
                      <a:endParaRPr kumimoji="1" lang="ja-JP" altLang="en-US"/>
                    </a:p>
                  </a:txBody>
                  <a:tcPr/>
                </a:tc>
                <a:tc>
                  <a:txBody>
                    <a:bodyPr/>
                    <a:lstStyle/>
                    <a:p>
                      <a:pPr algn="ctr" fontAlgn="b"/>
                      <a:r>
                        <a:rPr lang="en-US" altLang="ja-JP" sz="1600" b="0" i="0" u="none" strike="noStrike" dirty="0">
                          <a:solidFill>
                            <a:srgbClr val="000000"/>
                          </a:solidFill>
                          <a:latin typeface="+mn-lt"/>
                        </a:rPr>
                        <a:t>701.6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vMerge="1">
                  <a:txBody>
                    <a:bodyPr/>
                    <a:lstStyle/>
                    <a:p>
                      <a:endParaRPr kumimoji="1" lang="ja-JP" altLang="en-US"/>
                    </a:p>
                  </a:txBody>
                  <a:tcPr/>
                </a:tc>
                <a:tc>
                  <a:txBody>
                    <a:bodyPr/>
                    <a:lstStyle/>
                    <a:p>
                      <a:pPr algn="ctr" fontAlgn="ctr"/>
                      <a:r>
                        <a:rPr lang="en-US" sz="1600" b="0" i="0" u="none" strike="noStrike" dirty="0" smtClean="0">
                          <a:solidFill>
                            <a:srgbClr val="000000"/>
                          </a:solidFill>
                          <a:latin typeface="+mn-lt"/>
                        </a:rPr>
                        <a:t>Upstream</a:t>
                      </a:r>
                      <a:endParaRPr lang="en-US" sz="1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p:cNvSpPr>
            <a:spLocks noGrp="1"/>
          </p:cNvSpPr>
          <p:nvPr>
            <p:ph idx="1"/>
          </p:nvPr>
        </p:nvSpPr>
        <p:spPr>
          <a:xfrm>
            <a:off x="395536" y="1916832"/>
            <a:ext cx="8424936" cy="4392488"/>
          </a:xfrm>
        </p:spPr>
        <p:txBody>
          <a:bodyPr>
            <a:normAutofit/>
          </a:bodyPr>
          <a:lstStyle/>
          <a:p>
            <a:r>
              <a:rPr lang="en-US" sz="2400" dirty="0" smtClean="0"/>
              <a:t>Preamble: different (slide 7)</a:t>
            </a:r>
          </a:p>
          <a:p>
            <a:r>
              <a:rPr lang="en-US" sz="2400" dirty="0" smtClean="0"/>
              <a:t>Control header and MAP definitions: different</a:t>
            </a:r>
          </a:p>
          <a:p>
            <a:pPr>
              <a:buNone/>
            </a:pPr>
            <a:r>
              <a:rPr lang="en-US" sz="2400" dirty="0" smtClean="0"/>
              <a:t>     (Details will be presented in the upcoming session)</a:t>
            </a:r>
          </a:p>
        </p:txBody>
      </p:sp>
      <p:sp>
        <p:nvSpPr>
          <p:cNvPr id="2" name="Title 1"/>
          <p:cNvSpPr>
            <a:spLocks noGrp="1"/>
          </p:cNvSpPr>
          <p:nvPr>
            <p:ph type="title"/>
          </p:nvPr>
        </p:nvSpPr>
        <p:spPr>
          <a:xfrm>
            <a:off x="323528" y="836712"/>
            <a:ext cx="8229600" cy="836712"/>
          </a:xfrm>
        </p:spPr>
        <p:txBody>
          <a:bodyPr>
            <a:normAutofit/>
          </a:bodyPr>
          <a:lstStyle/>
          <a:p>
            <a:r>
              <a:rPr lang="en-US" dirty="0" smtClean="0"/>
              <a:t>2. Frame Structures</a:t>
            </a:r>
            <a:endParaRPr lang="en-SG" dirty="0"/>
          </a:p>
        </p:txBody>
      </p:sp>
      <p:sp>
        <p:nvSpPr>
          <p:cNvPr id="4"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706090"/>
          </a:xfrm>
        </p:spPr>
        <p:txBody>
          <a:bodyPr>
            <a:normAutofit/>
          </a:bodyPr>
          <a:lstStyle/>
          <a:p>
            <a:r>
              <a:rPr lang="en-US" sz="3200" dirty="0" smtClean="0"/>
              <a:t>Example of Proposed OFDMA frame</a:t>
            </a:r>
          </a:p>
        </p:txBody>
      </p:sp>
      <p:grpSp>
        <p:nvGrpSpPr>
          <p:cNvPr id="3" name="グループ化 31"/>
          <p:cNvGrpSpPr/>
          <p:nvPr/>
        </p:nvGrpSpPr>
        <p:grpSpPr>
          <a:xfrm>
            <a:off x="179512" y="1412776"/>
            <a:ext cx="8685981" cy="4932839"/>
            <a:chOff x="206499" y="1376481"/>
            <a:chExt cx="8685981" cy="4932839"/>
          </a:xfrm>
        </p:grpSpPr>
        <p:cxnSp>
          <p:nvCxnSpPr>
            <p:cNvPr id="33" name="直線矢印コネクタ 32"/>
            <p:cNvCxnSpPr/>
            <p:nvPr/>
          </p:nvCxnSpPr>
          <p:spPr bwMode="auto">
            <a:xfrm>
              <a:off x="674043" y="3155131"/>
              <a:ext cx="468560" cy="0"/>
            </a:xfrm>
            <a:prstGeom prst="straightConnector1">
              <a:avLst/>
            </a:prstGeom>
            <a:noFill/>
            <a:ln w="9525" cap="flat" cmpd="sng" algn="ctr">
              <a:solidFill>
                <a:schemeClr val="tx1"/>
              </a:solidFill>
              <a:prstDash val="solid"/>
              <a:round/>
              <a:headEnd type="none" w="med" len="med"/>
              <a:tailEnd type="arrow"/>
            </a:ln>
            <a:effectLst/>
          </p:spPr>
        </p:cxnSp>
        <p:cxnSp>
          <p:nvCxnSpPr>
            <p:cNvPr id="34" name="直線矢印コネクタ 33"/>
            <p:cNvCxnSpPr/>
            <p:nvPr/>
          </p:nvCxnSpPr>
          <p:spPr bwMode="auto">
            <a:xfrm>
              <a:off x="674043" y="3155131"/>
              <a:ext cx="0" cy="504056"/>
            </a:xfrm>
            <a:prstGeom prst="straightConnector1">
              <a:avLst/>
            </a:prstGeom>
            <a:noFill/>
            <a:ln w="9525" cap="flat" cmpd="sng" algn="ctr">
              <a:solidFill>
                <a:schemeClr val="tx1"/>
              </a:solidFill>
              <a:prstDash val="solid"/>
              <a:round/>
              <a:headEnd type="none" w="med" len="med"/>
              <a:tailEnd type="arrow"/>
            </a:ln>
            <a:effectLst/>
          </p:spPr>
        </p:cxnSp>
        <p:sp>
          <p:nvSpPr>
            <p:cNvPr id="35" name="Rectangle 3"/>
            <p:cNvSpPr>
              <a:spLocks noChangeArrowheads="1"/>
            </p:cNvSpPr>
            <p:nvPr/>
          </p:nvSpPr>
          <p:spPr bwMode="auto">
            <a:xfrm>
              <a:off x="206499" y="3659187"/>
              <a:ext cx="755576"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3350" algn="ctr" defTabSz="914400" rtl="0" eaLnBrk="1" fontAlgn="base" latinLnBrk="0" hangingPunct="1">
                <a:lnSpc>
                  <a:spcPct val="100000"/>
                </a:lnSpc>
                <a:spcBef>
                  <a:spcPct val="0"/>
                </a:spcBef>
                <a:spcAft>
                  <a:spcPct val="0"/>
                </a:spcAft>
                <a:buClrTx/>
                <a:buSzTx/>
                <a:buFontTx/>
                <a:buNone/>
                <a:tabLst/>
              </a:pPr>
              <a:r>
                <a:rPr kumimoji="1" lang="en-US" altLang="ja-JP" sz="1400" b="0" dirty="0" smtClean="0">
                  <a:solidFill>
                    <a:schemeClr val="tx1"/>
                  </a:solidFill>
                  <a:latin typeface="+mn-lt"/>
                  <a:cs typeface="+mn-cs"/>
                </a:rPr>
                <a:t>time</a:t>
              </a:r>
            </a:p>
          </p:txBody>
        </p:sp>
        <p:sp>
          <p:nvSpPr>
            <p:cNvPr id="36" name="Rectangle 3"/>
            <p:cNvSpPr>
              <a:spLocks noChangeArrowheads="1"/>
            </p:cNvSpPr>
            <p:nvPr/>
          </p:nvSpPr>
          <p:spPr bwMode="auto">
            <a:xfrm>
              <a:off x="467544" y="2780928"/>
              <a:ext cx="162068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frequency</a:t>
              </a:r>
            </a:p>
          </p:txBody>
        </p:sp>
        <p:sp>
          <p:nvSpPr>
            <p:cNvPr id="37" name="円/楕円 36"/>
            <p:cNvSpPr/>
            <p:nvPr/>
          </p:nvSpPr>
          <p:spPr bwMode="auto">
            <a:xfrm>
              <a:off x="2618259"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 name="円/楕円 37"/>
            <p:cNvSpPr/>
            <p:nvPr/>
          </p:nvSpPr>
          <p:spPr bwMode="auto">
            <a:xfrm>
              <a:off x="2834283"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 name="円/楕円 38"/>
            <p:cNvSpPr/>
            <p:nvPr/>
          </p:nvSpPr>
          <p:spPr bwMode="auto">
            <a:xfrm>
              <a:off x="3050307"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 name="円/楕円 39"/>
            <p:cNvSpPr/>
            <p:nvPr/>
          </p:nvSpPr>
          <p:spPr bwMode="auto">
            <a:xfrm>
              <a:off x="3266331"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 name="円/楕円 40"/>
            <p:cNvSpPr/>
            <p:nvPr/>
          </p:nvSpPr>
          <p:spPr bwMode="auto">
            <a:xfrm>
              <a:off x="3482355"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 name="円/楕円 41"/>
            <p:cNvSpPr/>
            <p:nvPr/>
          </p:nvSpPr>
          <p:spPr bwMode="auto">
            <a:xfrm>
              <a:off x="3698379"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 name="円/楕円 42"/>
            <p:cNvSpPr/>
            <p:nvPr/>
          </p:nvSpPr>
          <p:spPr bwMode="auto">
            <a:xfrm>
              <a:off x="3914403"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 name="円/楕円 43"/>
            <p:cNvSpPr/>
            <p:nvPr/>
          </p:nvSpPr>
          <p:spPr bwMode="auto">
            <a:xfrm>
              <a:off x="4130427"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 name="円/楕円 44"/>
            <p:cNvSpPr/>
            <p:nvPr/>
          </p:nvSpPr>
          <p:spPr bwMode="auto">
            <a:xfrm>
              <a:off x="5138539"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6" name="円/楕円 45"/>
            <p:cNvSpPr/>
            <p:nvPr/>
          </p:nvSpPr>
          <p:spPr bwMode="auto">
            <a:xfrm>
              <a:off x="5354563"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7" name="円/楕円 46"/>
            <p:cNvSpPr/>
            <p:nvPr/>
          </p:nvSpPr>
          <p:spPr bwMode="auto">
            <a:xfrm>
              <a:off x="5570587"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8" name="円/楕円 47"/>
            <p:cNvSpPr/>
            <p:nvPr/>
          </p:nvSpPr>
          <p:spPr bwMode="auto">
            <a:xfrm>
              <a:off x="5786611"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9" name="円/楕円 48"/>
            <p:cNvSpPr/>
            <p:nvPr/>
          </p:nvSpPr>
          <p:spPr bwMode="auto">
            <a:xfrm>
              <a:off x="6002635"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0" name="円/楕円 49"/>
            <p:cNvSpPr/>
            <p:nvPr/>
          </p:nvSpPr>
          <p:spPr bwMode="auto">
            <a:xfrm>
              <a:off x="6218659"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1" name="円/楕円 50"/>
            <p:cNvSpPr/>
            <p:nvPr/>
          </p:nvSpPr>
          <p:spPr bwMode="auto">
            <a:xfrm>
              <a:off x="6434683"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2" name="円/楕円 51"/>
            <p:cNvSpPr/>
            <p:nvPr/>
          </p:nvSpPr>
          <p:spPr bwMode="auto">
            <a:xfrm>
              <a:off x="6650707" y="1858292"/>
              <a:ext cx="144016" cy="144016"/>
            </a:xfrm>
            <a:prstGeom prst="ellipse">
              <a:avLst/>
            </a:prstGeom>
            <a:solidFill>
              <a:schemeClr val="accent6">
                <a:lumMod val="20000"/>
                <a:lumOff val="8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3" name="円/楕円 52"/>
            <p:cNvSpPr/>
            <p:nvPr/>
          </p:nvSpPr>
          <p:spPr bwMode="auto">
            <a:xfrm>
              <a:off x="2618259"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4" name="円/楕円 53"/>
            <p:cNvSpPr/>
            <p:nvPr/>
          </p:nvSpPr>
          <p:spPr bwMode="auto">
            <a:xfrm>
              <a:off x="2834283"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5" name="円/楕円 54"/>
            <p:cNvSpPr/>
            <p:nvPr/>
          </p:nvSpPr>
          <p:spPr bwMode="auto">
            <a:xfrm>
              <a:off x="3050307"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6" name="円/楕円 55"/>
            <p:cNvSpPr/>
            <p:nvPr/>
          </p:nvSpPr>
          <p:spPr bwMode="auto">
            <a:xfrm>
              <a:off x="3266331"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7" name="円/楕円 56"/>
            <p:cNvSpPr/>
            <p:nvPr/>
          </p:nvSpPr>
          <p:spPr bwMode="auto">
            <a:xfrm>
              <a:off x="3482355"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8" name="円/楕円 57"/>
            <p:cNvSpPr/>
            <p:nvPr/>
          </p:nvSpPr>
          <p:spPr bwMode="auto">
            <a:xfrm>
              <a:off x="3698379"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9" name="円/楕円 58"/>
            <p:cNvSpPr/>
            <p:nvPr/>
          </p:nvSpPr>
          <p:spPr bwMode="auto">
            <a:xfrm>
              <a:off x="3914403"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0" name="円/楕円 59"/>
            <p:cNvSpPr/>
            <p:nvPr/>
          </p:nvSpPr>
          <p:spPr bwMode="auto">
            <a:xfrm>
              <a:off x="4130427"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1" name="円/楕円 60"/>
            <p:cNvSpPr/>
            <p:nvPr/>
          </p:nvSpPr>
          <p:spPr bwMode="auto">
            <a:xfrm>
              <a:off x="5138539"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2" name="円/楕円 61"/>
            <p:cNvSpPr/>
            <p:nvPr/>
          </p:nvSpPr>
          <p:spPr bwMode="auto">
            <a:xfrm>
              <a:off x="5354563"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3" name="円/楕円 62"/>
            <p:cNvSpPr/>
            <p:nvPr/>
          </p:nvSpPr>
          <p:spPr bwMode="auto">
            <a:xfrm>
              <a:off x="5570587"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4" name="円/楕円 63"/>
            <p:cNvSpPr/>
            <p:nvPr/>
          </p:nvSpPr>
          <p:spPr bwMode="auto">
            <a:xfrm>
              <a:off x="5786611"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5" name="円/楕円 64"/>
            <p:cNvSpPr/>
            <p:nvPr/>
          </p:nvSpPr>
          <p:spPr bwMode="auto">
            <a:xfrm>
              <a:off x="6002635"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6" name="円/楕円 65"/>
            <p:cNvSpPr/>
            <p:nvPr/>
          </p:nvSpPr>
          <p:spPr bwMode="auto">
            <a:xfrm>
              <a:off x="6218659"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7" name="円/楕円 66"/>
            <p:cNvSpPr/>
            <p:nvPr/>
          </p:nvSpPr>
          <p:spPr bwMode="auto">
            <a:xfrm>
              <a:off x="6434683"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8" name="円/楕円 67"/>
            <p:cNvSpPr/>
            <p:nvPr/>
          </p:nvSpPr>
          <p:spPr bwMode="auto">
            <a:xfrm>
              <a:off x="6650707" y="2146324"/>
              <a:ext cx="144016" cy="144016"/>
            </a:xfrm>
            <a:prstGeom prst="ellipse">
              <a:avLst/>
            </a:prstGeom>
            <a:solidFill>
              <a:schemeClr val="accent5">
                <a:lumMod val="40000"/>
                <a:lumOff val="6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9" name="正方形/長方形 68"/>
            <p:cNvSpPr/>
            <p:nvPr/>
          </p:nvSpPr>
          <p:spPr bwMode="auto">
            <a:xfrm>
              <a:off x="2474243" y="1786978"/>
              <a:ext cx="4392488" cy="2068487"/>
            </a:xfrm>
            <a:prstGeom prst="rect">
              <a:avLst/>
            </a:prstGeom>
            <a:no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0" name="正方形/長方形 69"/>
            <p:cNvSpPr/>
            <p:nvPr/>
          </p:nvSpPr>
          <p:spPr bwMode="auto">
            <a:xfrm>
              <a:off x="2474243" y="3970907"/>
              <a:ext cx="4392488" cy="2107977"/>
            </a:xfrm>
            <a:prstGeom prst="rect">
              <a:avLst/>
            </a:prstGeom>
            <a:no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1" name="円/楕円 70"/>
            <p:cNvSpPr/>
            <p:nvPr/>
          </p:nvSpPr>
          <p:spPr bwMode="auto">
            <a:xfrm>
              <a:off x="2618259"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2" name="円/楕円 71"/>
            <p:cNvSpPr/>
            <p:nvPr/>
          </p:nvSpPr>
          <p:spPr bwMode="auto">
            <a:xfrm>
              <a:off x="2834283"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3" name="円/楕円 72"/>
            <p:cNvSpPr/>
            <p:nvPr/>
          </p:nvSpPr>
          <p:spPr bwMode="auto">
            <a:xfrm>
              <a:off x="3050307"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4" name="円/楕円 73"/>
            <p:cNvSpPr/>
            <p:nvPr/>
          </p:nvSpPr>
          <p:spPr bwMode="auto">
            <a:xfrm>
              <a:off x="3266331"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5" name="円/楕円 74"/>
            <p:cNvSpPr/>
            <p:nvPr/>
          </p:nvSpPr>
          <p:spPr bwMode="auto">
            <a:xfrm>
              <a:off x="3482355"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6" name="円/楕円 75"/>
            <p:cNvSpPr/>
            <p:nvPr/>
          </p:nvSpPr>
          <p:spPr bwMode="auto">
            <a:xfrm>
              <a:off x="3698379"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7" name="円/楕円 76"/>
            <p:cNvSpPr/>
            <p:nvPr/>
          </p:nvSpPr>
          <p:spPr bwMode="auto">
            <a:xfrm>
              <a:off x="3914403"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8" name="円/楕円 77"/>
            <p:cNvSpPr/>
            <p:nvPr/>
          </p:nvSpPr>
          <p:spPr bwMode="auto">
            <a:xfrm>
              <a:off x="4130427"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9" name="円/楕円 78"/>
            <p:cNvSpPr/>
            <p:nvPr/>
          </p:nvSpPr>
          <p:spPr bwMode="auto">
            <a:xfrm>
              <a:off x="2618259" y="3639442"/>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0" name="円/楕円 79"/>
            <p:cNvSpPr/>
            <p:nvPr/>
          </p:nvSpPr>
          <p:spPr bwMode="auto">
            <a:xfrm>
              <a:off x="2834283" y="3639442"/>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1" name="円/楕円 80"/>
            <p:cNvSpPr/>
            <p:nvPr/>
          </p:nvSpPr>
          <p:spPr bwMode="auto">
            <a:xfrm>
              <a:off x="3050307" y="3639442"/>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2" name="円/楕円 81"/>
            <p:cNvSpPr/>
            <p:nvPr/>
          </p:nvSpPr>
          <p:spPr bwMode="auto">
            <a:xfrm>
              <a:off x="3266331" y="3639442"/>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3" name="円/楕円 82"/>
            <p:cNvSpPr/>
            <p:nvPr/>
          </p:nvSpPr>
          <p:spPr bwMode="auto">
            <a:xfrm>
              <a:off x="3482355" y="3639442"/>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hangingPunct="0"/>
              <a:endParaRPr lang="ja-JP" altLang="en-US" smtClean="0">
                <a:solidFill>
                  <a:schemeClr val="tx2"/>
                </a:solidFill>
                <a:latin typeface="Times New Roman" pitchFamily="18" charset="0"/>
              </a:endParaRPr>
            </a:p>
          </p:txBody>
        </p:sp>
        <p:sp>
          <p:nvSpPr>
            <p:cNvPr id="84" name="円/楕円 83"/>
            <p:cNvSpPr/>
            <p:nvPr/>
          </p:nvSpPr>
          <p:spPr bwMode="auto">
            <a:xfrm>
              <a:off x="3698379" y="3639442"/>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5" name="円/楕円 84"/>
            <p:cNvSpPr/>
            <p:nvPr/>
          </p:nvSpPr>
          <p:spPr bwMode="auto">
            <a:xfrm>
              <a:off x="3914403" y="3639442"/>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hangingPunct="0"/>
              <a:endParaRPr lang="ja-JP" altLang="en-US" smtClean="0">
                <a:solidFill>
                  <a:schemeClr val="tx2"/>
                </a:solidFill>
                <a:latin typeface="Times New Roman" pitchFamily="18" charset="0"/>
              </a:endParaRPr>
            </a:p>
          </p:txBody>
        </p:sp>
        <p:sp>
          <p:nvSpPr>
            <p:cNvPr id="86" name="円/楕円 85"/>
            <p:cNvSpPr/>
            <p:nvPr/>
          </p:nvSpPr>
          <p:spPr bwMode="auto">
            <a:xfrm>
              <a:off x="4130427" y="3639442"/>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7" name="円/楕円 86"/>
            <p:cNvSpPr/>
            <p:nvPr/>
          </p:nvSpPr>
          <p:spPr bwMode="auto">
            <a:xfrm>
              <a:off x="5138539"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8" name="円/楕円 87"/>
            <p:cNvSpPr/>
            <p:nvPr/>
          </p:nvSpPr>
          <p:spPr bwMode="auto">
            <a:xfrm>
              <a:off x="5354563"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9" name="円/楕円 88"/>
            <p:cNvSpPr/>
            <p:nvPr/>
          </p:nvSpPr>
          <p:spPr bwMode="auto">
            <a:xfrm>
              <a:off x="5570587"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0" name="円/楕円 89"/>
            <p:cNvSpPr/>
            <p:nvPr/>
          </p:nvSpPr>
          <p:spPr bwMode="auto">
            <a:xfrm>
              <a:off x="5786611"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1" name="円/楕円 90"/>
            <p:cNvSpPr/>
            <p:nvPr/>
          </p:nvSpPr>
          <p:spPr bwMode="auto">
            <a:xfrm>
              <a:off x="6002635"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2" name="円/楕円 91"/>
            <p:cNvSpPr/>
            <p:nvPr/>
          </p:nvSpPr>
          <p:spPr bwMode="auto">
            <a:xfrm>
              <a:off x="6218659"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3" name="円/楕円 92"/>
            <p:cNvSpPr/>
            <p:nvPr/>
          </p:nvSpPr>
          <p:spPr bwMode="auto">
            <a:xfrm>
              <a:off x="6434683"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4" name="円/楕円 93"/>
            <p:cNvSpPr/>
            <p:nvPr/>
          </p:nvSpPr>
          <p:spPr bwMode="auto">
            <a:xfrm>
              <a:off x="6650707" y="335141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5" name="円/楕円 94"/>
            <p:cNvSpPr/>
            <p:nvPr/>
          </p:nvSpPr>
          <p:spPr bwMode="auto">
            <a:xfrm>
              <a:off x="5138539" y="3639442"/>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6" name="円/楕円 95"/>
            <p:cNvSpPr/>
            <p:nvPr/>
          </p:nvSpPr>
          <p:spPr bwMode="auto">
            <a:xfrm>
              <a:off x="5354563" y="3639442"/>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7" name="円/楕円 96"/>
            <p:cNvSpPr/>
            <p:nvPr/>
          </p:nvSpPr>
          <p:spPr bwMode="auto">
            <a:xfrm>
              <a:off x="5570587" y="3639442"/>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8" name="円/楕円 97"/>
            <p:cNvSpPr/>
            <p:nvPr/>
          </p:nvSpPr>
          <p:spPr bwMode="auto">
            <a:xfrm>
              <a:off x="5786611" y="3639442"/>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9" name="円/楕円 98"/>
            <p:cNvSpPr/>
            <p:nvPr/>
          </p:nvSpPr>
          <p:spPr bwMode="auto">
            <a:xfrm>
              <a:off x="6002635" y="3639442"/>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0" name="円/楕円 99"/>
            <p:cNvSpPr/>
            <p:nvPr/>
          </p:nvSpPr>
          <p:spPr bwMode="auto">
            <a:xfrm>
              <a:off x="6218659" y="3639442"/>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1" name="円/楕円 100"/>
            <p:cNvSpPr/>
            <p:nvPr/>
          </p:nvSpPr>
          <p:spPr bwMode="auto">
            <a:xfrm>
              <a:off x="6434683" y="3639442"/>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2" name="円/楕円 101"/>
            <p:cNvSpPr/>
            <p:nvPr/>
          </p:nvSpPr>
          <p:spPr bwMode="auto">
            <a:xfrm>
              <a:off x="6650707" y="3639442"/>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3" name="Rectangle 3"/>
            <p:cNvSpPr>
              <a:spLocks noChangeArrowheads="1"/>
            </p:cNvSpPr>
            <p:nvPr/>
          </p:nvSpPr>
          <p:spPr bwMode="auto">
            <a:xfrm>
              <a:off x="8244408" y="2660600"/>
              <a:ext cx="64807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DS</a:t>
              </a:r>
            </a:p>
          </p:txBody>
        </p:sp>
        <p:sp>
          <p:nvSpPr>
            <p:cNvPr id="104" name="Rectangle 3"/>
            <p:cNvSpPr>
              <a:spLocks noChangeArrowheads="1"/>
            </p:cNvSpPr>
            <p:nvPr/>
          </p:nvSpPr>
          <p:spPr bwMode="auto">
            <a:xfrm>
              <a:off x="8221166" y="4858940"/>
              <a:ext cx="64807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US</a:t>
              </a:r>
            </a:p>
          </p:txBody>
        </p:sp>
        <p:sp>
          <p:nvSpPr>
            <p:cNvPr id="105" name="円/楕円 104"/>
            <p:cNvSpPr/>
            <p:nvPr/>
          </p:nvSpPr>
          <p:spPr bwMode="auto">
            <a:xfrm>
              <a:off x="2618259"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6" name="円/楕円 105"/>
            <p:cNvSpPr/>
            <p:nvPr/>
          </p:nvSpPr>
          <p:spPr bwMode="auto">
            <a:xfrm>
              <a:off x="2834283"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7" name="円/楕円 106"/>
            <p:cNvSpPr/>
            <p:nvPr/>
          </p:nvSpPr>
          <p:spPr bwMode="auto">
            <a:xfrm>
              <a:off x="3050307"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8" name="円/楕円 107"/>
            <p:cNvSpPr/>
            <p:nvPr/>
          </p:nvSpPr>
          <p:spPr bwMode="auto">
            <a:xfrm>
              <a:off x="3266331"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9" name="円/楕円 108"/>
            <p:cNvSpPr/>
            <p:nvPr/>
          </p:nvSpPr>
          <p:spPr bwMode="auto">
            <a:xfrm>
              <a:off x="3482355"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0" name="円/楕円 109"/>
            <p:cNvSpPr/>
            <p:nvPr/>
          </p:nvSpPr>
          <p:spPr bwMode="auto">
            <a:xfrm>
              <a:off x="3698379"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1" name="円/楕円 110"/>
            <p:cNvSpPr/>
            <p:nvPr/>
          </p:nvSpPr>
          <p:spPr bwMode="auto">
            <a:xfrm>
              <a:off x="3914403"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2" name="円/楕円 111"/>
            <p:cNvSpPr/>
            <p:nvPr/>
          </p:nvSpPr>
          <p:spPr bwMode="auto">
            <a:xfrm>
              <a:off x="4130427"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3" name="円/楕円 112"/>
            <p:cNvSpPr/>
            <p:nvPr/>
          </p:nvSpPr>
          <p:spPr bwMode="auto">
            <a:xfrm>
              <a:off x="2618259" y="5871690"/>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4" name="円/楕円 113"/>
            <p:cNvSpPr/>
            <p:nvPr/>
          </p:nvSpPr>
          <p:spPr bwMode="auto">
            <a:xfrm>
              <a:off x="2834283" y="587169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5" name="円/楕円 114"/>
            <p:cNvSpPr/>
            <p:nvPr/>
          </p:nvSpPr>
          <p:spPr bwMode="auto">
            <a:xfrm>
              <a:off x="3050307" y="587169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6" name="円/楕円 115"/>
            <p:cNvSpPr/>
            <p:nvPr/>
          </p:nvSpPr>
          <p:spPr bwMode="auto">
            <a:xfrm>
              <a:off x="3266331" y="5871690"/>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7" name="円/楕円 116"/>
            <p:cNvSpPr/>
            <p:nvPr/>
          </p:nvSpPr>
          <p:spPr bwMode="auto">
            <a:xfrm>
              <a:off x="3482355" y="5871690"/>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8" name="円/楕円 117"/>
            <p:cNvSpPr/>
            <p:nvPr/>
          </p:nvSpPr>
          <p:spPr bwMode="auto">
            <a:xfrm>
              <a:off x="3698379" y="587169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9" name="円/楕円 118"/>
            <p:cNvSpPr/>
            <p:nvPr/>
          </p:nvSpPr>
          <p:spPr bwMode="auto">
            <a:xfrm>
              <a:off x="3914403" y="587169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0" name="円/楕円 119"/>
            <p:cNvSpPr/>
            <p:nvPr/>
          </p:nvSpPr>
          <p:spPr bwMode="auto">
            <a:xfrm>
              <a:off x="4130427" y="5871690"/>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1" name="円/楕円 120"/>
            <p:cNvSpPr/>
            <p:nvPr/>
          </p:nvSpPr>
          <p:spPr bwMode="auto">
            <a:xfrm>
              <a:off x="5138539"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2" name="円/楕円 121"/>
            <p:cNvSpPr/>
            <p:nvPr/>
          </p:nvSpPr>
          <p:spPr bwMode="auto">
            <a:xfrm>
              <a:off x="5354563"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3" name="円/楕円 122"/>
            <p:cNvSpPr/>
            <p:nvPr/>
          </p:nvSpPr>
          <p:spPr bwMode="auto">
            <a:xfrm>
              <a:off x="5570587"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4" name="円/楕円 123"/>
            <p:cNvSpPr/>
            <p:nvPr/>
          </p:nvSpPr>
          <p:spPr bwMode="auto">
            <a:xfrm>
              <a:off x="5786611"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5" name="円/楕円 124"/>
            <p:cNvSpPr/>
            <p:nvPr/>
          </p:nvSpPr>
          <p:spPr bwMode="auto">
            <a:xfrm>
              <a:off x="6002635"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6" name="円/楕円 125"/>
            <p:cNvSpPr/>
            <p:nvPr/>
          </p:nvSpPr>
          <p:spPr bwMode="auto">
            <a:xfrm>
              <a:off x="6218659"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7" name="円/楕円 126"/>
            <p:cNvSpPr/>
            <p:nvPr/>
          </p:nvSpPr>
          <p:spPr bwMode="auto">
            <a:xfrm>
              <a:off x="6434683"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8" name="円/楕円 127"/>
            <p:cNvSpPr/>
            <p:nvPr/>
          </p:nvSpPr>
          <p:spPr bwMode="auto">
            <a:xfrm>
              <a:off x="6650707" y="5583658"/>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9" name="円/楕円 128"/>
            <p:cNvSpPr/>
            <p:nvPr/>
          </p:nvSpPr>
          <p:spPr bwMode="auto">
            <a:xfrm>
              <a:off x="5138539" y="5871690"/>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0" name="円/楕円 129"/>
            <p:cNvSpPr/>
            <p:nvPr/>
          </p:nvSpPr>
          <p:spPr bwMode="auto">
            <a:xfrm>
              <a:off x="5354563" y="587169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1" name="円/楕円 130"/>
            <p:cNvSpPr/>
            <p:nvPr/>
          </p:nvSpPr>
          <p:spPr bwMode="auto">
            <a:xfrm>
              <a:off x="5570587" y="587169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2" name="円/楕円 131"/>
            <p:cNvSpPr/>
            <p:nvPr/>
          </p:nvSpPr>
          <p:spPr bwMode="auto">
            <a:xfrm>
              <a:off x="5786611" y="5871690"/>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3" name="円/楕円 132"/>
            <p:cNvSpPr/>
            <p:nvPr/>
          </p:nvSpPr>
          <p:spPr bwMode="auto">
            <a:xfrm>
              <a:off x="6002635" y="5871690"/>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4" name="円/楕円 133"/>
            <p:cNvSpPr/>
            <p:nvPr/>
          </p:nvSpPr>
          <p:spPr bwMode="auto">
            <a:xfrm>
              <a:off x="6218659" y="587169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5" name="円/楕円 134"/>
            <p:cNvSpPr/>
            <p:nvPr/>
          </p:nvSpPr>
          <p:spPr bwMode="auto">
            <a:xfrm>
              <a:off x="6434683" y="5871690"/>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6" name="円/楕円 135"/>
            <p:cNvSpPr/>
            <p:nvPr/>
          </p:nvSpPr>
          <p:spPr bwMode="auto">
            <a:xfrm>
              <a:off x="6650707" y="5871690"/>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7" name="Rectangle 3"/>
            <p:cNvSpPr>
              <a:spLocks noChangeArrowheads="1"/>
            </p:cNvSpPr>
            <p:nvPr/>
          </p:nvSpPr>
          <p:spPr bwMode="auto">
            <a:xfrm>
              <a:off x="6603082" y="3765103"/>
              <a:ext cx="79208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TTG</a:t>
              </a:r>
            </a:p>
          </p:txBody>
        </p:sp>
        <p:sp>
          <p:nvSpPr>
            <p:cNvPr id="138" name="Rectangle 3"/>
            <p:cNvSpPr>
              <a:spLocks noChangeArrowheads="1"/>
            </p:cNvSpPr>
            <p:nvPr/>
          </p:nvSpPr>
          <p:spPr bwMode="auto">
            <a:xfrm>
              <a:off x="6636990" y="6001543"/>
              <a:ext cx="79208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RTG</a:t>
              </a:r>
            </a:p>
          </p:txBody>
        </p:sp>
        <p:sp>
          <p:nvSpPr>
            <p:cNvPr id="139" name="Rectangle 3"/>
            <p:cNvSpPr>
              <a:spLocks noChangeArrowheads="1"/>
            </p:cNvSpPr>
            <p:nvPr/>
          </p:nvSpPr>
          <p:spPr bwMode="auto">
            <a:xfrm>
              <a:off x="6641182" y="1777454"/>
              <a:ext cx="108012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preamble</a:t>
              </a:r>
            </a:p>
          </p:txBody>
        </p:sp>
        <p:sp>
          <p:nvSpPr>
            <p:cNvPr id="140" name="Rectangle 3"/>
            <p:cNvSpPr>
              <a:spLocks noChangeArrowheads="1"/>
            </p:cNvSpPr>
            <p:nvPr/>
          </p:nvSpPr>
          <p:spPr bwMode="auto">
            <a:xfrm>
              <a:off x="6540599" y="2118444"/>
              <a:ext cx="1703809"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control symbol</a:t>
              </a:r>
            </a:p>
          </p:txBody>
        </p:sp>
        <p:sp>
          <p:nvSpPr>
            <p:cNvPr id="141" name="正方形/長方形 140"/>
            <p:cNvSpPr/>
            <p:nvPr/>
          </p:nvSpPr>
          <p:spPr bwMode="auto">
            <a:xfrm>
              <a:off x="2574826" y="5267746"/>
              <a:ext cx="864096" cy="792088"/>
            </a:xfrm>
            <a:prstGeom prst="rect">
              <a:avLst/>
            </a:prstGeom>
            <a:noFill/>
            <a:ln>
              <a:prstDash val="dash"/>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2" name="正方形/長方形 141"/>
            <p:cNvSpPr/>
            <p:nvPr/>
          </p:nvSpPr>
          <p:spPr bwMode="auto">
            <a:xfrm>
              <a:off x="3453780" y="5262413"/>
              <a:ext cx="864096" cy="792088"/>
            </a:xfrm>
            <a:prstGeom prst="rect">
              <a:avLst/>
            </a:prstGeom>
            <a:noFill/>
            <a:ln>
              <a:prstDash val="dash"/>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cxnSp>
          <p:nvCxnSpPr>
            <p:cNvPr id="143" name="直線コネクタ 142"/>
            <p:cNvCxnSpPr/>
            <p:nvPr/>
          </p:nvCxnSpPr>
          <p:spPr bwMode="auto">
            <a:xfrm>
              <a:off x="2474243" y="2084536"/>
              <a:ext cx="4392488" cy="0"/>
            </a:xfrm>
            <a:prstGeom prst="line">
              <a:avLst/>
            </a:prstGeom>
            <a:noFill/>
            <a:ln w="9525" cap="flat" cmpd="sng" algn="ctr">
              <a:solidFill>
                <a:schemeClr val="tx1"/>
              </a:solidFill>
              <a:prstDash val="dash"/>
              <a:round/>
              <a:headEnd type="none" w="med" len="med"/>
              <a:tailEnd type="none" w="med" len="med"/>
            </a:ln>
            <a:effectLst/>
          </p:spPr>
        </p:cxnSp>
        <p:sp>
          <p:nvSpPr>
            <p:cNvPr id="144" name="右中かっこ 143"/>
            <p:cNvSpPr/>
            <p:nvPr/>
          </p:nvSpPr>
          <p:spPr bwMode="auto">
            <a:xfrm>
              <a:off x="8234883" y="1777454"/>
              <a:ext cx="216024" cy="20882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5" name="Rectangle 3"/>
            <p:cNvSpPr>
              <a:spLocks noChangeArrowheads="1"/>
            </p:cNvSpPr>
            <p:nvPr/>
          </p:nvSpPr>
          <p:spPr bwMode="auto">
            <a:xfrm>
              <a:off x="6698332" y="2987427"/>
              <a:ext cx="159370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data + pilot</a:t>
              </a:r>
            </a:p>
          </p:txBody>
        </p:sp>
        <p:sp>
          <p:nvSpPr>
            <p:cNvPr id="146" name="Rectangle 3"/>
            <p:cNvSpPr>
              <a:spLocks noChangeArrowheads="1"/>
            </p:cNvSpPr>
            <p:nvPr/>
          </p:nvSpPr>
          <p:spPr bwMode="auto">
            <a:xfrm>
              <a:off x="6766148" y="5123284"/>
              <a:ext cx="1449685"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data + pilot</a:t>
              </a:r>
            </a:p>
          </p:txBody>
        </p:sp>
        <p:sp>
          <p:nvSpPr>
            <p:cNvPr id="147" name="右中かっこ 146"/>
            <p:cNvSpPr/>
            <p:nvPr/>
          </p:nvSpPr>
          <p:spPr bwMode="auto">
            <a:xfrm>
              <a:off x="8234883" y="3962077"/>
              <a:ext cx="216024" cy="20882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8" name="Rectangle 3"/>
            <p:cNvSpPr>
              <a:spLocks noChangeArrowheads="1"/>
            </p:cNvSpPr>
            <p:nvPr/>
          </p:nvSpPr>
          <p:spPr bwMode="auto">
            <a:xfrm>
              <a:off x="4576564" y="4953470"/>
              <a:ext cx="57606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tile</a:t>
              </a:r>
            </a:p>
          </p:txBody>
        </p:sp>
        <p:sp>
          <p:nvSpPr>
            <p:cNvPr id="149" name="右中かっこ 148"/>
            <p:cNvSpPr/>
            <p:nvPr/>
          </p:nvSpPr>
          <p:spPr bwMode="auto">
            <a:xfrm rot="5400000" flipH="1">
              <a:off x="3374343" y="4329100"/>
              <a:ext cx="144016" cy="1656184"/>
            </a:xfrm>
            <a:prstGeom prst="rightBrace">
              <a:avLst>
                <a:gd name="adj1" fmla="val 200135"/>
                <a:gd name="adj2" fmla="val 50000"/>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0" name="Rectangle 3"/>
            <p:cNvSpPr>
              <a:spLocks noChangeArrowheads="1"/>
            </p:cNvSpPr>
            <p:nvPr/>
          </p:nvSpPr>
          <p:spPr bwMode="auto">
            <a:xfrm>
              <a:off x="2339752" y="4816897"/>
              <a:ext cx="231378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sub-channel (2tiles)</a:t>
              </a:r>
            </a:p>
          </p:txBody>
        </p:sp>
        <p:sp>
          <p:nvSpPr>
            <p:cNvPr id="151" name="右中かっこ 150"/>
            <p:cNvSpPr/>
            <p:nvPr/>
          </p:nvSpPr>
          <p:spPr bwMode="auto">
            <a:xfrm>
              <a:off x="6938739" y="2516584"/>
              <a:ext cx="144016"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2" name="右中かっこ 151"/>
            <p:cNvSpPr/>
            <p:nvPr/>
          </p:nvSpPr>
          <p:spPr bwMode="auto">
            <a:xfrm>
              <a:off x="6919688" y="4005064"/>
              <a:ext cx="172591" cy="20397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cxnSp>
          <p:nvCxnSpPr>
            <p:cNvPr id="153" name="直線コネクタ 152"/>
            <p:cNvCxnSpPr/>
            <p:nvPr/>
          </p:nvCxnSpPr>
          <p:spPr bwMode="auto">
            <a:xfrm>
              <a:off x="1807121" y="1786979"/>
              <a:ext cx="604639" cy="0"/>
            </a:xfrm>
            <a:prstGeom prst="line">
              <a:avLst/>
            </a:prstGeom>
            <a:noFill/>
            <a:ln w="9525" cap="flat" cmpd="sng" algn="ctr">
              <a:solidFill>
                <a:schemeClr val="tx1"/>
              </a:solidFill>
              <a:prstDash val="solid"/>
              <a:round/>
              <a:headEnd type="none" w="med" len="med"/>
              <a:tailEnd type="none" w="med" len="med"/>
            </a:ln>
            <a:effectLst/>
          </p:spPr>
        </p:cxnSp>
        <p:cxnSp>
          <p:nvCxnSpPr>
            <p:cNvPr id="154" name="直線コネクタ 153"/>
            <p:cNvCxnSpPr/>
            <p:nvPr/>
          </p:nvCxnSpPr>
          <p:spPr bwMode="auto">
            <a:xfrm>
              <a:off x="1754163" y="6165304"/>
              <a:ext cx="604639" cy="0"/>
            </a:xfrm>
            <a:prstGeom prst="line">
              <a:avLst/>
            </a:prstGeom>
            <a:noFill/>
            <a:ln w="9525" cap="flat" cmpd="sng" algn="ctr">
              <a:solidFill>
                <a:schemeClr val="tx1"/>
              </a:solidFill>
              <a:prstDash val="solid"/>
              <a:round/>
              <a:headEnd type="none" w="med" len="med"/>
              <a:tailEnd type="none" w="med" len="med"/>
            </a:ln>
            <a:effectLst/>
          </p:spPr>
        </p:cxnSp>
        <p:sp>
          <p:nvSpPr>
            <p:cNvPr id="155" name="正方形/長方形 154"/>
            <p:cNvSpPr/>
            <p:nvPr/>
          </p:nvSpPr>
          <p:spPr bwMode="auto">
            <a:xfrm>
              <a:off x="2474243" y="6097934"/>
              <a:ext cx="4392488" cy="67370"/>
            </a:xfrm>
            <a:prstGeom prst="rect">
              <a:avLst/>
            </a:prstGeom>
            <a:noFill/>
            <a:ln>
              <a:prstDash val="dash"/>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6" name="正方形/長方形 155"/>
            <p:cNvSpPr/>
            <p:nvPr/>
          </p:nvSpPr>
          <p:spPr bwMode="auto">
            <a:xfrm>
              <a:off x="2474243" y="3875211"/>
              <a:ext cx="4392488" cy="72008"/>
            </a:xfrm>
            <a:prstGeom prst="rect">
              <a:avLst/>
            </a:prstGeom>
            <a:noFill/>
            <a:ln>
              <a:prstDash val="dash"/>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cxnSp>
          <p:nvCxnSpPr>
            <p:cNvPr id="157" name="直線矢印コネクタ 156"/>
            <p:cNvCxnSpPr/>
            <p:nvPr/>
          </p:nvCxnSpPr>
          <p:spPr bwMode="auto">
            <a:xfrm flipH="1" flipV="1">
              <a:off x="1970187" y="1786979"/>
              <a:ext cx="0" cy="4378325"/>
            </a:xfrm>
            <a:prstGeom prst="straightConnector1">
              <a:avLst/>
            </a:prstGeom>
            <a:noFill/>
            <a:ln w="9525" cap="flat" cmpd="sng" algn="ctr">
              <a:solidFill>
                <a:schemeClr val="tx1"/>
              </a:solidFill>
              <a:prstDash val="solid"/>
              <a:round/>
              <a:headEnd type="triangle" w="med" len="med"/>
              <a:tailEnd type="triangle" w="med" len="med"/>
            </a:ln>
            <a:effectLst/>
          </p:spPr>
        </p:cxnSp>
        <p:sp>
          <p:nvSpPr>
            <p:cNvPr id="158" name="Rectangle 3"/>
            <p:cNvSpPr>
              <a:spLocks noChangeArrowheads="1"/>
            </p:cNvSpPr>
            <p:nvPr/>
          </p:nvSpPr>
          <p:spPr bwMode="auto">
            <a:xfrm>
              <a:off x="1466131" y="3767490"/>
              <a:ext cx="864096" cy="52322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1 frame</a:t>
              </a:r>
            </a:p>
            <a:p>
              <a:pPr indent="133350" algn="ctr"/>
              <a:r>
                <a:rPr kumimoji="1" lang="en-US" altLang="ja-JP" sz="1400" b="0" dirty="0" smtClean="0">
                  <a:solidFill>
                    <a:schemeClr val="tx1"/>
                  </a:solidFill>
                  <a:latin typeface="+mn-lt"/>
                  <a:cs typeface="+mn-cs"/>
                </a:rPr>
                <a:t>(10 ms)</a:t>
              </a:r>
            </a:p>
          </p:txBody>
        </p:sp>
        <p:cxnSp>
          <p:nvCxnSpPr>
            <p:cNvPr id="159" name="直線矢印コネクタ 158"/>
            <p:cNvCxnSpPr/>
            <p:nvPr/>
          </p:nvCxnSpPr>
          <p:spPr bwMode="auto">
            <a:xfrm flipH="1">
              <a:off x="4274443" y="5139891"/>
              <a:ext cx="504056" cy="122522"/>
            </a:xfrm>
            <a:prstGeom prst="straightConnector1">
              <a:avLst/>
            </a:prstGeom>
            <a:noFill/>
            <a:ln w="9525" cap="flat" cmpd="sng" algn="ctr">
              <a:solidFill>
                <a:schemeClr val="tx1"/>
              </a:solidFill>
              <a:prstDash val="solid"/>
              <a:round/>
              <a:headEnd type="none" w="med" len="med"/>
              <a:tailEnd type="arrow"/>
            </a:ln>
            <a:effectLst/>
          </p:spPr>
        </p:cxnSp>
        <p:cxnSp>
          <p:nvCxnSpPr>
            <p:cNvPr id="160" name="直線コネクタ 159"/>
            <p:cNvCxnSpPr/>
            <p:nvPr/>
          </p:nvCxnSpPr>
          <p:spPr bwMode="auto">
            <a:xfrm>
              <a:off x="2470051" y="2507059"/>
              <a:ext cx="4392488" cy="0"/>
            </a:xfrm>
            <a:prstGeom prst="line">
              <a:avLst/>
            </a:prstGeom>
            <a:noFill/>
            <a:ln w="9525" cap="flat" cmpd="sng" algn="ctr">
              <a:solidFill>
                <a:schemeClr val="tx1"/>
              </a:solidFill>
              <a:prstDash val="dash"/>
              <a:round/>
              <a:headEnd type="none" w="med" len="med"/>
              <a:tailEnd type="none" w="med" len="med"/>
            </a:ln>
            <a:effectLst/>
          </p:spPr>
        </p:cxnSp>
        <p:cxnSp>
          <p:nvCxnSpPr>
            <p:cNvPr id="161" name="直線コネクタ 160"/>
            <p:cNvCxnSpPr/>
            <p:nvPr/>
          </p:nvCxnSpPr>
          <p:spPr bwMode="auto">
            <a:xfrm>
              <a:off x="2483768" y="1412776"/>
              <a:ext cx="0" cy="288032"/>
            </a:xfrm>
            <a:prstGeom prst="line">
              <a:avLst/>
            </a:prstGeom>
            <a:noFill/>
            <a:ln w="9525" cap="flat" cmpd="sng" algn="ctr">
              <a:solidFill>
                <a:schemeClr val="tx1"/>
              </a:solidFill>
              <a:prstDash val="solid"/>
              <a:round/>
              <a:headEnd type="none" w="med" len="med"/>
              <a:tailEnd type="none" w="med" len="med"/>
            </a:ln>
            <a:effectLst/>
          </p:spPr>
        </p:cxnSp>
        <p:cxnSp>
          <p:nvCxnSpPr>
            <p:cNvPr id="162" name="直線コネクタ 161"/>
            <p:cNvCxnSpPr/>
            <p:nvPr/>
          </p:nvCxnSpPr>
          <p:spPr bwMode="auto">
            <a:xfrm>
              <a:off x="6842348" y="1412776"/>
              <a:ext cx="0" cy="288032"/>
            </a:xfrm>
            <a:prstGeom prst="line">
              <a:avLst/>
            </a:prstGeom>
            <a:noFill/>
            <a:ln w="9525" cap="flat" cmpd="sng" algn="ctr">
              <a:solidFill>
                <a:schemeClr val="tx1"/>
              </a:solidFill>
              <a:prstDash val="solid"/>
              <a:round/>
              <a:headEnd type="none" w="med" len="med"/>
              <a:tailEnd type="none" w="med" len="med"/>
            </a:ln>
            <a:effectLst/>
          </p:spPr>
        </p:cxnSp>
        <p:cxnSp>
          <p:nvCxnSpPr>
            <p:cNvPr id="163" name="直線矢印コネクタ 162"/>
            <p:cNvCxnSpPr/>
            <p:nvPr/>
          </p:nvCxnSpPr>
          <p:spPr bwMode="auto">
            <a:xfrm>
              <a:off x="2474243" y="1556792"/>
              <a:ext cx="4392488" cy="1"/>
            </a:xfrm>
            <a:prstGeom prst="straightConnector1">
              <a:avLst/>
            </a:prstGeom>
            <a:noFill/>
            <a:ln w="9525" cap="flat" cmpd="sng" algn="ctr">
              <a:solidFill>
                <a:schemeClr val="tx1"/>
              </a:solidFill>
              <a:prstDash val="solid"/>
              <a:round/>
              <a:headEnd type="triangle" w="med" len="med"/>
              <a:tailEnd type="triangle" w="med" len="med"/>
            </a:ln>
            <a:effectLst/>
          </p:spPr>
        </p:cxnSp>
        <p:sp>
          <p:nvSpPr>
            <p:cNvPr id="164" name="Rectangle 3"/>
            <p:cNvSpPr>
              <a:spLocks noChangeArrowheads="1"/>
            </p:cNvSpPr>
            <p:nvPr/>
          </p:nvSpPr>
          <p:spPr bwMode="auto">
            <a:xfrm>
              <a:off x="2915816" y="1376481"/>
              <a:ext cx="3528392" cy="307777"/>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832/840 sub-carrier  for DS/US (4.6 MHz)</a:t>
              </a:r>
            </a:p>
          </p:txBody>
        </p:sp>
        <p:sp>
          <p:nvSpPr>
            <p:cNvPr id="165" name="Rectangle 3"/>
            <p:cNvSpPr>
              <a:spLocks noChangeArrowheads="1"/>
            </p:cNvSpPr>
            <p:nvPr/>
          </p:nvSpPr>
          <p:spPr bwMode="auto">
            <a:xfrm>
              <a:off x="7164288" y="5445224"/>
              <a:ext cx="7200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data</a:t>
              </a:r>
            </a:p>
            <a:p>
              <a:pPr indent="133350" algn="ctr"/>
              <a:r>
                <a:rPr kumimoji="1" lang="en-US" altLang="ja-JP" sz="1400" b="0" dirty="0" smtClean="0">
                  <a:solidFill>
                    <a:schemeClr val="tx1"/>
                  </a:solidFill>
                  <a:latin typeface="+mn-lt"/>
                  <a:cs typeface="+mn-cs"/>
                </a:rPr>
                <a:t>pilot</a:t>
              </a:r>
            </a:p>
          </p:txBody>
        </p:sp>
        <p:sp>
          <p:nvSpPr>
            <p:cNvPr id="166" name="円/楕円 165"/>
            <p:cNvSpPr/>
            <p:nvPr/>
          </p:nvSpPr>
          <p:spPr bwMode="auto">
            <a:xfrm>
              <a:off x="7211913" y="5526757"/>
              <a:ext cx="144016" cy="144016"/>
            </a:xfrm>
            <a:prstGeom prst="ellipse">
              <a:avLst/>
            </a:prstGeom>
            <a:solidFill>
              <a:srgbClr val="0066FF"/>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7" name="円/楕円 166"/>
            <p:cNvSpPr/>
            <p:nvPr/>
          </p:nvSpPr>
          <p:spPr bwMode="auto">
            <a:xfrm>
              <a:off x="7211913" y="5742781"/>
              <a:ext cx="144016" cy="144016"/>
            </a:xfrm>
            <a:prstGeom prst="ellipse">
              <a:avLst/>
            </a:prstGeom>
            <a:solidFill>
              <a:srgbClr val="7030A0"/>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pic>
          <p:nvPicPr>
            <p:cNvPr id="168" name="Picture 9"/>
            <p:cNvPicPr>
              <a:picLocks noChangeAspect="1" noChangeArrowheads="1"/>
            </p:cNvPicPr>
            <p:nvPr/>
          </p:nvPicPr>
          <p:blipFill>
            <a:blip r:embed="rId3" cstate="print"/>
            <a:srcRect/>
            <a:stretch>
              <a:fillRect/>
            </a:stretch>
          </p:blipFill>
          <p:spPr bwMode="auto">
            <a:xfrm>
              <a:off x="2798787" y="5192905"/>
              <a:ext cx="347663" cy="493713"/>
            </a:xfrm>
            <a:prstGeom prst="rect">
              <a:avLst/>
            </a:prstGeom>
            <a:noFill/>
            <a:ln w="9525">
              <a:noFill/>
              <a:miter lim="800000"/>
              <a:headEnd/>
              <a:tailEnd/>
            </a:ln>
            <a:effectLst/>
          </p:spPr>
        </p:pic>
        <p:pic>
          <p:nvPicPr>
            <p:cNvPr id="169" name="Picture 10"/>
            <p:cNvPicPr>
              <a:picLocks noChangeAspect="1" noChangeArrowheads="1"/>
            </p:cNvPicPr>
            <p:nvPr/>
          </p:nvPicPr>
          <p:blipFill>
            <a:blip r:embed="rId4" cstate="print"/>
            <a:srcRect/>
            <a:stretch>
              <a:fillRect/>
            </a:stretch>
          </p:blipFill>
          <p:spPr bwMode="auto">
            <a:xfrm>
              <a:off x="3734891" y="5192905"/>
              <a:ext cx="341313" cy="487363"/>
            </a:xfrm>
            <a:prstGeom prst="rect">
              <a:avLst/>
            </a:prstGeom>
            <a:noFill/>
            <a:ln w="9525">
              <a:noFill/>
              <a:miter lim="800000"/>
              <a:headEnd/>
              <a:tailEnd/>
            </a:ln>
            <a:effectLst/>
          </p:spPr>
        </p:pic>
        <p:sp>
          <p:nvSpPr>
            <p:cNvPr id="170" name="テキスト ボックス 169"/>
            <p:cNvSpPr txBox="1"/>
            <p:nvPr/>
          </p:nvSpPr>
          <p:spPr>
            <a:xfrm>
              <a:off x="4427984" y="1836113"/>
              <a:ext cx="595035" cy="584775"/>
            </a:xfrm>
            <a:prstGeom prst="rect">
              <a:avLst/>
            </a:prstGeom>
            <a:noFill/>
          </p:spPr>
          <p:txBody>
            <a:bodyPr wrap="none" rtlCol="0">
              <a:spAutoFit/>
            </a:bodyPr>
            <a:lstStyle/>
            <a:p>
              <a:r>
                <a:rPr kumimoji="1" lang="en-US" altLang="ja-JP" dirty="0" smtClean="0"/>
                <a:t>…</a:t>
              </a:r>
              <a:endParaRPr kumimoji="1" lang="ja-JP" altLang="en-US" dirty="0"/>
            </a:p>
          </p:txBody>
        </p:sp>
        <p:sp>
          <p:nvSpPr>
            <p:cNvPr id="171" name="テキスト ボックス 170"/>
            <p:cNvSpPr txBox="1"/>
            <p:nvPr/>
          </p:nvSpPr>
          <p:spPr>
            <a:xfrm rot="5400000">
              <a:off x="4566870" y="2570034"/>
              <a:ext cx="595035" cy="584775"/>
            </a:xfrm>
            <a:prstGeom prst="rect">
              <a:avLst/>
            </a:prstGeom>
            <a:noFill/>
          </p:spPr>
          <p:txBody>
            <a:bodyPr wrap="none" rtlCol="0">
              <a:spAutoFit/>
            </a:bodyPr>
            <a:lstStyle/>
            <a:p>
              <a:r>
                <a:rPr kumimoji="1" lang="en-US" altLang="ja-JP" dirty="0" smtClean="0"/>
                <a:t>…</a:t>
              </a:r>
              <a:endParaRPr kumimoji="1" lang="ja-JP" altLang="en-US" dirty="0"/>
            </a:p>
          </p:txBody>
        </p:sp>
        <p:sp>
          <p:nvSpPr>
            <p:cNvPr id="172" name="テキスト ボックス 171"/>
            <p:cNvSpPr txBox="1"/>
            <p:nvPr/>
          </p:nvSpPr>
          <p:spPr>
            <a:xfrm rot="5400000">
              <a:off x="4566870" y="4154210"/>
              <a:ext cx="595035" cy="584775"/>
            </a:xfrm>
            <a:prstGeom prst="rect">
              <a:avLst/>
            </a:prstGeom>
            <a:noFill/>
          </p:spPr>
          <p:txBody>
            <a:bodyPr wrap="none" rtlCol="0">
              <a:spAutoFit/>
            </a:bodyPr>
            <a:lstStyle/>
            <a:p>
              <a:r>
                <a:rPr kumimoji="1" lang="en-US" altLang="ja-JP" dirty="0" smtClean="0"/>
                <a:t>…</a:t>
              </a:r>
              <a:endParaRPr kumimoji="1" lang="ja-JP" altLang="en-US" dirty="0"/>
            </a:p>
          </p:txBody>
        </p:sp>
        <p:sp>
          <p:nvSpPr>
            <p:cNvPr id="173" name="テキスト ボックス 172"/>
            <p:cNvSpPr txBox="1"/>
            <p:nvPr/>
          </p:nvSpPr>
          <p:spPr>
            <a:xfrm>
              <a:off x="5623624" y="4278109"/>
              <a:ext cx="595035" cy="584775"/>
            </a:xfrm>
            <a:prstGeom prst="rect">
              <a:avLst/>
            </a:prstGeom>
            <a:noFill/>
          </p:spPr>
          <p:txBody>
            <a:bodyPr wrap="none" rtlCol="0">
              <a:spAutoFit/>
            </a:bodyPr>
            <a:lstStyle/>
            <a:p>
              <a:r>
                <a:rPr kumimoji="1" lang="en-US" altLang="ja-JP" dirty="0" smtClean="0"/>
                <a:t>…</a:t>
              </a:r>
              <a:endParaRPr kumimoji="1" lang="ja-JP" altLang="en-US" dirty="0"/>
            </a:p>
          </p:txBody>
        </p:sp>
      </p:grpSp>
      <p:sp>
        <p:nvSpPr>
          <p:cNvPr id="174" name="正方形/長方形 173"/>
          <p:cNvSpPr/>
          <p:nvPr/>
        </p:nvSpPr>
        <p:spPr bwMode="auto">
          <a:xfrm>
            <a:off x="2555776" y="3068960"/>
            <a:ext cx="864096" cy="792088"/>
          </a:xfrm>
          <a:prstGeom prst="rect">
            <a:avLst/>
          </a:prstGeom>
          <a:noFill/>
          <a:ln>
            <a:prstDash val="dash"/>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5" name="正方形/長方形 174"/>
          <p:cNvSpPr/>
          <p:nvPr/>
        </p:nvSpPr>
        <p:spPr bwMode="auto">
          <a:xfrm>
            <a:off x="3419872" y="3068960"/>
            <a:ext cx="864096" cy="792088"/>
          </a:xfrm>
          <a:prstGeom prst="rect">
            <a:avLst/>
          </a:prstGeom>
          <a:noFill/>
          <a:ln>
            <a:prstDash val="dash"/>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6" name="右中かっこ 175"/>
          <p:cNvSpPr/>
          <p:nvPr/>
        </p:nvSpPr>
        <p:spPr bwMode="auto">
          <a:xfrm rot="5400000" flipH="1">
            <a:off x="3527884" y="1880828"/>
            <a:ext cx="144016" cy="2088232"/>
          </a:xfrm>
          <a:prstGeom prst="rightBrace">
            <a:avLst>
              <a:gd name="adj1" fmla="val 200135"/>
              <a:gd name="adj2" fmla="val 50000"/>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7" name="Rectangle 3"/>
          <p:cNvSpPr>
            <a:spLocks noChangeArrowheads="1"/>
          </p:cNvSpPr>
          <p:nvPr/>
        </p:nvSpPr>
        <p:spPr bwMode="auto">
          <a:xfrm>
            <a:off x="2411760" y="2564904"/>
            <a:ext cx="231378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33350" algn="ctr"/>
            <a:r>
              <a:rPr kumimoji="1" lang="en-US" altLang="ja-JP" sz="1400" b="0" dirty="0" smtClean="0">
                <a:solidFill>
                  <a:schemeClr val="tx1"/>
                </a:solidFill>
                <a:latin typeface="+mn-lt"/>
                <a:cs typeface="+mn-cs"/>
              </a:rPr>
              <a:t>sub-channel (4tiles)</a:t>
            </a:r>
          </a:p>
        </p:txBody>
      </p:sp>
      <p:sp>
        <p:nvSpPr>
          <p:cNvPr id="178" name="右中かっこ 177"/>
          <p:cNvSpPr/>
          <p:nvPr/>
        </p:nvSpPr>
        <p:spPr bwMode="auto">
          <a:xfrm>
            <a:off x="4355976" y="5373216"/>
            <a:ext cx="135286" cy="755737"/>
          </a:xfrm>
          <a:prstGeom prst="rightBrace">
            <a:avLst>
              <a:gd name="adj1" fmla="val 200135"/>
              <a:gd name="adj2" fmla="val 50000"/>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9" name="正方形/長方形 178"/>
          <p:cNvSpPr/>
          <p:nvPr/>
        </p:nvSpPr>
        <p:spPr>
          <a:xfrm>
            <a:off x="4283968" y="5445224"/>
            <a:ext cx="888385" cy="276999"/>
          </a:xfrm>
          <a:prstGeom prst="rect">
            <a:avLst/>
          </a:prstGeom>
        </p:spPr>
        <p:txBody>
          <a:bodyPr wrap="square">
            <a:spAutoFit/>
          </a:bodyPr>
          <a:lstStyle/>
          <a:p>
            <a:pPr indent="133350" algn="ctr"/>
            <a:r>
              <a:rPr kumimoji="1" lang="en-US" altLang="ja-JP" sz="1200" b="0" dirty="0" smtClean="0">
                <a:solidFill>
                  <a:schemeClr val="tx1"/>
                </a:solidFill>
              </a:rPr>
              <a:t>7 symbol</a:t>
            </a:r>
            <a:endParaRPr kumimoji="1" lang="en-US" altLang="ja-JP" sz="1200" b="0" dirty="0">
              <a:solidFill>
                <a:schemeClr val="tx1"/>
              </a:solidFill>
            </a:endParaRPr>
          </a:p>
        </p:txBody>
      </p:sp>
      <p:sp>
        <p:nvSpPr>
          <p:cNvPr id="180" name="右中かっこ 179"/>
          <p:cNvSpPr/>
          <p:nvPr/>
        </p:nvSpPr>
        <p:spPr bwMode="auto">
          <a:xfrm>
            <a:off x="4355976" y="3068960"/>
            <a:ext cx="135286" cy="755737"/>
          </a:xfrm>
          <a:prstGeom prst="rightBrace">
            <a:avLst>
              <a:gd name="adj1" fmla="val 200135"/>
              <a:gd name="adj2" fmla="val 50000"/>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81" name="正方形/長方形 180"/>
          <p:cNvSpPr/>
          <p:nvPr/>
        </p:nvSpPr>
        <p:spPr>
          <a:xfrm>
            <a:off x="4283968" y="3284984"/>
            <a:ext cx="888385" cy="276999"/>
          </a:xfrm>
          <a:prstGeom prst="rect">
            <a:avLst/>
          </a:prstGeom>
        </p:spPr>
        <p:txBody>
          <a:bodyPr wrap="square">
            <a:spAutoFit/>
          </a:bodyPr>
          <a:lstStyle/>
          <a:p>
            <a:pPr indent="133350" algn="ctr"/>
            <a:r>
              <a:rPr kumimoji="1" lang="en-US" altLang="ja-JP" sz="1200" b="0" dirty="0">
                <a:solidFill>
                  <a:schemeClr val="tx1"/>
                </a:solidFill>
              </a:rPr>
              <a:t>4</a:t>
            </a:r>
            <a:r>
              <a:rPr kumimoji="1" lang="en-US" altLang="ja-JP" sz="1200" b="0" dirty="0" smtClean="0">
                <a:solidFill>
                  <a:schemeClr val="tx1"/>
                </a:solidFill>
              </a:rPr>
              <a:t> symbol</a:t>
            </a:r>
            <a:endParaRPr kumimoji="1" lang="en-US" altLang="ja-JP" sz="1200" b="0" dirty="0">
              <a:solidFill>
                <a:schemeClr val="tx1"/>
              </a:solidFill>
            </a:endParaRPr>
          </a:p>
        </p:txBody>
      </p:sp>
      <p:sp>
        <p:nvSpPr>
          <p:cNvPr id="182"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pic>
        <p:nvPicPr>
          <p:cNvPr id="183" name="Picture 10"/>
          <p:cNvPicPr>
            <a:picLocks noChangeAspect="1" noChangeArrowheads="1"/>
          </p:cNvPicPr>
          <p:nvPr/>
        </p:nvPicPr>
        <p:blipFill>
          <a:blip r:embed="rId4" cstate="print"/>
          <a:srcRect/>
          <a:stretch>
            <a:fillRect/>
          </a:stretch>
        </p:blipFill>
        <p:spPr bwMode="auto">
          <a:xfrm>
            <a:off x="3707904" y="3068960"/>
            <a:ext cx="341313" cy="487363"/>
          </a:xfrm>
          <a:prstGeom prst="rect">
            <a:avLst/>
          </a:prstGeom>
          <a:noFill/>
          <a:ln w="9525">
            <a:noFill/>
            <a:miter lim="800000"/>
            <a:headEnd/>
            <a:tailEnd/>
          </a:ln>
          <a:effectLst/>
        </p:spPr>
      </p:pic>
      <p:pic>
        <p:nvPicPr>
          <p:cNvPr id="184" name="Picture 10"/>
          <p:cNvPicPr>
            <a:picLocks noChangeAspect="1" noChangeArrowheads="1"/>
          </p:cNvPicPr>
          <p:nvPr/>
        </p:nvPicPr>
        <p:blipFill>
          <a:blip r:embed="rId4" cstate="print"/>
          <a:srcRect/>
          <a:stretch>
            <a:fillRect/>
          </a:stretch>
        </p:blipFill>
        <p:spPr bwMode="auto">
          <a:xfrm>
            <a:off x="2771800" y="3068960"/>
            <a:ext cx="341313" cy="48736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836712"/>
          </a:xfrm>
        </p:spPr>
        <p:txBody>
          <a:bodyPr>
            <a:normAutofit/>
          </a:bodyPr>
          <a:lstStyle/>
          <a:p>
            <a:r>
              <a:rPr lang="en-US" dirty="0" smtClean="0"/>
              <a:t>Preamble</a:t>
            </a:r>
            <a:endParaRPr lang="en-SG" dirty="0"/>
          </a:p>
        </p:txBody>
      </p:sp>
      <p:sp>
        <p:nvSpPr>
          <p:cNvPr id="3" name="Content Placeholder 2"/>
          <p:cNvSpPr>
            <a:spLocks noGrp="1"/>
          </p:cNvSpPr>
          <p:nvPr>
            <p:ph idx="1"/>
          </p:nvPr>
        </p:nvSpPr>
        <p:spPr>
          <a:xfrm>
            <a:off x="457200" y="1628800"/>
            <a:ext cx="8229600" cy="5040560"/>
          </a:xfrm>
        </p:spPr>
        <p:txBody>
          <a:bodyPr>
            <a:normAutofit/>
          </a:bodyPr>
          <a:lstStyle/>
          <a:p>
            <a:r>
              <a:rPr lang="en-US" dirty="0" smtClean="0"/>
              <a:t>Proposed PHY</a:t>
            </a:r>
          </a:p>
          <a:p>
            <a:pPr lvl="1"/>
            <a:r>
              <a:rPr lang="en-US" dirty="0" smtClean="0"/>
              <a:t>Preamble are defined using equation:</a:t>
            </a:r>
          </a:p>
          <a:p>
            <a:pPr lvl="1"/>
            <a:endParaRPr lang="en-US" sz="1400" dirty="0" smtClean="0"/>
          </a:p>
          <a:p>
            <a:pPr lvl="1"/>
            <a:endParaRPr lang="en-SG" sz="1400" dirty="0" smtClean="0"/>
          </a:p>
          <a:p>
            <a:pPr lvl="1"/>
            <a:r>
              <a:rPr lang="en-SG" sz="1400" dirty="0" smtClean="0"/>
              <a:t>where</a:t>
            </a:r>
          </a:p>
          <a:p>
            <a:pPr>
              <a:buNone/>
            </a:pPr>
            <a:r>
              <a:rPr lang="en-SG" sz="1400" i="1" dirty="0" smtClean="0"/>
              <a:t>       	              </a:t>
            </a:r>
            <a:r>
              <a:rPr lang="en-SG" sz="1400" i="1" dirty="0" err="1" smtClean="0"/>
              <a:t>PreambleCarrierSetn</a:t>
            </a:r>
            <a:r>
              <a:rPr lang="en-SG" sz="1400" i="1" dirty="0" smtClean="0"/>
              <a:t> specifies all sub-carriers allocated to the specific preamble</a:t>
            </a:r>
          </a:p>
          <a:p>
            <a:pPr>
              <a:buNone/>
            </a:pPr>
            <a:r>
              <a:rPr lang="en-SG" sz="1400" i="1" dirty="0" smtClean="0"/>
              <a:t>      		n is the designating number of the preamble carrier-set indexed 0, 1, and 2.</a:t>
            </a:r>
          </a:p>
          <a:p>
            <a:pPr>
              <a:buNone/>
            </a:pPr>
            <a:r>
              <a:rPr lang="en-SG" sz="1400" i="1" dirty="0" smtClean="0"/>
              <a:t>      		k is a running index. 0-567 for 2K-FFT, 0-283 for 1024-FFT, 0-142 for 512-FFT, and </a:t>
            </a:r>
          </a:p>
          <a:p>
            <a:pPr>
              <a:buNone/>
            </a:pPr>
            <a:r>
              <a:rPr lang="en-SG" sz="1400" i="1" dirty="0" smtClean="0"/>
              <a:t>		0-35 for 128-</a:t>
            </a:r>
            <a:r>
              <a:rPr lang="en-SG" sz="1400" dirty="0" smtClean="0"/>
              <a:t>FFT.</a:t>
            </a:r>
            <a:r>
              <a:rPr lang="en-US" sz="1400" dirty="0" smtClean="0"/>
              <a:t> </a:t>
            </a:r>
          </a:p>
          <a:p>
            <a:pPr lvl="0"/>
            <a:endParaRPr lang="en-US" dirty="0" smtClean="0">
              <a:solidFill>
                <a:prstClr val="black"/>
              </a:solidFill>
            </a:endParaRPr>
          </a:p>
          <a:p>
            <a:pPr lvl="0"/>
            <a:r>
              <a:rPr lang="en-US" dirty="0" smtClean="0">
                <a:solidFill>
                  <a:prstClr val="black"/>
                </a:solidFill>
              </a:rPr>
              <a:t>802.22 PHY</a:t>
            </a:r>
          </a:p>
          <a:p>
            <a:pPr>
              <a:buNone/>
            </a:pPr>
            <a:r>
              <a:rPr lang="en-SG" sz="1600" b="0" dirty="0" smtClean="0"/>
              <a:t>	1) Short Training Sequence (STS):</a:t>
            </a:r>
          </a:p>
          <a:p>
            <a:pPr>
              <a:buNone/>
            </a:pPr>
            <a:r>
              <a:rPr lang="en-SG" sz="1600" b="0" dirty="0" smtClean="0"/>
              <a:t>	2) Long Training Sequence (LTS):</a:t>
            </a:r>
            <a:endParaRPr lang="en-SG" sz="1800" b="0" dirty="0" smtClean="0">
              <a:latin typeface="TimesNewRomanPSMT"/>
            </a:endParaRPr>
          </a:p>
          <a:p>
            <a:pPr lvl="1"/>
            <a:r>
              <a:rPr lang="en-SG" sz="1800" dirty="0" smtClean="0">
                <a:latin typeface="TimesNewRomanPSMT"/>
              </a:rPr>
              <a:t>The STS is used to form the </a:t>
            </a:r>
            <a:r>
              <a:rPr lang="en-SG" sz="1800" dirty="0" err="1" smtClean="0">
                <a:latin typeface="TimesNewRomanPSMT"/>
              </a:rPr>
              <a:t>superframe</a:t>
            </a:r>
            <a:r>
              <a:rPr lang="en-SG" sz="1800" dirty="0" smtClean="0">
                <a:latin typeface="TimesNewRomanPSMT"/>
              </a:rPr>
              <a:t> and CBP preambles while the LTS is used to form the frame preamble.</a:t>
            </a:r>
            <a:endParaRPr lang="en-SG" sz="1800" dirty="0"/>
          </a:p>
        </p:txBody>
      </p:sp>
      <p:sp>
        <p:nvSpPr>
          <p:cNvPr id="4" name="Rectangle 3"/>
          <p:cNvSpPr/>
          <p:nvPr/>
        </p:nvSpPr>
        <p:spPr>
          <a:xfrm>
            <a:off x="2771800" y="2564904"/>
            <a:ext cx="3206583" cy="400110"/>
          </a:xfrm>
          <a:prstGeom prst="rect">
            <a:avLst/>
          </a:prstGeom>
        </p:spPr>
        <p:txBody>
          <a:bodyPr wrap="none">
            <a:spAutoFit/>
          </a:bodyPr>
          <a:lstStyle/>
          <a:p>
            <a:r>
              <a:rPr lang="en-SG" sz="2000" i="1" dirty="0" err="1" smtClean="0"/>
              <a:t>PreambleCarrierSetn</a:t>
            </a:r>
            <a:r>
              <a:rPr lang="en-SG" sz="2000" i="1" dirty="0" smtClean="0"/>
              <a:t> = n + 3k</a:t>
            </a:r>
            <a:endParaRPr lang="en-SG" sz="2000" dirty="0"/>
          </a:p>
        </p:txBody>
      </p:sp>
      <p:sp>
        <p:nvSpPr>
          <p:cNvPr id="5"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itle 1"/>
          <p:cNvSpPr txBox="1">
            <a:spLocks/>
          </p:cNvSpPr>
          <p:nvPr/>
        </p:nvSpPr>
        <p:spPr>
          <a:xfrm>
            <a:off x="1763688" y="764704"/>
            <a:ext cx="5292080" cy="90872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Data Mapping (Downstream)</a:t>
            </a:r>
            <a:endParaRPr kumimoji="0" lang="en-SG" i="0" u="none" strike="noStrike" kern="1200" cap="none" spc="0" normalizeH="0" baseline="0" noProof="0" dirty="0">
              <a:ln>
                <a:noFill/>
              </a:ln>
              <a:solidFill>
                <a:schemeClr val="tx1"/>
              </a:solidFill>
              <a:effectLst/>
              <a:uLnTx/>
              <a:uFillTx/>
              <a:latin typeface="+mj-lt"/>
              <a:ea typeface="+mj-ea"/>
              <a:cs typeface="+mj-cs"/>
            </a:endParaRPr>
          </a:p>
        </p:txBody>
      </p:sp>
      <p:sp>
        <p:nvSpPr>
          <p:cNvPr id="49" name="Content Placeholder 2"/>
          <p:cNvSpPr txBox="1">
            <a:spLocks/>
          </p:cNvSpPr>
          <p:nvPr/>
        </p:nvSpPr>
        <p:spPr>
          <a:xfrm>
            <a:off x="755576" y="2060848"/>
            <a:ext cx="7920880" cy="4608512"/>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ja-JP" sz="2400" b="0" i="0" u="none" strike="noStrike" kern="1200" cap="none" spc="0" normalizeH="0" baseline="0" noProof="0" dirty="0" smtClean="0">
                <a:ln>
                  <a:noFill/>
                </a:ln>
                <a:solidFill>
                  <a:prstClr val="black"/>
                </a:solidFill>
                <a:effectLst/>
                <a:uLnTx/>
                <a:uFillTx/>
                <a:latin typeface="+mn-lt"/>
                <a:ea typeface="+mn-ea"/>
                <a:cs typeface="+mn-cs"/>
              </a:rPr>
              <a:t>Legacy 802.22 PHY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ja-JP" sz="2000" b="0" i="0" u="none" strike="noStrike" kern="1200" cap="none" spc="0" normalizeH="0" baseline="0" noProof="0" dirty="0" smtClean="0">
                <a:ln>
                  <a:noFill/>
                </a:ln>
                <a:solidFill>
                  <a:prstClr val="black"/>
                </a:solidFill>
                <a:effectLst/>
                <a:uLnTx/>
                <a:uFillTx/>
                <a:latin typeface="+mn-lt"/>
                <a:ea typeface="+mn-ea"/>
                <a:cs typeface="+mn-cs"/>
              </a:rPr>
              <a:t>One slot is defined as one sub-channel (28 sub-carriers) by one OFDM symbol.</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ja-JP" sz="2000" b="0" i="0" u="none" strike="noStrike" kern="1200" cap="none" spc="0" normalizeH="0" baseline="0" noProof="0" dirty="0" smtClean="0">
                <a:ln>
                  <a:noFill/>
                </a:ln>
                <a:solidFill>
                  <a:prstClr val="black"/>
                </a:solidFill>
                <a:effectLst/>
                <a:uLnTx/>
                <a:uFillTx/>
                <a:latin typeface="+mn-lt"/>
                <a:ea typeface="+mn-ea"/>
                <a:cs typeface="+mn-cs"/>
              </a:rPr>
              <a:t>Null and pilot subcarriers are assigned first.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ja-JP" sz="2000" b="0" i="0" u="none" strike="noStrike" kern="1200" cap="none" spc="0" normalizeH="0" baseline="0" noProof="0" dirty="0" smtClean="0">
                <a:ln>
                  <a:noFill/>
                </a:ln>
                <a:solidFill>
                  <a:prstClr val="black"/>
                </a:solidFill>
                <a:effectLst/>
                <a:uLnTx/>
                <a:uFillTx/>
                <a:latin typeface="+mn-lt"/>
                <a:ea typeface="+mn-ea"/>
                <a:cs typeface="+mn-cs"/>
              </a:rPr>
              <a:t>1440 complex data are interleaved then assign to the remaining sub-carrier.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altLang="ja-JP" sz="2000" b="0" i="0" u="none" strike="noStrike" kern="1200" cap="none" spc="0" normalizeH="0" baseline="0" noProof="0" dirty="0" smtClean="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ja-JP" sz="2400" b="0" i="0" u="none" strike="noStrike" kern="1200" cap="none" spc="0" normalizeH="0" baseline="0" noProof="0" dirty="0" smtClean="0">
                <a:ln>
                  <a:noFill/>
                </a:ln>
                <a:solidFill>
                  <a:prstClr val="black"/>
                </a:solidFill>
                <a:effectLst/>
                <a:uLnTx/>
                <a:uFillTx/>
                <a:latin typeface="+mn-lt"/>
                <a:ea typeface="+mn-ea"/>
                <a:cs typeface="+mn-cs"/>
              </a:rPr>
              <a:t>Proposed PHY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ja-JP" sz="2000" b="0" i="0" u="none" strike="noStrike" kern="1200" cap="none" spc="0" normalizeH="0" baseline="0" noProof="0" dirty="0" smtClean="0">
                <a:ln>
                  <a:noFill/>
                </a:ln>
                <a:solidFill>
                  <a:prstClr val="black"/>
                </a:solidFill>
                <a:effectLst/>
                <a:uLnTx/>
                <a:uFillTx/>
                <a:latin typeface="+mn-lt"/>
                <a:ea typeface="+mn-ea"/>
                <a:cs typeface="+mn-cs"/>
              </a:rPr>
              <a:t>One slot is defined as one sub-channel by four OFDM symbol.</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ja-JP" sz="2000" b="0" i="0" u="none" strike="noStrike" kern="1200" cap="none" spc="0" normalizeH="0" baseline="0" noProof="0" dirty="0" smtClean="0">
                <a:ln>
                  <a:noFill/>
                </a:ln>
                <a:solidFill>
                  <a:prstClr val="black"/>
                </a:solidFill>
                <a:effectLst/>
                <a:uLnTx/>
                <a:uFillTx/>
                <a:latin typeface="+mn-lt"/>
                <a:ea typeface="+mn-ea"/>
                <a:cs typeface="+mn-cs"/>
              </a:rPr>
              <a:t>Fit data into one slot, then go down on sub-channel number, and followed by OFDM symbol</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SG"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50" name="Date Placeholder 3"/>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878446" cy="276999"/>
          </a:xfrm>
        </p:spPr>
        <p:txBody>
          <a:bodyPr/>
          <a:lstStyle/>
          <a:p>
            <a:pPr>
              <a:defRPr/>
            </a:pPr>
            <a:r>
              <a:rPr lang="en-US" altLang="ja-JP" dirty="0" smtClean="0"/>
              <a:t>Jan 2013</a:t>
            </a:r>
            <a:endParaRPr lang="en-US" dirty="0"/>
          </a:p>
        </p:txBody>
      </p:sp>
      <p:sp>
        <p:nvSpPr>
          <p:cNvPr id="3" name="Slide Number Placeholder 2"/>
          <p:cNvSpPr>
            <a:spLocks noGrp="1"/>
          </p:cNvSpPr>
          <p:nvPr>
            <p:ph type="sldNum" sz="quarter" idx="12"/>
          </p:nvPr>
        </p:nvSpPr>
        <p:spPr/>
        <p:txBody>
          <a:bodyPr/>
          <a:lstStyle/>
          <a:p>
            <a:pPr>
              <a:defRPr/>
            </a:pPr>
            <a:r>
              <a:rPr lang="en-US" altLang="ja-JP" smtClean="0"/>
              <a:t>Slide </a:t>
            </a:r>
            <a:fld id="{2101F1DE-16BF-4AD2-A3CE-17FB2FE2C0F4}" type="slidenum">
              <a:rPr lang="en-US" altLang="ja-JP" smtClean="0"/>
              <a:pPr>
                <a:defRPr/>
              </a:pPr>
              <a:t>9</a:t>
            </a:fld>
            <a:endParaRPr lang="en-US" altLang="ja-JP"/>
          </a:p>
        </p:txBody>
      </p:sp>
      <p:sp>
        <p:nvSpPr>
          <p:cNvPr id="4" name="円/楕円 93"/>
          <p:cNvSpPr/>
          <p:nvPr/>
        </p:nvSpPr>
        <p:spPr bwMode="auto">
          <a:xfrm>
            <a:off x="1763688" y="12238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 name="円/楕円 94"/>
          <p:cNvSpPr/>
          <p:nvPr/>
        </p:nvSpPr>
        <p:spPr bwMode="auto">
          <a:xfrm>
            <a:off x="2051720" y="12238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 name="円/楕円 95"/>
          <p:cNvSpPr/>
          <p:nvPr/>
        </p:nvSpPr>
        <p:spPr bwMode="auto">
          <a:xfrm>
            <a:off x="2339752" y="12238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 name="円/楕円 99"/>
          <p:cNvSpPr/>
          <p:nvPr/>
        </p:nvSpPr>
        <p:spPr bwMode="auto">
          <a:xfrm>
            <a:off x="2627784" y="12238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8" name="円/楕円 100"/>
          <p:cNvSpPr/>
          <p:nvPr/>
        </p:nvSpPr>
        <p:spPr bwMode="auto">
          <a:xfrm>
            <a:off x="1763688" y="41041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 name="円/楕円 101"/>
          <p:cNvSpPr/>
          <p:nvPr/>
        </p:nvSpPr>
        <p:spPr bwMode="auto">
          <a:xfrm>
            <a:off x="2051720" y="41041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 name="円/楕円 102"/>
          <p:cNvSpPr/>
          <p:nvPr/>
        </p:nvSpPr>
        <p:spPr bwMode="auto">
          <a:xfrm>
            <a:off x="2339752" y="41041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 name="円/楕円 106"/>
          <p:cNvSpPr/>
          <p:nvPr/>
        </p:nvSpPr>
        <p:spPr bwMode="auto">
          <a:xfrm>
            <a:off x="2627784" y="41041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2" name="円/楕円 107"/>
          <p:cNvSpPr/>
          <p:nvPr/>
        </p:nvSpPr>
        <p:spPr bwMode="auto">
          <a:xfrm>
            <a:off x="1763688" y="6984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 name="円/楕円 108"/>
          <p:cNvSpPr/>
          <p:nvPr/>
        </p:nvSpPr>
        <p:spPr bwMode="auto">
          <a:xfrm>
            <a:off x="2051720" y="6984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 name="円/楕円 109"/>
          <p:cNvSpPr/>
          <p:nvPr/>
        </p:nvSpPr>
        <p:spPr bwMode="auto">
          <a:xfrm>
            <a:off x="2339752" y="6984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5" name="円/楕円 113"/>
          <p:cNvSpPr/>
          <p:nvPr/>
        </p:nvSpPr>
        <p:spPr bwMode="auto">
          <a:xfrm>
            <a:off x="2627784" y="6984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6" name="円/楕円 114"/>
          <p:cNvSpPr/>
          <p:nvPr/>
        </p:nvSpPr>
        <p:spPr bwMode="auto">
          <a:xfrm>
            <a:off x="1763688" y="9864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7" name="円/楕円 115"/>
          <p:cNvSpPr/>
          <p:nvPr/>
        </p:nvSpPr>
        <p:spPr bwMode="auto">
          <a:xfrm>
            <a:off x="2051720" y="98647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8" name="円/楕円 116"/>
          <p:cNvSpPr/>
          <p:nvPr/>
        </p:nvSpPr>
        <p:spPr bwMode="auto">
          <a:xfrm>
            <a:off x="2339752" y="9864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9" name="円/楕円 120"/>
          <p:cNvSpPr/>
          <p:nvPr/>
        </p:nvSpPr>
        <p:spPr bwMode="auto">
          <a:xfrm>
            <a:off x="2627784" y="9864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0" name="円/楕円 162"/>
          <p:cNvSpPr/>
          <p:nvPr/>
        </p:nvSpPr>
        <p:spPr bwMode="auto">
          <a:xfrm>
            <a:off x="2915816" y="12238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1" name="円/楕円 163"/>
          <p:cNvSpPr/>
          <p:nvPr/>
        </p:nvSpPr>
        <p:spPr bwMode="auto">
          <a:xfrm>
            <a:off x="3203848" y="12238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 name="円/楕円 164"/>
          <p:cNvSpPr/>
          <p:nvPr/>
        </p:nvSpPr>
        <p:spPr bwMode="auto">
          <a:xfrm>
            <a:off x="3491880" y="12238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 name="円/楕円 166"/>
          <p:cNvSpPr/>
          <p:nvPr/>
        </p:nvSpPr>
        <p:spPr bwMode="auto">
          <a:xfrm>
            <a:off x="2915816" y="41041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 name="円/楕円 167"/>
          <p:cNvSpPr/>
          <p:nvPr/>
        </p:nvSpPr>
        <p:spPr bwMode="auto">
          <a:xfrm>
            <a:off x="3203848" y="41041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 name="円/楕円 168"/>
          <p:cNvSpPr/>
          <p:nvPr/>
        </p:nvSpPr>
        <p:spPr bwMode="auto">
          <a:xfrm>
            <a:off x="3491880" y="41041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 name="円/楕円 170"/>
          <p:cNvSpPr/>
          <p:nvPr/>
        </p:nvSpPr>
        <p:spPr bwMode="auto">
          <a:xfrm>
            <a:off x="2915816" y="6984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 name="円/楕円 171"/>
          <p:cNvSpPr/>
          <p:nvPr/>
        </p:nvSpPr>
        <p:spPr bwMode="auto">
          <a:xfrm>
            <a:off x="3203848" y="69844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 name="円/楕円 172"/>
          <p:cNvSpPr/>
          <p:nvPr/>
        </p:nvSpPr>
        <p:spPr bwMode="auto">
          <a:xfrm>
            <a:off x="3491880" y="69844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9" name="円/楕円 174"/>
          <p:cNvSpPr/>
          <p:nvPr/>
        </p:nvSpPr>
        <p:spPr bwMode="auto">
          <a:xfrm>
            <a:off x="2915816" y="9864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0" name="円/楕円 175"/>
          <p:cNvSpPr/>
          <p:nvPr/>
        </p:nvSpPr>
        <p:spPr bwMode="auto">
          <a:xfrm>
            <a:off x="3203848" y="9864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1" name="円/楕円 176"/>
          <p:cNvSpPr/>
          <p:nvPr/>
        </p:nvSpPr>
        <p:spPr bwMode="auto">
          <a:xfrm>
            <a:off x="3491880" y="98647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 name="円/楕円 194"/>
          <p:cNvSpPr/>
          <p:nvPr/>
        </p:nvSpPr>
        <p:spPr bwMode="auto">
          <a:xfrm>
            <a:off x="1763688" y="12745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3" name="円/楕円 195"/>
          <p:cNvSpPr/>
          <p:nvPr/>
        </p:nvSpPr>
        <p:spPr bwMode="auto">
          <a:xfrm>
            <a:off x="2051720" y="12745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 name="円/楕円 196"/>
          <p:cNvSpPr/>
          <p:nvPr/>
        </p:nvSpPr>
        <p:spPr bwMode="auto">
          <a:xfrm>
            <a:off x="2339752" y="12745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 name="円/楕円 197"/>
          <p:cNvSpPr/>
          <p:nvPr/>
        </p:nvSpPr>
        <p:spPr bwMode="auto">
          <a:xfrm>
            <a:off x="2627784" y="12745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6" name="円/楕円 198"/>
          <p:cNvSpPr/>
          <p:nvPr/>
        </p:nvSpPr>
        <p:spPr bwMode="auto">
          <a:xfrm>
            <a:off x="1763688" y="15625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 name="円/楕円 199"/>
          <p:cNvSpPr/>
          <p:nvPr/>
        </p:nvSpPr>
        <p:spPr bwMode="auto">
          <a:xfrm>
            <a:off x="2051720" y="15625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 name="円/楕円 200"/>
          <p:cNvSpPr/>
          <p:nvPr/>
        </p:nvSpPr>
        <p:spPr bwMode="auto">
          <a:xfrm>
            <a:off x="2339752" y="156254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9" name="円/楕円 201"/>
          <p:cNvSpPr/>
          <p:nvPr/>
        </p:nvSpPr>
        <p:spPr bwMode="auto">
          <a:xfrm>
            <a:off x="2627784" y="15625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 name="円/楕円 202"/>
          <p:cNvSpPr/>
          <p:nvPr/>
        </p:nvSpPr>
        <p:spPr bwMode="auto">
          <a:xfrm>
            <a:off x="1763688" y="18505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 name="円/楕円 203"/>
          <p:cNvSpPr/>
          <p:nvPr/>
        </p:nvSpPr>
        <p:spPr bwMode="auto">
          <a:xfrm>
            <a:off x="2051720" y="18505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 name="円/楕円 204"/>
          <p:cNvSpPr/>
          <p:nvPr/>
        </p:nvSpPr>
        <p:spPr bwMode="auto">
          <a:xfrm>
            <a:off x="2339752" y="18505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 name="円/楕円 205"/>
          <p:cNvSpPr/>
          <p:nvPr/>
        </p:nvSpPr>
        <p:spPr bwMode="auto">
          <a:xfrm>
            <a:off x="2627784" y="18505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44" name="円/楕円 206"/>
          <p:cNvSpPr/>
          <p:nvPr/>
        </p:nvSpPr>
        <p:spPr bwMode="auto">
          <a:xfrm>
            <a:off x="1763688" y="213860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 name="円/楕円 207"/>
          <p:cNvSpPr/>
          <p:nvPr/>
        </p:nvSpPr>
        <p:spPr bwMode="auto">
          <a:xfrm>
            <a:off x="2051720" y="21386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46" name="円/楕円 208"/>
          <p:cNvSpPr/>
          <p:nvPr/>
        </p:nvSpPr>
        <p:spPr bwMode="auto">
          <a:xfrm>
            <a:off x="2339752" y="21386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7" name="円/楕円 209"/>
          <p:cNvSpPr/>
          <p:nvPr/>
        </p:nvSpPr>
        <p:spPr bwMode="auto">
          <a:xfrm>
            <a:off x="2627784" y="21386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48" name="円/楕円 210"/>
          <p:cNvSpPr/>
          <p:nvPr/>
        </p:nvSpPr>
        <p:spPr bwMode="auto">
          <a:xfrm>
            <a:off x="2915816" y="127450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9" name="円/楕円 211"/>
          <p:cNvSpPr/>
          <p:nvPr/>
        </p:nvSpPr>
        <p:spPr bwMode="auto">
          <a:xfrm>
            <a:off x="3203848" y="12745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0" name="円/楕円 212"/>
          <p:cNvSpPr/>
          <p:nvPr/>
        </p:nvSpPr>
        <p:spPr bwMode="auto">
          <a:xfrm>
            <a:off x="3491880" y="127450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1" name="円/楕円 214"/>
          <p:cNvSpPr/>
          <p:nvPr/>
        </p:nvSpPr>
        <p:spPr bwMode="auto">
          <a:xfrm>
            <a:off x="2915816" y="15625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2" name="円/楕円 215"/>
          <p:cNvSpPr/>
          <p:nvPr/>
        </p:nvSpPr>
        <p:spPr bwMode="auto">
          <a:xfrm>
            <a:off x="3203848" y="15625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53" name="円/楕円 216"/>
          <p:cNvSpPr/>
          <p:nvPr/>
        </p:nvSpPr>
        <p:spPr bwMode="auto">
          <a:xfrm>
            <a:off x="3491880" y="156254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4" name="円/楕円 218"/>
          <p:cNvSpPr/>
          <p:nvPr/>
        </p:nvSpPr>
        <p:spPr bwMode="auto">
          <a:xfrm>
            <a:off x="2915816" y="18505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5" name="円/楕円 219"/>
          <p:cNvSpPr/>
          <p:nvPr/>
        </p:nvSpPr>
        <p:spPr bwMode="auto">
          <a:xfrm>
            <a:off x="3203848" y="185057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56" name="円/楕円 220"/>
          <p:cNvSpPr/>
          <p:nvPr/>
        </p:nvSpPr>
        <p:spPr bwMode="auto">
          <a:xfrm>
            <a:off x="3491880" y="185057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57" name="円/楕円 222"/>
          <p:cNvSpPr/>
          <p:nvPr/>
        </p:nvSpPr>
        <p:spPr bwMode="auto">
          <a:xfrm>
            <a:off x="2915816" y="21386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58" name="円/楕円 223"/>
          <p:cNvSpPr/>
          <p:nvPr/>
        </p:nvSpPr>
        <p:spPr bwMode="auto">
          <a:xfrm>
            <a:off x="3203848" y="21386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59" name="円/楕円 224"/>
          <p:cNvSpPr/>
          <p:nvPr/>
        </p:nvSpPr>
        <p:spPr bwMode="auto">
          <a:xfrm>
            <a:off x="3491880" y="21386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0" name="円/楕円 242"/>
          <p:cNvSpPr/>
          <p:nvPr/>
        </p:nvSpPr>
        <p:spPr bwMode="auto">
          <a:xfrm>
            <a:off x="1763688" y="24266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61" name="円/楕円 243"/>
          <p:cNvSpPr/>
          <p:nvPr/>
        </p:nvSpPr>
        <p:spPr bwMode="auto">
          <a:xfrm>
            <a:off x="2051720" y="24266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2" name="円/楕円 244"/>
          <p:cNvSpPr/>
          <p:nvPr/>
        </p:nvSpPr>
        <p:spPr bwMode="auto">
          <a:xfrm>
            <a:off x="2339752" y="24266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3" name="円/楕円 245"/>
          <p:cNvSpPr/>
          <p:nvPr/>
        </p:nvSpPr>
        <p:spPr bwMode="auto">
          <a:xfrm>
            <a:off x="2627784" y="242663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4" name="円/楕円 246"/>
          <p:cNvSpPr/>
          <p:nvPr/>
        </p:nvSpPr>
        <p:spPr bwMode="auto">
          <a:xfrm>
            <a:off x="1763688" y="27146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5" name="円/楕円 247"/>
          <p:cNvSpPr/>
          <p:nvPr/>
        </p:nvSpPr>
        <p:spPr bwMode="auto">
          <a:xfrm>
            <a:off x="2051720" y="27146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6" name="円/楕円 248"/>
          <p:cNvSpPr/>
          <p:nvPr/>
        </p:nvSpPr>
        <p:spPr bwMode="auto">
          <a:xfrm>
            <a:off x="2339752" y="27146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7" name="円/楕円 249"/>
          <p:cNvSpPr/>
          <p:nvPr/>
        </p:nvSpPr>
        <p:spPr bwMode="auto">
          <a:xfrm>
            <a:off x="2627784" y="27146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8" name="円/楕円 250"/>
          <p:cNvSpPr/>
          <p:nvPr/>
        </p:nvSpPr>
        <p:spPr bwMode="auto">
          <a:xfrm>
            <a:off x="1763688" y="30027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69" name="円/楕円 251"/>
          <p:cNvSpPr/>
          <p:nvPr/>
        </p:nvSpPr>
        <p:spPr bwMode="auto">
          <a:xfrm>
            <a:off x="2051720" y="300270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70" name="円/楕円 252"/>
          <p:cNvSpPr/>
          <p:nvPr/>
        </p:nvSpPr>
        <p:spPr bwMode="auto">
          <a:xfrm>
            <a:off x="2339752" y="30027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1" name="円/楕円 253"/>
          <p:cNvSpPr/>
          <p:nvPr/>
        </p:nvSpPr>
        <p:spPr bwMode="auto">
          <a:xfrm>
            <a:off x="2627784" y="30027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72" name="円/楕円 254"/>
          <p:cNvSpPr/>
          <p:nvPr/>
        </p:nvSpPr>
        <p:spPr bwMode="auto">
          <a:xfrm>
            <a:off x="1763688" y="32907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73" name="円/楕円 255"/>
          <p:cNvSpPr/>
          <p:nvPr/>
        </p:nvSpPr>
        <p:spPr bwMode="auto">
          <a:xfrm>
            <a:off x="2051720" y="32907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74" name="円/楕円 256"/>
          <p:cNvSpPr/>
          <p:nvPr/>
        </p:nvSpPr>
        <p:spPr bwMode="auto">
          <a:xfrm>
            <a:off x="2339752" y="32907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5" name="円/楕円 257"/>
          <p:cNvSpPr/>
          <p:nvPr/>
        </p:nvSpPr>
        <p:spPr bwMode="auto">
          <a:xfrm>
            <a:off x="2627784" y="32907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76" name="円/楕円 258"/>
          <p:cNvSpPr/>
          <p:nvPr/>
        </p:nvSpPr>
        <p:spPr bwMode="auto">
          <a:xfrm>
            <a:off x="2915816" y="24266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77" name="円/楕円 259"/>
          <p:cNvSpPr/>
          <p:nvPr/>
        </p:nvSpPr>
        <p:spPr bwMode="auto">
          <a:xfrm>
            <a:off x="3203848" y="24266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8" name="円/楕円 260"/>
          <p:cNvSpPr/>
          <p:nvPr/>
        </p:nvSpPr>
        <p:spPr bwMode="auto">
          <a:xfrm>
            <a:off x="3491880" y="242663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79" name="円/楕円 262"/>
          <p:cNvSpPr/>
          <p:nvPr/>
        </p:nvSpPr>
        <p:spPr bwMode="auto">
          <a:xfrm>
            <a:off x="2915816" y="27146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0" name="円/楕円 263"/>
          <p:cNvSpPr/>
          <p:nvPr/>
        </p:nvSpPr>
        <p:spPr bwMode="auto">
          <a:xfrm>
            <a:off x="3203848" y="271466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1" name="円/楕円 264"/>
          <p:cNvSpPr/>
          <p:nvPr/>
        </p:nvSpPr>
        <p:spPr bwMode="auto">
          <a:xfrm>
            <a:off x="3491880" y="271466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82" name="円/楕円 266"/>
          <p:cNvSpPr/>
          <p:nvPr/>
        </p:nvSpPr>
        <p:spPr bwMode="auto">
          <a:xfrm>
            <a:off x="2915816" y="30027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3" name="円/楕円 267"/>
          <p:cNvSpPr/>
          <p:nvPr/>
        </p:nvSpPr>
        <p:spPr bwMode="auto">
          <a:xfrm>
            <a:off x="3203848" y="30027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4" name="円/楕円 268"/>
          <p:cNvSpPr/>
          <p:nvPr/>
        </p:nvSpPr>
        <p:spPr bwMode="auto">
          <a:xfrm>
            <a:off x="3491880" y="300270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5" name="円/楕円 270"/>
          <p:cNvSpPr/>
          <p:nvPr/>
        </p:nvSpPr>
        <p:spPr bwMode="auto">
          <a:xfrm>
            <a:off x="2915816" y="329073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6" name="円/楕円 271"/>
          <p:cNvSpPr/>
          <p:nvPr/>
        </p:nvSpPr>
        <p:spPr bwMode="auto">
          <a:xfrm>
            <a:off x="3203848" y="32907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87" name="円/楕円 272"/>
          <p:cNvSpPr/>
          <p:nvPr/>
        </p:nvSpPr>
        <p:spPr bwMode="auto">
          <a:xfrm>
            <a:off x="3491880" y="329073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88" name="円/楕円 290"/>
          <p:cNvSpPr/>
          <p:nvPr/>
        </p:nvSpPr>
        <p:spPr bwMode="auto">
          <a:xfrm>
            <a:off x="1763688" y="35787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89" name="円/楕円 291"/>
          <p:cNvSpPr/>
          <p:nvPr/>
        </p:nvSpPr>
        <p:spPr bwMode="auto">
          <a:xfrm>
            <a:off x="2051720" y="35787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0" name="円/楕円 292"/>
          <p:cNvSpPr/>
          <p:nvPr/>
        </p:nvSpPr>
        <p:spPr bwMode="auto">
          <a:xfrm>
            <a:off x="2339752" y="357876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91" name="円/楕円 293"/>
          <p:cNvSpPr/>
          <p:nvPr/>
        </p:nvSpPr>
        <p:spPr bwMode="auto">
          <a:xfrm>
            <a:off x="2627784" y="35787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92" name="円/楕円 294"/>
          <p:cNvSpPr/>
          <p:nvPr/>
        </p:nvSpPr>
        <p:spPr bwMode="auto">
          <a:xfrm>
            <a:off x="1763688" y="38667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3" name="円/楕円 295"/>
          <p:cNvSpPr/>
          <p:nvPr/>
        </p:nvSpPr>
        <p:spPr bwMode="auto">
          <a:xfrm>
            <a:off x="2051720" y="38667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4" name="円/楕円 296"/>
          <p:cNvSpPr/>
          <p:nvPr/>
        </p:nvSpPr>
        <p:spPr bwMode="auto">
          <a:xfrm>
            <a:off x="2339752" y="38667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5" name="円/楕円 297"/>
          <p:cNvSpPr/>
          <p:nvPr/>
        </p:nvSpPr>
        <p:spPr bwMode="auto">
          <a:xfrm>
            <a:off x="2627784" y="38667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6" name="円/楕円 298"/>
          <p:cNvSpPr/>
          <p:nvPr/>
        </p:nvSpPr>
        <p:spPr bwMode="auto">
          <a:xfrm>
            <a:off x="1763688" y="415482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97" name="円/楕円 299"/>
          <p:cNvSpPr/>
          <p:nvPr/>
        </p:nvSpPr>
        <p:spPr bwMode="auto">
          <a:xfrm>
            <a:off x="2051720" y="41548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8" name="円/楕円 300"/>
          <p:cNvSpPr/>
          <p:nvPr/>
        </p:nvSpPr>
        <p:spPr bwMode="auto">
          <a:xfrm>
            <a:off x="2339752" y="41548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99" name="円/楕円 301"/>
          <p:cNvSpPr/>
          <p:nvPr/>
        </p:nvSpPr>
        <p:spPr bwMode="auto">
          <a:xfrm>
            <a:off x="2627784" y="41548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00" name="円/楕円 302"/>
          <p:cNvSpPr/>
          <p:nvPr/>
        </p:nvSpPr>
        <p:spPr bwMode="auto">
          <a:xfrm>
            <a:off x="1763688" y="44428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01" name="円/楕円 303"/>
          <p:cNvSpPr/>
          <p:nvPr/>
        </p:nvSpPr>
        <p:spPr bwMode="auto">
          <a:xfrm>
            <a:off x="2051720" y="44428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02" name="円/楕円 304"/>
          <p:cNvSpPr/>
          <p:nvPr/>
        </p:nvSpPr>
        <p:spPr bwMode="auto">
          <a:xfrm>
            <a:off x="2339752" y="44428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3" name="円/楕円 305"/>
          <p:cNvSpPr/>
          <p:nvPr/>
        </p:nvSpPr>
        <p:spPr bwMode="auto">
          <a:xfrm>
            <a:off x="2627784" y="444286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4" name="円/楕円 306"/>
          <p:cNvSpPr/>
          <p:nvPr/>
        </p:nvSpPr>
        <p:spPr bwMode="auto">
          <a:xfrm>
            <a:off x="2915816" y="35787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05" name="円/楕円 307"/>
          <p:cNvSpPr/>
          <p:nvPr/>
        </p:nvSpPr>
        <p:spPr bwMode="auto">
          <a:xfrm>
            <a:off x="3203848" y="35787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6" name="円/楕円 308"/>
          <p:cNvSpPr/>
          <p:nvPr/>
        </p:nvSpPr>
        <p:spPr bwMode="auto">
          <a:xfrm>
            <a:off x="3491880" y="357876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7" name="円/楕円 310"/>
          <p:cNvSpPr/>
          <p:nvPr/>
        </p:nvSpPr>
        <p:spPr bwMode="auto">
          <a:xfrm>
            <a:off x="2915816" y="38667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08" name="円/楕円 311"/>
          <p:cNvSpPr/>
          <p:nvPr/>
        </p:nvSpPr>
        <p:spPr bwMode="auto">
          <a:xfrm>
            <a:off x="3203848" y="386679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09" name="円/楕円 312"/>
          <p:cNvSpPr/>
          <p:nvPr/>
        </p:nvSpPr>
        <p:spPr bwMode="auto">
          <a:xfrm>
            <a:off x="3491880" y="386679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0" name="円/楕円 314"/>
          <p:cNvSpPr/>
          <p:nvPr/>
        </p:nvSpPr>
        <p:spPr bwMode="auto">
          <a:xfrm>
            <a:off x="2915816" y="41548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1" name="円/楕円 315"/>
          <p:cNvSpPr/>
          <p:nvPr/>
        </p:nvSpPr>
        <p:spPr bwMode="auto">
          <a:xfrm>
            <a:off x="3203848" y="41548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2" name="円/楕円 316"/>
          <p:cNvSpPr/>
          <p:nvPr/>
        </p:nvSpPr>
        <p:spPr bwMode="auto">
          <a:xfrm>
            <a:off x="3491880" y="415482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3" name="円/楕円 318"/>
          <p:cNvSpPr/>
          <p:nvPr/>
        </p:nvSpPr>
        <p:spPr bwMode="auto">
          <a:xfrm>
            <a:off x="2915816" y="44428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14" name="円/楕円 319"/>
          <p:cNvSpPr/>
          <p:nvPr/>
        </p:nvSpPr>
        <p:spPr bwMode="auto">
          <a:xfrm>
            <a:off x="3203848" y="44428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15" name="円/楕円 320"/>
          <p:cNvSpPr/>
          <p:nvPr/>
        </p:nvSpPr>
        <p:spPr bwMode="auto">
          <a:xfrm>
            <a:off x="3491880" y="444286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16" name="円/楕円 338"/>
          <p:cNvSpPr/>
          <p:nvPr/>
        </p:nvSpPr>
        <p:spPr bwMode="auto">
          <a:xfrm>
            <a:off x="1763688" y="47308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17" name="円/楕円 339"/>
          <p:cNvSpPr/>
          <p:nvPr/>
        </p:nvSpPr>
        <p:spPr bwMode="auto">
          <a:xfrm>
            <a:off x="2051720" y="47308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8" name="円/楕円 340"/>
          <p:cNvSpPr/>
          <p:nvPr/>
        </p:nvSpPr>
        <p:spPr bwMode="auto">
          <a:xfrm>
            <a:off x="2339752" y="47308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19" name="円/楕円 341"/>
          <p:cNvSpPr/>
          <p:nvPr/>
        </p:nvSpPr>
        <p:spPr bwMode="auto">
          <a:xfrm>
            <a:off x="2627784" y="47308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20" name="円/楕円 342"/>
          <p:cNvSpPr/>
          <p:nvPr/>
        </p:nvSpPr>
        <p:spPr bwMode="auto">
          <a:xfrm>
            <a:off x="1763688" y="50189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1" name="円/楕円 343"/>
          <p:cNvSpPr/>
          <p:nvPr/>
        </p:nvSpPr>
        <p:spPr bwMode="auto">
          <a:xfrm>
            <a:off x="2051720" y="501892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22" name="円/楕円 344"/>
          <p:cNvSpPr/>
          <p:nvPr/>
        </p:nvSpPr>
        <p:spPr bwMode="auto">
          <a:xfrm>
            <a:off x="2339752" y="50189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3" name="円/楕円 345"/>
          <p:cNvSpPr/>
          <p:nvPr/>
        </p:nvSpPr>
        <p:spPr bwMode="auto">
          <a:xfrm>
            <a:off x="2627784" y="50189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4" name="円/楕円 346"/>
          <p:cNvSpPr/>
          <p:nvPr/>
        </p:nvSpPr>
        <p:spPr bwMode="auto">
          <a:xfrm>
            <a:off x="1763688" y="53069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5" name="円/楕円 347"/>
          <p:cNvSpPr/>
          <p:nvPr/>
        </p:nvSpPr>
        <p:spPr bwMode="auto">
          <a:xfrm>
            <a:off x="2051720" y="53069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6" name="円/楕円 348"/>
          <p:cNvSpPr/>
          <p:nvPr/>
        </p:nvSpPr>
        <p:spPr bwMode="auto">
          <a:xfrm>
            <a:off x="2339752" y="53069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27" name="円/楕円 349"/>
          <p:cNvSpPr/>
          <p:nvPr/>
        </p:nvSpPr>
        <p:spPr bwMode="auto">
          <a:xfrm>
            <a:off x="2627784" y="53069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28" name="円/楕円 350"/>
          <p:cNvSpPr/>
          <p:nvPr/>
        </p:nvSpPr>
        <p:spPr bwMode="auto">
          <a:xfrm>
            <a:off x="1763688" y="55949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29" name="円/楕円 351"/>
          <p:cNvSpPr/>
          <p:nvPr/>
        </p:nvSpPr>
        <p:spPr bwMode="auto">
          <a:xfrm>
            <a:off x="2051720" y="55949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30" name="円/楕円 352"/>
          <p:cNvSpPr/>
          <p:nvPr/>
        </p:nvSpPr>
        <p:spPr bwMode="auto">
          <a:xfrm>
            <a:off x="2339752" y="559498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31" name="円/楕円 353"/>
          <p:cNvSpPr/>
          <p:nvPr/>
        </p:nvSpPr>
        <p:spPr bwMode="auto">
          <a:xfrm>
            <a:off x="2627784" y="55949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32" name="円/楕円 354"/>
          <p:cNvSpPr/>
          <p:nvPr/>
        </p:nvSpPr>
        <p:spPr bwMode="auto">
          <a:xfrm>
            <a:off x="2915816" y="47308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33" name="円/楕円 355"/>
          <p:cNvSpPr/>
          <p:nvPr/>
        </p:nvSpPr>
        <p:spPr bwMode="auto">
          <a:xfrm>
            <a:off x="3203848" y="473089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4" name="円/楕円 356"/>
          <p:cNvSpPr/>
          <p:nvPr/>
        </p:nvSpPr>
        <p:spPr bwMode="auto">
          <a:xfrm>
            <a:off x="3491880" y="473089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35" name="円/楕円 358"/>
          <p:cNvSpPr/>
          <p:nvPr/>
        </p:nvSpPr>
        <p:spPr bwMode="auto">
          <a:xfrm>
            <a:off x="2915816" y="50189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6" name="円/楕円 359"/>
          <p:cNvSpPr/>
          <p:nvPr/>
        </p:nvSpPr>
        <p:spPr bwMode="auto">
          <a:xfrm>
            <a:off x="3203848" y="50189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7" name="円/楕円 360"/>
          <p:cNvSpPr/>
          <p:nvPr/>
        </p:nvSpPr>
        <p:spPr bwMode="auto">
          <a:xfrm>
            <a:off x="3491880" y="501892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38" name="円/楕円 362"/>
          <p:cNvSpPr/>
          <p:nvPr/>
        </p:nvSpPr>
        <p:spPr bwMode="auto">
          <a:xfrm>
            <a:off x="2915816" y="530695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39" name="円/楕円 363"/>
          <p:cNvSpPr/>
          <p:nvPr/>
        </p:nvSpPr>
        <p:spPr bwMode="auto">
          <a:xfrm>
            <a:off x="3203848" y="53069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0" name="円/楕円 364"/>
          <p:cNvSpPr/>
          <p:nvPr/>
        </p:nvSpPr>
        <p:spPr bwMode="auto">
          <a:xfrm>
            <a:off x="3491880" y="530695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41" name="円/楕円 366"/>
          <p:cNvSpPr/>
          <p:nvPr/>
        </p:nvSpPr>
        <p:spPr bwMode="auto">
          <a:xfrm>
            <a:off x="2915816" y="55949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42" name="円/楕円 367"/>
          <p:cNvSpPr/>
          <p:nvPr/>
        </p:nvSpPr>
        <p:spPr bwMode="auto">
          <a:xfrm>
            <a:off x="3203848" y="55949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43" name="円/楕円 368"/>
          <p:cNvSpPr/>
          <p:nvPr/>
        </p:nvSpPr>
        <p:spPr bwMode="auto">
          <a:xfrm>
            <a:off x="3491880" y="559498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cxnSp>
        <p:nvCxnSpPr>
          <p:cNvPr id="144" name="直線矢印コネクタ 386"/>
          <p:cNvCxnSpPr/>
          <p:nvPr/>
        </p:nvCxnSpPr>
        <p:spPr bwMode="auto">
          <a:xfrm>
            <a:off x="251520" y="2420888"/>
            <a:ext cx="1080120" cy="0"/>
          </a:xfrm>
          <a:prstGeom prst="straightConnector1">
            <a:avLst/>
          </a:prstGeom>
          <a:noFill/>
          <a:ln w="9525" cap="flat" cmpd="sng" algn="ctr">
            <a:solidFill>
              <a:schemeClr val="tx1"/>
            </a:solidFill>
            <a:prstDash val="solid"/>
            <a:round/>
            <a:headEnd type="none" w="med" len="med"/>
            <a:tailEnd type="triangle" w="med" len="med"/>
          </a:ln>
          <a:effectLst/>
        </p:spPr>
      </p:cxnSp>
      <p:cxnSp>
        <p:nvCxnSpPr>
          <p:cNvPr id="145" name="直線矢印コネクタ 387"/>
          <p:cNvCxnSpPr/>
          <p:nvPr/>
        </p:nvCxnSpPr>
        <p:spPr bwMode="auto">
          <a:xfrm>
            <a:off x="251520" y="2420888"/>
            <a:ext cx="0" cy="999728"/>
          </a:xfrm>
          <a:prstGeom prst="straightConnector1">
            <a:avLst/>
          </a:prstGeom>
          <a:noFill/>
          <a:ln w="9525" cap="flat" cmpd="sng" algn="ctr">
            <a:solidFill>
              <a:schemeClr val="tx1"/>
            </a:solidFill>
            <a:prstDash val="solid"/>
            <a:round/>
            <a:headEnd type="none" w="med" len="med"/>
            <a:tailEnd type="triangle" w="med" len="med"/>
          </a:ln>
          <a:effectLst/>
        </p:spPr>
      </p:cxnSp>
      <p:sp>
        <p:nvSpPr>
          <p:cNvPr id="146" name="正方形/長方形 388"/>
          <p:cNvSpPr/>
          <p:nvPr/>
        </p:nvSpPr>
        <p:spPr>
          <a:xfrm>
            <a:off x="251520" y="1700808"/>
            <a:ext cx="899592" cy="584775"/>
          </a:xfrm>
          <a:prstGeom prst="rect">
            <a:avLst/>
          </a:prstGeom>
        </p:spPr>
        <p:txBody>
          <a:bodyPr wrap="square">
            <a:spAutoFit/>
          </a:bodyPr>
          <a:lstStyle/>
          <a:p>
            <a:r>
              <a:rPr kumimoji="1" lang="en-US" altLang="ja-JP" sz="1600" dirty="0" smtClean="0"/>
              <a:t>OFDM symbol</a:t>
            </a:r>
            <a:endParaRPr lang="ja-JP" altLang="en-US" sz="1600" dirty="0"/>
          </a:p>
        </p:txBody>
      </p:sp>
      <p:sp>
        <p:nvSpPr>
          <p:cNvPr id="147" name="正方形/長方形 389"/>
          <p:cNvSpPr/>
          <p:nvPr/>
        </p:nvSpPr>
        <p:spPr>
          <a:xfrm rot="16200000">
            <a:off x="-154040" y="3114480"/>
            <a:ext cx="1149674" cy="338554"/>
          </a:xfrm>
          <a:prstGeom prst="rect">
            <a:avLst/>
          </a:prstGeom>
        </p:spPr>
        <p:txBody>
          <a:bodyPr wrap="none">
            <a:spAutoFit/>
          </a:bodyPr>
          <a:lstStyle/>
          <a:p>
            <a:r>
              <a:rPr kumimoji="1" lang="en-US" altLang="ja-JP" sz="1600" dirty="0" err="1" smtClean="0"/>
              <a:t>Subchannel</a:t>
            </a:r>
            <a:endParaRPr lang="ja-JP" altLang="en-US" sz="1600" dirty="0"/>
          </a:p>
        </p:txBody>
      </p:sp>
      <p:sp>
        <p:nvSpPr>
          <p:cNvPr id="148" name="正方形/長方形 390"/>
          <p:cNvSpPr/>
          <p:nvPr/>
        </p:nvSpPr>
        <p:spPr>
          <a:xfrm rot="16200000">
            <a:off x="842724" y="2693780"/>
            <a:ext cx="1316386" cy="338554"/>
          </a:xfrm>
          <a:prstGeom prst="rect">
            <a:avLst/>
          </a:prstGeom>
        </p:spPr>
        <p:txBody>
          <a:bodyPr wrap="none">
            <a:spAutoFit/>
          </a:bodyPr>
          <a:lstStyle/>
          <a:p>
            <a:r>
              <a:rPr kumimoji="1" lang="en-US" altLang="ja-JP" sz="1600" dirty="0" smtClean="0"/>
              <a:t>1-Subchannel</a:t>
            </a:r>
            <a:endParaRPr lang="ja-JP" altLang="en-US" sz="1600" dirty="0"/>
          </a:p>
        </p:txBody>
      </p:sp>
      <p:sp>
        <p:nvSpPr>
          <p:cNvPr id="149" name="正方形/長方形 396"/>
          <p:cNvSpPr/>
          <p:nvPr/>
        </p:nvSpPr>
        <p:spPr>
          <a:xfrm>
            <a:off x="0" y="764704"/>
            <a:ext cx="1512168" cy="738664"/>
          </a:xfrm>
          <a:prstGeom prst="rect">
            <a:avLst/>
          </a:prstGeom>
        </p:spPr>
        <p:txBody>
          <a:bodyPr wrap="square">
            <a:spAutoFit/>
          </a:bodyPr>
          <a:lstStyle/>
          <a:p>
            <a:r>
              <a:rPr kumimoji="1" lang="en-US" altLang="ja-JP" sz="2800" dirty="0" smtClean="0"/>
              <a:t>DS</a:t>
            </a:r>
          </a:p>
          <a:p>
            <a:r>
              <a:rPr kumimoji="1" lang="en-US" altLang="ja-JP" sz="1400" dirty="0" smtClean="0"/>
              <a:t>(The legacy .22)</a:t>
            </a:r>
            <a:endParaRPr lang="ja-JP" altLang="en-US" sz="1400" dirty="0"/>
          </a:p>
        </p:txBody>
      </p:sp>
      <p:cxnSp>
        <p:nvCxnSpPr>
          <p:cNvPr id="150" name="直線矢印コネクタ 441"/>
          <p:cNvCxnSpPr/>
          <p:nvPr/>
        </p:nvCxnSpPr>
        <p:spPr>
          <a:xfrm flipH="1">
            <a:off x="1907704" y="514672"/>
            <a:ext cx="18971" cy="158417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1" name="直線コネクタ 444"/>
          <p:cNvCxnSpPr/>
          <p:nvPr/>
        </p:nvCxnSpPr>
        <p:spPr>
          <a:xfrm>
            <a:off x="1900171" y="2066596"/>
            <a:ext cx="0" cy="51481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2" name="直線矢印コネクタ 446"/>
          <p:cNvCxnSpPr/>
          <p:nvPr/>
        </p:nvCxnSpPr>
        <p:spPr>
          <a:xfrm>
            <a:off x="1926675" y="2581410"/>
            <a:ext cx="0" cy="14401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3" name="直線矢印コネクタ 402"/>
          <p:cNvCxnSpPr/>
          <p:nvPr/>
        </p:nvCxnSpPr>
        <p:spPr>
          <a:xfrm>
            <a:off x="2196951" y="241642"/>
            <a:ext cx="0" cy="70932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4" name="直線コネクタ 404"/>
          <p:cNvCxnSpPr/>
          <p:nvPr/>
        </p:nvCxnSpPr>
        <p:spPr>
          <a:xfrm flipV="1">
            <a:off x="2196951" y="92522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5" name="直線矢印コネクタ 405"/>
          <p:cNvCxnSpPr/>
          <p:nvPr/>
        </p:nvCxnSpPr>
        <p:spPr>
          <a:xfrm>
            <a:off x="2196951" y="1357274"/>
            <a:ext cx="0" cy="151216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6" name="直線コネクタ 408"/>
          <p:cNvCxnSpPr/>
          <p:nvPr/>
        </p:nvCxnSpPr>
        <p:spPr>
          <a:xfrm flipV="1">
            <a:off x="2214707" y="343804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7" name="直線矢印コネクタ 410"/>
          <p:cNvCxnSpPr/>
          <p:nvPr/>
        </p:nvCxnSpPr>
        <p:spPr>
          <a:xfrm flipH="1">
            <a:off x="2195736" y="3643774"/>
            <a:ext cx="0" cy="13573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8" name="直線コネクタ 413"/>
          <p:cNvCxnSpPr/>
          <p:nvPr/>
        </p:nvCxnSpPr>
        <p:spPr>
          <a:xfrm flipV="1">
            <a:off x="2214707" y="2869442"/>
            <a:ext cx="0" cy="576064"/>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9" name="直線矢印コネクタ 415"/>
          <p:cNvCxnSpPr/>
          <p:nvPr/>
        </p:nvCxnSpPr>
        <p:spPr>
          <a:xfrm>
            <a:off x="2483768" y="229004"/>
            <a:ext cx="0" cy="130690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0" name="直線コネクタ 416"/>
          <p:cNvCxnSpPr/>
          <p:nvPr/>
        </p:nvCxnSpPr>
        <p:spPr>
          <a:xfrm flipH="1" flipV="1">
            <a:off x="2475121" y="1537786"/>
            <a:ext cx="0" cy="432048"/>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1" name="直線矢印コネクタ 418"/>
          <p:cNvCxnSpPr>
            <a:stCxn id="42" idx="0"/>
          </p:cNvCxnSpPr>
          <p:nvPr/>
        </p:nvCxnSpPr>
        <p:spPr>
          <a:xfrm>
            <a:off x="2483768" y="1850572"/>
            <a:ext cx="0" cy="159493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2" name="直線コネクタ 419"/>
          <p:cNvCxnSpPr/>
          <p:nvPr/>
        </p:nvCxnSpPr>
        <p:spPr>
          <a:xfrm flipV="1">
            <a:off x="2502739" y="3427288"/>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3" name="直線矢印コネクタ 420"/>
          <p:cNvCxnSpPr/>
          <p:nvPr/>
        </p:nvCxnSpPr>
        <p:spPr>
          <a:xfrm>
            <a:off x="2502739" y="3661530"/>
            <a:ext cx="0" cy="1800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4" name="直線矢印コネクタ 425"/>
          <p:cNvCxnSpPr/>
          <p:nvPr/>
        </p:nvCxnSpPr>
        <p:spPr>
          <a:xfrm>
            <a:off x="2790771" y="205146"/>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5" name="直線コネクタ 426"/>
          <p:cNvCxnSpPr/>
          <p:nvPr/>
        </p:nvCxnSpPr>
        <p:spPr>
          <a:xfrm>
            <a:off x="2790771" y="493178"/>
            <a:ext cx="0" cy="36004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6" name="円/楕円 399"/>
          <p:cNvSpPr/>
          <p:nvPr/>
        </p:nvSpPr>
        <p:spPr bwMode="auto">
          <a:xfrm>
            <a:off x="1782659" y="58830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67" name="円/楕円 400"/>
          <p:cNvSpPr/>
          <p:nvPr/>
        </p:nvSpPr>
        <p:spPr bwMode="auto">
          <a:xfrm>
            <a:off x="2070691" y="58830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68" name="円/楕円 401"/>
          <p:cNvSpPr/>
          <p:nvPr/>
        </p:nvSpPr>
        <p:spPr bwMode="auto">
          <a:xfrm>
            <a:off x="2358723" y="58830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69" name="円/楕円 403"/>
          <p:cNvSpPr/>
          <p:nvPr/>
        </p:nvSpPr>
        <p:spPr bwMode="auto">
          <a:xfrm>
            <a:off x="2646755" y="58830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70" name="円/楕円 406"/>
          <p:cNvSpPr/>
          <p:nvPr/>
        </p:nvSpPr>
        <p:spPr bwMode="auto">
          <a:xfrm>
            <a:off x="2934787" y="58830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71" name="円/楕円 412"/>
          <p:cNvSpPr/>
          <p:nvPr/>
        </p:nvSpPr>
        <p:spPr bwMode="auto">
          <a:xfrm>
            <a:off x="3222819" y="588302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72" name="円/楕円 414"/>
          <p:cNvSpPr/>
          <p:nvPr/>
        </p:nvSpPr>
        <p:spPr bwMode="auto">
          <a:xfrm>
            <a:off x="3510851" y="588302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3" name="円/楕円 438"/>
          <p:cNvSpPr/>
          <p:nvPr/>
        </p:nvSpPr>
        <p:spPr bwMode="auto">
          <a:xfrm>
            <a:off x="1782659" y="616530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74" name="円/楕円 439"/>
          <p:cNvSpPr/>
          <p:nvPr/>
        </p:nvSpPr>
        <p:spPr bwMode="auto">
          <a:xfrm>
            <a:off x="2070691" y="61653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75" name="円/楕円 445"/>
          <p:cNvSpPr/>
          <p:nvPr/>
        </p:nvSpPr>
        <p:spPr bwMode="auto">
          <a:xfrm>
            <a:off x="2358723" y="61653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76" name="円/楕円 447"/>
          <p:cNvSpPr/>
          <p:nvPr/>
        </p:nvSpPr>
        <p:spPr bwMode="auto">
          <a:xfrm>
            <a:off x="2646755" y="61653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77" name="円/楕円 448"/>
          <p:cNvSpPr/>
          <p:nvPr/>
        </p:nvSpPr>
        <p:spPr bwMode="auto">
          <a:xfrm>
            <a:off x="2934787" y="61653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178" name="円/楕円 449"/>
          <p:cNvSpPr/>
          <p:nvPr/>
        </p:nvSpPr>
        <p:spPr bwMode="auto">
          <a:xfrm>
            <a:off x="3222819" y="61653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179" name="円/楕円 450"/>
          <p:cNvSpPr/>
          <p:nvPr/>
        </p:nvSpPr>
        <p:spPr bwMode="auto">
          <a:xfrm>
            <a:off x="3510851" y="616530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180" name="角丸四角形 391"/>
          <p:cNvSpPr/>
          <p:nvPr/>
        </p:nvSpPr>
        <p:spPr>
          <a:xfrm>
            <a:off x="1734662" y="61130"/>
            <a:ext cx="349282" cy="6192688"/>
          </a:xfrm>
          <a:prstGeom prst="roundRect">
            <a:avLst/>
          </a:prstGeom>
          <a:noFill/>
          <a:ln w="57150">
            <a:solidFill>
              <a:srgbClr val="7D573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1" name="直線コネクタ 462"/>
          <p:cNvCxnSpPr/>
          <p:nvPr/>
        </p:nvCxnSpPr>
        <p:spPr>
          <a:xfrm flipH="1">
            <a:off x="1934208" y="4008318"/>
            <a:ext cx="0" cy="70932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2" name="直線矢印コネクタ 393"/>
          <p:cNvCxnSpPr/>
          <p:nvPr/>
        </p:nvCxnSpPr>
        <p:spPr>
          <a:xfrm>
            <a:off x="1926675" y="4597634"/>
            <a:ext cx="0" cy="14401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3" name="直線コネクタ 480"/>
          <p:cNvCxnSpPr/>
          <p:nvPr/>
        </p:nvCxnSpPr>
        <p:spPr>
          <a:xfrm flipH="1">
            <a:off x="2205829" y="4771148"/>
            <a:ext cx="0" cy="70932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4" name="直線矢印コネクタ 481"/>
          <p:cNvCxnSpPr/>
          <p:nvPr/>
        </p:nvCxnSpPr>
        <p:spPr>
          <a:xfrm>
            <a:off x="2214707" y="5373096"/>
            <a:ext cx="0" cy="66469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5" name="直線コネクタ 491"/>
          <p:cNvCxnSpPr/>
          <p:nvPr/>
        </p:nvCxnSpPr>
        <p:spPr>
          <a:xfrm flipV="1">
            <a:off x="2502739" y="5533738"/>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6" name="直線矢印コネクタ 492"/>
          <p:cNvCxnSpPr>
            <a:endCxn id="175" idx="4"/>
          </p:cNvCxnSpPr>
          <p:nvPr/>
        </p:nvCxnSpPr>
        <p:spPr>
          <a:xfrm>
            <a:off x="2502739" y="6021288"/>
            <a:ext cx="0" cy="4320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7" name="直線矢印コネクタ 497"/>
          <p:cNvCxnSpPr/>
          <p:nvPr/>
        </p:nvCxnSpPr>
        <p:spPr>
          <a:xfrm>
            <a:off x="2790771" y="853218"/>
            <a:ext cx="0" cy="14401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8" name="直線コネクタ 498"/>
          <p:cNvCxnSpPr/>
          <p:nvPr/>
        </p:nvCxnSpPr>
        <p:spPr>
          <a:xfrm flipH="1">
            <a:off x="2798304" y="2280126"/>
            <a:ext cx="0" cy="70932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9" name="直線矢印コネクタ 499"/>
          <p:cNvCxnSpPr/>
          <p:nvPr/>
        </p:nvCxnSpPr>
        <p:spPr>
          <a:xfrm>
            <a:off x="2790771" y="2869442"/>
            <a:ext cx="0" cy="144016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0" name="直線コネクタ 500"/>
          <p:cNvCxnSpPr/>
          <p:nvPr/>
        </p:nvCxnSpPr>
        <p:spPr>
          <a:xfrm flipH="1">
            <a:off x="2798304" y="4224342"/>
            <a:ext cx="0" cy="70932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1" name="直線矢印コネクタ 502"/>
          <p:cNvCxnSpPr/>
          <p:nvPr/>
        </p:nvCxnSpPr>
        <p:spPr>
          <a:xfrm>
            <a:off x="2214707" y="6011160"/>
            <a:ext cx="0" cy="41554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2" name="直線矢印コネクタ 435"/>
          <p:cNvCxnSpPr/>
          <p:nvPr/>
        </p:nvCxnSpPr>
        <p:spPr>
          <a:xfrm>
            <a:off x="1926675" y="6093296"/>
            <a:ext cx="0" cy="6315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1" name="円/楕円 93"/>
          <p:cNvSpPr/>
          <p:nvPr/>
        </p:nvSpPr>
        <p:spPr bwMode="auto">
          <a:xfrm>
            <a:off x="5292080" y="68679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2" name="円/楕円 94"/>
          <p:cNvSpPr/>
          <p:nvPr/>
        </p:nvSpPr>
        <p:spPr bwMode="auto">
          <a:xfrm>
            <a:off x="5580112" y="6867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3" name="円/楕円 95"/>
          <p:cNvSpPr/>
          <p:nvPr/>
        </p:nvSpPr>
        <p:spPr bwMode="auto">
          <a:xfrm>
            <a:off x="5868144" y="6867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4" name="円/楕円 99"/>
          <p:cNvSpPr/>
          <p:nvPr/>
        </p:nvSpPr>
        <p:spPr bwMode="auto">
          <a:xfrm>
            <a:off x="6156176" y="68679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5" name="円/楕円 100"/>
          <p:cNvSpPr/>
          <p:nvPr/>
        </p:nvSpPr>
        <p:spPr bwMode="auto">
          <a:xfrm>
            <a:off x="5292080"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6" name="円/楕円 101"/>
          <p:cNvSpPr/>
          <p:nvPr/>
        </p:nvSpPr>
        <p:spPr bwMode="auto">
          <a:xfrm>
            <a:off x="5580112"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7" name="円/楕円 102"/>
          <p:cNvSpPr/>
          <p:nvPr/>
        </p:nvSpPr>
        <p:spPr bwMode="auto">
          <a:xfrm>
            <a:off x="5868144"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8" name="円/楕円 106"/>
          <p:cNvSpPr/>
          <p:nvPr/>
        </p:nvSpPr>
        <p:spPr bwMode="auto">
          <a:xfrm>
            <a:off x="6156176"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29" name="円/楕円 107"/>
          <p:cNvSpPr/>
          <p:nvPr/>
        </p:nvSpPr>
        <p:spPr bwMode="auto">
          <a:xfrm>
            <a:off x="5292080"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0" name="円/楕円 108"/>
          <p:cNvSpPr/>
          <p:nvPr/>
        </p:nvSpPr>
        <p:spPr bwMode="auto">
          <a:xfrm>
            <a:off x="5580112"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1" name="円/楕円 109"/>
          <p:cNvSpPr/>
          <p:nvPr/>
        </p:nvSpPr>
        <p:spPr bwMode="auto">
          <a:xfrm>
            <a:off x="5868144"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2" name="円/楕円 113"/>
          <p:cNvSpPr/>
          <p:nvPr/>
        </p:nvSpPr>
        <p:spPr bwMode="auto">
          <a:xfrm>
            <a:off x="6156176"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33" name="円/楕円 114"/>
          <p:cNvSpPr/>
          <p:nvPr/>
        </p:nvSpPr>
        <p:spPr bwMode="auto">
          <a:xfrm>
            <a:off x="5292080" y="155089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4" name="円/楕円 115"/>
          <p:cNvSpPr/>
          <p:nvPr/>
        </p:nvSpPr>
        <p:spPr bwMode="auto">
          <a:xfrm>
            <a:off x="5580112" y="15508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235" name="円/楕円 116"/>
          <p:cNvSpPr/>
          <p:nvPr/>
        </p:nvSpPr>
        <p:spPr bwMode="auto">
          <a:xfrm>
            <a:off x="5868144" y="15508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6" name="円/楕円 120"/>
          <p:cNvSpPr/>
          <p:nvPr/>
        </p:nvSpPr>
        <p:spPr bwMode="auto">
          <a:xfrm>
            <a:off x="6156176" y="155089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7" name="円/楕円 162"/>
          <p:cNvSpPr/>
          <p:nvPr/>
        </p:nvSpPr>
        <p:spPr bwMode="auto">
          <a:xfrm>
            <a:off x="6444208" y="68679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8" name="円/楕円 163"/>
          <p:cNvSpPr/>
          <p:nvPr/>
        </p:nvSpPr>
        <p:spPr bwMode="auto">
          <a:xfrm>
            <a:off x="6732240" y="6867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39" name="円/楕円 164"/>
          <p:cNvSpPr/>
          <p:nvPr/>
        </p:nvSpPr>
        <p:spPr bwMode="auto">
          <a:xfrm>
            <a:off x="7020272" y="6867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0" name="円/楕円 165"/>
          <p:cNvSpPr/>
          <p:nvPr/>
        </p:nvSpPr>
        <p:spPr bwMode="auto">
          <a:xfrm>
            <a:off x="7308304" y="68679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1" name="円/楕円 166"/>
          <p:cNvSpPr/>
          <p:nvPr/>
        </p:nvSpPr>
        <p:spPr bwMode="auto">
          <a:xfrm>
            <a:off x="6444208"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2" name="円/楕円 167"/>
          <p:cNvSpPr/>
          <p:nvPr/>
        </p:nvSpPr>
        <p:spPr bwMode="auto">
          <a:xfrm>
            <a:off x="6732240"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3" name="円/楕円 168"/>
          <p:cNvSpPr/>
          <p:nvPr/>
        </p:nvSpPr>
        <p:spPr bwMode="auto">
          <a:xfrm>
            <a:off x="7020272"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4" name="円/楕円 169"/>
          <p:cNvSpPr/>
          <p:nvPr/>
        </p:nvSpPr>
        <p:spPr bwMode="auto">
          <a:xfrm>
            <a:off x="7308304"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5" name="円/楕円 170"/>
          <p:cNvSpPr/>
          <p:nvPr/>
        </p:nvSpPr>
        <p:spPr bwMode="auto">
          <a:xfrm>
            <a:off x="6444208"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6" name="円/楕円 171"/>
          <p:cNvSpPr/>
          <p:nvPr/>
        </p:nvSpPr>
        <p:spPr bwMode="auto">
          <a:xfrm>
            <a:off x="6732240"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7" name="円/楕円 172"/>
          <p:cNvSpPr/>
          <p:nvPr/>
        </p:nvSpPr>
        <p:spPr bwMode="auto">
          <a:xfrm>
            <a:off x="7020272"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48" name="円/楕円 173"/>
          <p:cNvSpPr/>
          <p:nvPr/>
        </p:nvSpPr>
        <p:spPr bwMode="auto">
          <a:xfrm>
            <a:off x="7308304"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49" name="円/楕円 174"/>
          <p:cNvSpPr/>
          <p:nvPr/>
        </p:nvSpPr>
        <p:spPr bwMode="auto">
          <a:xfrm>
            <a:off x="6444208" y="155089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0" name="円/楕円 175"/>
          <p:cNvSpPr/>
          <p:nvPr/>
        </p:nvSpPr>
        <p:spPr bwMode="auto">
          <a:xfrm>
            <a:off x="6732240" y="15508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251" name="円/楕円 176"/>
          <p:cNvSpPr/>
          <p:nvPr/>
        </p:nvSpPr>
        <p:spPr bwMode="auto">
          <a:xfrm>
            <a:off x="7020272" y="15508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2" name="円/楕円 177"/>
          <p:cNvSpPr/>
          <p:nvPr/>
        </p:nvSpPr>
        <p:spPr bwMode="auto">
          <a:xfrm>
            <a:off x="7308304" y="155089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3" name="円/楕円 178"/>
          <p:cNvSpPr/>
          <p:nvPr/>
        </p:nvSpPr>
        <p:spPr bwMode="auto">
          <a:xfrm>
            <a:off x="7596336" y="68679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4" name="円/楕円 179"/>
          <p:cNvSpPr/>
          <p:nvPr/>
        </p:nvSpPr>
        <p:spPr bwMode="auto">
          <a:xfrm>
            <a:off x="7884368" y="6867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5" name="円/楕円 180"/>
          <p:cNvSpPr/>
          <p:nvPr/>
        </p:nvSpPr>
        <p:spPr bwMode="auto">
          <a:xfrm>
            <a:off x="8172400" y="68679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6" name="円/楕円 181"/>
          <p:cNvSpPr/>
          <p:nvPr/>
        </p:nvSpPr>
        <p:spPr bwMode="auto">
          <a:xfrm>
            <a:off x="8460432" y="68679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7" name="円/楕円 182"/>
          <p:cNvSpPr/>
          <p:nvPr/>
        </p:nvSpPr>
        <p:spPr bwMode="auto">
          <a:xfrm>
            <a:off x="7596336"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8" name="円/楕円 183"/>
          <p:cNvSpPr/>
          <p:nvPr/>
        </p:nvSpPr>
        <p:spPr bwMode="auto">
          <a:xfrm>
            <a:off x="7884368"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59" name="円/楕円 184"/>
          <p:cNvSpPr/>
          <p:nvPr/>
        </p:nvSpPr>
        <p:spPr bwMode="auto">
          <a:xfrm>
            <a:off x="8172400"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0" name="円/楕円 185"/>
          <p:cNvSpPr/>
          <p:nvPr/>
        </p:nvSpPr>
        <p:spPr bwMode="auto">
          <a:xfrm>
            <a:off x="8460432" y="97483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1" name="円/楕円 186"/>
          <p:cNvSpPr/>
          <p:nvPr/>
        </p:nvSpPr>
        <p:spPr bwMode="auto">
          <a:xfrm>
            <a:off x="7596336"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2" name="円/楕円 187"/>
          <p:cNvSpPr/>
          <p:nvPr/>
        </p:nvSpPr>
        <p:spPr bwMode="auto">
          <a:xfrm>
            <a:off x="7884368"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3" name="円/楕円 188"/>
          <p:cNvSpPr/>
          <p:nvPr/>
        </p:nvSpPr>
        <p:spPr bwMode="auto">
          <a:xfrm>
            <a:off x="8172400"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4" name="円/楕円 189"/>
          <p:cNvSpPr/>
          <p:nvPr/>
        </p:nvSpPr>
        <p:spPr bwMode="auto">
          <a:xfrm>
            <a:off x="8460432" y="126286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65" name="円/楕円 190"/>
          <p:cNvSpPr/>
          <p:nvPr/>
        </p:nvSpPr>
        <p:spPr bwMode="auto">
          <a:xfrm>
            <a:off x="7596336" y="155089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6" name="円/楕円 191"/>
          <p:cNvSpPr/>
          <p:nvPr/>
        </p:nvSpPr>
        <p:spPr bwMode="auto">
          <a:xfrm>
            <a:off x="7884368" y="15508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267" name="円/楕円 192"/>
          <p:cNvSpPr/>
          <p:nvPr/>
        </p:nvSpPr>
        <p:spPr bwMode="auto">
          <a:xfrm>
            <a:off x="8172400" y="155089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8" name="円/楕円 193"/>
          <p:cNvSpPr/>
          <p:nvPr/>
        </p:nvSpPr>
        <p:spPr bwMode="auto">
          <a:xfrm>
            <a:off x="8460432" y="155089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69" name="円/楕円 194"/>
          <p:cNvSpPr/>
          <p:nvPr/>
        </p:nvSpPr>
        <p:spPr bwMode="auto">
          <a:xfrm>
            <a:off x="5292080" y="183892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0" name="円/楕円 195"/>
          <p:cNvSpPr/>
          <p:nvPr/>
        </p:nvSpPr>
        <p:spPr bwMode="auto">
          <a:xfrm>
            <a:off x="5580112" y="18389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1" name="円/楕円 196"/>
          <p:cNvSpPr/>
          <p:nvPr/>
        </p:nvSpPr>
        <p:spPr bwMode="auto">
          <a:xfrm>
            <a:off x="5868144" y="18389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2" name="円/楕円 197"/>
          <p:cNvSpPr/>
          <p:nvPr/>
        </p:nvSpPr>
        <p:spPr bwMode="auto">
          <a:xfrm>
            <a:off x="6156176" y="183892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3" name="円/楕円 198"/>
          <p:cNvSpPr/>
          <p:nvPr/>
        </p:nvSpPr>
        <p:spPr bwMode="auto">
          <a:xfrm>
            <a:off x="5292080"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4" name="円/楕円 199"/>
          <p:cNvSpPr/>
          <p:nvPr/>
        </p:nvSpPr>
        <p:spPr bwMode="auto">
          <a:xfrm>
            <a:off x="5580112"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5" name="円/楕円 200"/>
          <p:cNvSpPr/>
          <p:nvPr/>
        </p:nvSpPr>
        <p:spPr bwMode="auto">
          <a:xfrm>
            <a:off x="5868144"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6" name="円/楕円 201"/>
          <p:cNvSpPr/>
          <p:nvPr/>
        </p:nvSpPr>
        <p:spPr bwMode="auto">
          <a:xfrm>
            <a:off x="6156176"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7" name="円/楕円 202"/>
          <p:cNvSpPr/>
          <p:nvPr/>
        </p:nvSpPr>
        <p:spPr bwMode="auto">
          <a:xfrm>
            <a:off x="5292080"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8" name="円/楕円 203"/>
          <p:cNvSpPr/>
          <p:nvPr/>
        </p:nvSpPr>
        <p:spPr bwMode="auto">
          <a:xfrm>
            <a:off x="5580112"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79" name="円/楕円 204"/>
          <p:cNvSpPr/>
          <p:nvPr/>
        </p:nvSpPr>
        <p:spPr bwMode="auto">
          <a:xfrm>
            <a:off x="5868144"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0" name="円/楕円 205"/>
          <p:cNvSpPr/>
          <p:nvPr/>
        </p:nvSpPr>
        <p:spPr bwMode="auto">
          <a:xfrm>
            <a:off x="6156176"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81" name="円/楕円 206"/>
          <p:cNvSpPr/>
          <p:nvPr/>
        </p:nvSpPr>
        <p:spPr bwMode="auto">
          <a:xfrm>
            <a:off x="5292080" y="270302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2" name="円/楕円 207"/>
          <p:cNvSpPr/>
          <p:nvPr/>
        </p:nvSpPr>
        <p:spPr bwMode="auto">
          <a:xfrm>
            <a:off x="5580112" y="270302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283" name="円/楕円 208"/>
          <p:cNvSpPr/>
          <p:nvPr/>
        </p:nvSpPr>
        <p:spPr bwMode="auto">
          <a:xfrm>
            <a:off x="5868144" y="270302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4" name="円/楕円 209"/>
          <p:cNvSpPr/>
          <p:nvPr/>
        </p:nvSpPr>
        <p:spPr bwMode="auto">
          <a:xfrm>
            <a:off x="6156176" y="270302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5" name="円/楕円 210"/>
          <p:cNvSpPr/>
          <p:nvPr/>
        </p:nvSpPr>
        <p:spPr bwMode="auto">
          <a:xfrm>
            <a:off x="6444208" y="183892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6" name="円/楕円 211"/>
          <p:cNvSpPr/>
          <p:nvPr/>
        </p:nvSpPr>
        <p:spPr bwMode="auto">
          <a:xfrm>
            <a:off x="6732240" y="18389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7" name="円/楕円 212"/>
          <p:cNvSpPr/>
          <p:nvPr/>
        </p:nvSpPr>
        <p:spPr bwMode="auto">
          <a:xfrm>
            <a:off x="7020272" y="18389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8" name="円/楕円 213"/>
          <p:cNvSpPr/>
          <p:nvPr/>
        </p:nvSpPr>
        <p:spPr bwMode="auto">
          <a:xfrm>
            <a:off x="7308304" y="183892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89" name="円/楕円 214"/>
          <p:cNvSpPr/>
          <p:nvPr/>
        </p:nvSpPr>
        <p:spPr bwMode="auto">
          <a:xfrm>
            <a:off x="6444208"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0" name="円/楕円 215"/>
          <p:cNvSpPr/>
          <p:nvPr/>
        </p:nvSpPr>
        <p:spPr bwMode="auto">
          <a:xfrm>
            <a:off x="6732240"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1" name="円/楕円 216"/>
          <p:cNvSpPr/>
          <p:nvPr/>
        </p:nvSpPr>
        <p:spPr bwMode="auto">
          <a:xfrm>
            <a:off x="7020272"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2" name="円/楕円 217"/>
          <p:cNvSpPr/>
          <p:nvPr/>
        </p:nvSpPr>
        <p:spPr bwMode="auto">
          <a:xfrm>
            <a:off x="7308304"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3" name="円/楕円 218"/>
          <p:cNvSpPr/>
          <p:nvPr/>
        </p:nvSpPr>
        <p:spPr bwMode="auto">
          <a:xfrm>
            <a:off x="6444208"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4" name="円/楕円 219"/>
          <p:cNvSpPr/>
          <p:nvPr/>
        </p:nvSpPr>
        <p:spPr bwMode="auto">
          <a:xfrm>
            <a:off x="6732240"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5" name="円/楕円 220"/>
          <p:cNvSpPr/>
          <p:nvPr/>
        </p:nvSpPr>
        <p:spPr bwMode="auto">
          <a:xfrm>
            <a:off x="7020272"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6" name="円/楕円 221"/>
          <p:cNvSpPr/>
          <p:nvPr/>
        </p:nvSpPr>
        <p:spPr bwMode="auto">
          <a:xfrm>
            <a:off x="7308304"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297" name="円/楕円 222"/>
          <p:cNvSpPr/>
          <p:nvPr/>
        </p:nvSpPr>
        <p:spPr bwMode="auto">
          <a:xfrm>
            <a:off x="6444208" y="270302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298" name="円/楕円 223"/>
          <p:cNvSpPr/>
          <p:nvPr/>
        </p:nvSpPr>
        <p:spPr bwMode="auto">
          <a:xfrm>
            <a:off x="6732240" y="270302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299" name="円/楕円 224"/>
          <p:cNvSpPr/>
          <p:nvPr/>
        </p:nvSpPr>
        <p:spPr bwMode="auto">
          <a:xfrm>
            <a:off x="7020272" y="270302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0" name="円/楕円 225"/>
          <p:cNvSpPr/>
          <p:nvPr/>
        </p:nvSpPr>
        <p:spPr bwMode="auto">
          <a:xfrm>
            <a:off x="7308304" y="270302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1" name="円/楕円 226"/>
          <p:cNvSpPr/>
          <p:nvPr/>
        </p:nvSpPr>
        <p:spPr bwMode="auto">
          <a:xfrm>
            <a:off x="7596336" y="183892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2" name="円/楕円 227"/>
          <p:cNvSpPr/>
          <p:nvPr/>
        </p:nvSpPr>
        <p:spPr bwMode="auto">
          <a:xfrm>
            <a:off x="7884368" y="18389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3" name="円/楕円 228"/>
          <p:cNvSpPr/>
          <p:nvPr/>
        </p:nvSpPr>
        <p:spPr bwMode="auto">
          <a:xfrm>
            <a:off x="8172400" y="183892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4" name="円/楕円 229"/>
          <p:cNvSpPr/>
          <p:nvPr/>
        </p:nvSpPr>
        <p:spPr bwMode="auto">
          <a:xfrm>
            <a:off x="8460432" y="183892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5" name="円/楕円 230"/>
          <p:cNvSpPr/>
          <p:nvPr/>
        </p:nvSpPr>
        <p:spPr bwMode="auto">
          <a:xfrm>
            <a:off x="7596336"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6" name="円/楕円 231"/>
          <p:cNvSpPr/>
          <p:nvPr/>
        </p:nvSpPr>
        <p:spPr bwMode="auto">
          <a:xfrm>
            <a:off x="7884368"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7" name="円/楕円 232"/>
          <p:cNvSpPr/>
          <p:nvPr/>
        </p:nvSpPr>
        <p:spPr bwMode="auto">
          <a:xfrm>
            <a:off x="8172400"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8" name="円/楕円 233"/>
          <p:cNvSpPr/>
          <p:nvPr/>
        </p:nvSpPr>
        <p:spPr bwMode="auto">
          <a:xfrm>
            <a:off x="8460432" y="212695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09" name="円/楕円 234"/>
          <p:cNvSpPr/>
          <p:nvPr/>
        </p:nvSpPr>
        <p:spPr bwMode="auto">
          <a:xfrm>
            <a:off x="7596336"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0" name="円/楕円 235"/>
          <p:cNvSpPr/>
          <p:nvPr/>
        </p:nvSpPr>
        <p:spPr bwMode="auto">
          <a:xfrm>
            <a:off x="7884368"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1" name="円/楕円 236"/>
          <p:cNvSpPr/>
          <p:nvPr/>
        </p:nvSpPr>
        <p:spPr bwMode="auto">
          <a:xfrm>
            <a:off x="8172400"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2" name="円/楕円 237"/>
          <p:cNvSpPr/>
          <p:nvPr/>
        </p:nvSpPr>
        <p:spPr bwMode="auto">
          <a:xfrm>
            <a:off x="8460432" y="241499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13" name="円/楕円 238"/>
          <p:cNvSpPr/>
          <p:nvPr/>
        </p:nvSpPr>
        <p:spPr bwMode="auto">
          <a:xfrm>
            <a:off x="7596336" y="270302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4" name="円/楕円 239"/>
          <p:cNvSpPr/>
          <p:nvPr/>
        </p:nvSpPr>
        <p:spPr bwMode="auto">
          <a:xfrm>
            <a:off x="7884368" y="270302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15" name="円/楕円 240"/>
          <p:cNvSpPr/>
          <p:nvPr/>
        </p:nvSpPr>
        <p:spPr bwMode="auto">
          <a:xfrm>
            <a:off x="8172400" y="270302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6" name="円/楕円 241"/>
          <p:cNvSpPr/>
          <p:nvPr/>
        </p:nvSpPr>
        <p:spPr bwMode="auto">
          <a:xfrm>
            <a:off x="8460432" y="270302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7" name="円/楕円 242"/>
          <p:cNvSpPr/>
          <p:nvPr/>
        </p:nvSpPr>
        <p:spPr bwMode="auto">
          <a:xfrm>
            <a:off x="5292080" y="299105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8" name="円/楕円 243"/>
          <p:cNvSpPr/>
          <p:nvPr/>
        </p:nvSpPr>
        <p:spPr bwMode="auto">
          <a:xfrm>
            <a:off x="5580112" y="299105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19" name="円/楕円 244"/>
          <p:cNvSpPr/>
          <p:nvPr/>
        </p:nvSpPr>
        <p:spPr bwMode="auto">
          <a:xfrm>
            <a:off x="5868144" y="299105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0" name="円/楕円 245"/>
          <p:cNvSpPr/>
          <p:nvPr/>
        </p:nvSpPr>
        <p:spPr bwMode="auto">
          <a:xfrm>
            <a:off x="6156176" y="299105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1" name="円/楕円 246"/>
          <p:cNvSpPr/>
          <p:nvPr/>
        </p:nvSpPr>
        <p:spPr bwMode="auto">
          <a:xfrm>
            <a:off x="5292080"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2" name="円/楕円 247"/>
          <p:cNvSpPr/>
          <p:nvPr/>
        </p:nvSpPr>
        <p:spPr bwMode="auto">
          <a:xfrm>
            <a:off x="5580112"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3" name="円/楕円 248"/>
          <p:cNvSpPr/>
          <p:nvPr/>
        </p:nvSpPr>
        <p:spPr bwMode="auto">
          <a:xfrm>
            <a:off x="5868144"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4" name="円/楕円 249"/>
          <p:cNvSpPr/>
          <p:nvPr/>
        </p:nvSpPr>
        <p:spPr bwMode="auto">
          <a:xfrm>
            <a:off x="6156176"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5" name="円/楕円 250"/>
          <p:cNvSpPr/>
          <p:nvPr/>
        </p:nvSpPr>
        <p:spPr bwMode="auto">
          <a:xfrm>
            <a:off x="5292080"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6" name="円/楕円 251"/>
          <p:cNvSpPr/>
          <p:nvPr/>
        </p:nvSpPr>
        <p:spPr bwMode="auto">
          <a:xfrm>
            <a:off x="5580112"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7" name="円/楕円 252"/>
          <p:cNvSpPr/>
          <p:nvPr/>
        </p:nvSpPr>
        <p:spPr bwMode="auto">
          <a:xfrm>
            <a:off x="5868144"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28" name="円/楕円 253"/>
          <p:cNvSpPr/>
          <p:nvPr/>
        </p:nvSpPr>
        <p:spPr bwMode="auto">
          <a:xfrm>
            <a:off x="6156176"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29" name="円/楕円 254"/>
          <p:cNvSpPr/>
          <p:nvPr/>
        </p:nvSpPr>
        <p:spPr bwMode="auto">
          <a:xfrm>
            <a:off x="5292080" y="385515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0" name="円/楕円 255"/>
          <p:cNvSpPr/>
          <p:nvPr/>
        </p:nvSpPr>
        <p:spPr bwMode="auto">
          <a:xfrm>
            <a:off x="5580112" y="38551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31" name="円/楕円 256"/>
          <p:cNvSpPr/>
          <p:nvPr/>
        </p:nvSpPr>
        <p:spPr bwMode="auto">
          <a:xfrm>
            <a:off x="5868144" y="38551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2" name="円/楕円 257"/>
          <p:cNvSpPr/>
          <p:nvPr/>
        </p:nvSpPr>
        <p:spPr bwMode="auto">
          <a:xfrm>
            <a:off x="6156176" y="385515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3" name="円/楕円 258"/>
          <p:cNvSpPr/>
          <p:nvPr/>
        </p:nvSpPr>
        <p:spPr bwMode="auto">
          <a:xfrm>
            <a:off x="6444208" y="299105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4" name="円/楕円 259"/>
          <p:cNvSpPr/>
          <p:nvPr/>
        </p:nvSpPr>
        <p:spPr bwMode="auto">
          <a:xfrm>
            <a:off x="6732240" y="299105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5" name="円/楕円 260"/>
          <p:cNvSpPr/>
          <p:nvPr/>
        </p:nvSpPr>
        <p:spPr bwMode="auto">
          <a:xfrm>
            <a:off x="7020272" y="299105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6" name="円/楕円 261"/>
          <p:cNvSpPr/>
          <p:nvPr/>
        </p:nvSpPr>
        <p:spPr bwMode="auto">
          <a:xfrm>
            <a:off x="7308304" y="299105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7" name="円/楕円 262"/>
          <p:cNvSpPr/>
          <p:nvPr/>
        </p:nvSpPr>
        <p:spPr bwMode="auto">
          <a:xfrm>
            <a:off x="6444208"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8" name="円/楕円 263"/>
          <p:cNvSpPr/>
          <p:nvPr/>
        </p:nvSpPr>
        <p:spPr bwMode="auto">
          <a:xfrm>
            <a:off x="6732240"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39" name="円/楕円 264"/>
          <p:cNvSpPr/>
          <p:nvPr/>
        </p:nvSpPr>
        <p:spPr bwMode="auto">
          <a:xfrm>
            <a:off x="7020272"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0" name="円/楕円 265"/>
          <p:cNvSpPr/>
          <p:nvPr/>
        </p:nvSpPr>
        <p:spPr bwMode="auto">
          <a:xfrm>
            <a:off x="7308304"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1" name="円/楕円 266"/>
          <p:cNvSpPr/>
          <p:nvPr/>
        </p:nvSpPr>
        <p:spPr bwMode="auto">
          <a:xfrm>
            <a:off x="6444208"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2" name="円/楕円 267"/>
          <p:cNvSpPr/>
          <p:nvPr/>
        </p:nvSpPr>
        <p:spPr bwMode="auto">
          <a:xfrm>
            <a:off x="6732240"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3" name="円/楕円 268"/>
          <p:cNvSpPr/>
          <p:nvPr/>
        </p:nvSpPr>
        <p:spPr bwMode="auto">
          <a:xfrm>
            <a:off x="7020272"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4" name="円/楕円 269"/>
          <p:cNvSpPr/>
          <p:nvPr/>
        </p:nvSpPr>
        <p:spPr bwMode="auto">
          <a:xfrm>
            <a:off x="7308304"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45" name="円/楕円 270"/>
          <p:cNvSpPr/>
          <p:nvPr/>
        </p:nvSpPr>
        <p:spPr bwMode="auto">
          <a:xfrm>
            <a:off x="6444208" y="385515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6" name="円/楕円 271"/>
          <p:cNvSpPr/>
          <p:nvPr/>
        </p:nvSpPr>
        <p:spPr bwMode="auto">
          <a:xfrm>
            <a:off x="6732240" y="38551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47" name="円/楕円 272"/>
          <p:cNvSpPr/>
          <p:nvPr/>
        </p:nvSpPr>
        <p:spPr bwMode="auto">
          <a:xfrm>
            <a:off x="7020272" y="38551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8" name="円/楕円 273"/>
          <p:cNvSpPr/>
          <p:nvPr/>
        </p:nvSpPr>
        <p:spPr bwMode="auto">
          <a:xfrm>
            <a:off x="7308304" y="385515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49" name="円/楕円 274"/>
          <p:cNvSpPr/>
          <p:nvPr/>
        </p:nvSpPr>
        <p:spPr bwMode="auto">
          <a:xfrm>
            <a:off x="7596336" y="299105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0" name="円/楕円 275"/>
          <p:cNvSpPr/>
          <p:nvPr/>
        </p:nvSpPr>
        <p:spPr bwMode="auto">
          <a:xfrm>
            <a:off x="7884368" y="299105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1" name="円/楕円 276"/>
          <p:cNvSpPr/>
          <p:nvPr/>
        </p:nvSpPr>
        <p:spPr bwMode="auto">
          <a:xfrm>
            <a:off x="8172400" y="299105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2" name="円/楕円 277"/>
          <p:cNvSpPr/>
          <p:nvPr/>
        </p:nvSpPr>
        <p:spPr bwMode="auto">
          <a:xfrm>
            <a:off x="8460432" y="2991054"/>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3" name="円/楕円 278"/>
          <p:cNvSpPr/>
          <p:nvPr/>
        </p:nvSpPr>
        <p:spPr bwMode="auto">
          <a:xfrm>
            <a:off x="7596336"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4" name="円/楕円 279"/>
          <p:cNvSpPr/>
          <p:nvPr/>
        </p:nvSpPr>
        <p:spPr bwMode="auto">
          <a:xfrm>
            <a:off x="7884368"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5" name="円/楕円 280"/>
          <p:cNvSpPr/>
          <p:nvPr/>
        </p:nvSpPr>
        <p:spPr bwMode="auto">
          <a:xfrm>
            <a:off x="8172400"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6" name="円/楕円 281"/>
          <p:cNvSpPr/>
          <p:nvPr/>
        </p:nvSpPr>
        <p:spPr bwMode="auto">
          <a:xfrm>
            <a:off x="8460432" y="327908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7" name="円/楕円 282"/>
          <p:cNvSpPr/>
          <p:nvPr/>
        </p:nvSpPr>
        <p:spPr bwMode="auto">
          <a:xfrm>
            <a:off x="7596336"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8" name="円/楕円 283"/>
          <p:cNvSpPr/>
          <p:nvPr/>
        </p:nvSpPr>
        <p:spPr bwMode="auto">
          <a:xfrm>
            <a:off x="7884368"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59" name="円/楕円 284"/>
          <p:cNvSpPr/>
          <p:nvPr/>
        </p:nvSpPr>
        <p:spPr bwMode="auto">
          <a:xfrm>
            <a:off x="8172400"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0" name="円/楕円 285"/>
          <p:cNvSpPr/>
          <p:nvPr/>
        </p:nvSpPr>
        <p:spPr bwMode="auto">
          <a:xfrm>
            <a:off x="8460432" y="356711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61" name="円/楕円 286"/>
          <p:cNvSpPr/>
          <p:nvPr/>
        </p:nvSpPr>
        <p:spPr bwMode="auto">
          <a:xfrm>
            <a:off x="7596336" y="385515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2" name="円/楕円 287"/>
          <p:cNvSpPr/>
          <p:nvPr/>
        </p:nvSpPr>
        <p:spPr bwMode="auto">
          <a:xfrm>
            <a:off x="7884368" y="38551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63" name="円/楕円 288"/>
          <p:cNvSpPr/>
          <p:nvPr/>
        </p:nvSpPr>
        <p:spPr bwMode="auto">
          <a:xfrm>
            <a:off x="8172400" y="385515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4" name="円/楕円 289"/>
          <p:cNvSpPr/>
          <p:nvPr/>
        </p:nvSpPr>
        <p:spPr bwMode="auto">
          <a:xfrm>
            <a:off x="8460432" y="385515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5" name="円/楕円 290"/>
          <p:cNvSpPr/>
          <p:nvPr/>
        </p:nvSpPr>
        <p:spPr bwMode="auto">
          <a:xfrm>
            <a:off x="5292080" y="414318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6" name="円/楕円 291"/>
          <p:cNvSpPr/>
          <p:nvPr/>
        </p:nvSpPr>
        <p:spPr bwMode="auto">
          <a:xfrm>
            <a:off x="5580112" y="41431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7" name="円/楕円 292"/>
          <p:cNvSpPr/>
          <p:nvPr/>
        </p:nvSpPr>
        <p:spPr bwMode="auto">
          <a:xfrm>
            <a:off x="5868144" y="41431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8" name="円/楕円 293"/>
          <p:cNvSpPr/>
          <p:nvPr/>
        </p:nvSpPr>
        <p:spPr bwMode="auto">
          <a:xfrm>
            <a:off x="6156176" y="414318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69" name="円/楕円 294"/>
          <p:cNvSpPr/>
          <p:nvPr/>
        </p:nvSpPr>
        <p:spPr bwMode="auto">
          <a:xfrm>
            <a:off x="5292080"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0" name="円/楕円 295"/>
          <p:cNvSpPr/>
          <p:nvPr/>
        </p:nvSpPr>
        <p:spPr bwMode="auto">
          <a:xfrm>
            <a:off x="5580112"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1" name="円/楕円 296"/>
          <p:cNvSpPr/>
          <p:nvPr/>
        </p:nvSpPr>
        <p:spPr bwMode="auto">
          <a:xfrm>
            <a:off x="5868144"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2" name="円/楕円 297"/>
          <p:cNvSpPr/>
          <p:nvPr/>
        </p:nvSpPr>
        <p:spPr bwMode="auto">
          <a:xfrm>
            <a:off x="6156176"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3" name="円/楕円 298"/>
          <p:cNvSpPr/>
          <p:nvPr/>
        </p:nvSpPr>
        <p:spPr bwMode="auto">
          <a:xfrm>
            <a:off x="5292080"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4" name="円/楕円 299"/>
          <p:cNvSpPr/>
          <p:nvPr/>
        </p:nvSpPr>
        <p:spPr bwMode="auto">
          <a:xfrm>
            <a:off x="5580112"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5" name="円/楕円 300"/>
          <p:cNvSpPr/>
          <p:nvPr/>
        </p:nvSpPr>
        <p:spPr bwMode="auto">
          <a:xfrm>
            <a:off x="5868144"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6" name="円/楕円 301"/>
          <p:cNvSpPr/>
          <p:nvPr/>
        </p:nvSpPr>
        <p:spPr bwMode="auto">
          <a:xfrm>
            <a:off x="6156176"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77" name="円/楕円 302"/>
          <p:cNvSpPr/>
          <p:nvPr/>
        </p:nvSpPr>
        <p:spPr bwMode="auto">
          <a:xfrm>
            <a:off x="5292080" y="500727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78" name="円/楕円 303"/>
          <p:cNvSpPr/>
          <p:nvPr/>
        </p:nvSpPr>
        <p:spPr bwMode="auto">
          <a:xfrm>
            <a:off x="5580112" y="50072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79" name="円/楕円 304"/>
          <p:cNvSpPr/>
          <p:nvPr/>
        </p:nvSpPr>
        <p:spPr bwMode="auto">
          <a:xfrm>
            <a:off x="5868144" y="50072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0" name="円/楕円 305"/>
          <p:cNvSpPr/>
          <p:nvPr/>
        </p:nvSpPr>
        <p:spPr bwMode="auto">
          <a:xfrm>
            <a:off x="6156176" y="500727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1" name="円/楕円 306"/>
          <p:cNvSpPr/>
          <p:nvPr/>
        </p:nvSpPr>
        <p:spPr bwMode="auto">
          <a:xfrm>
            <a:off x="6444208" y="414318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2" name="円/楕円 307"/>
          <p:cNvSpPr/>
          <p:nvPr/>
        </p:nvSpPr>
        <p:spPr bwMode="auto">
          <a:xfrm>
            <a:off x="6732240" y="41431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3" name="円/楕円 308"/>
          <p:cNvSpPr/>
          <p:nvPr/>
        </p:nvSpPr>
        <p:spPr bwMode="auto">
          <a:xfrm>
            <a:off x="7020272" y="41431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4" name="円/楕円 309"/>
          <p:cNvSpPr/>
          <p:nvPr/>
        </p:nvSpPr>
        <p:spPr bwMode="auto">
          <a:xfrm>
            <a:off x="7308304" y="414318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5" name="円/楕円 310"/>
          <p:cNvSpPr/>
          <p:nvPr/>
        </p:nvSpPr>
        <p:spPr bwMode="auto">
          <a:xfrm>
            <a:off x="6444208"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6" name="円/楕円 311"/>
          <p:cNvSpPr/>
          <p:nvPr/>
        </p:nvSpPr>
        <p:spPr bwMode="auto">
          <a:xfrm>
            <a:off x="6732240"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7" name="円/楕円 312"/>
          <p:cNvSpPr/>
          <p:nvPr/>
        </p:nvSpPr>
        <p:spPr bwMode="auto">
          <a:xfrm>
            <a:off x="7020272"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8" name="円/楕円 313"/>
          <p:cNvSpPr/>
          <p:nvPr/>
        </p:nvSpPr>
        <p:spPr bwMode="auto">
          <a:xfrm>
            <a:off x="7308304"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89" name="円/楕円 314"/>
          <p:cNvSpPr/>
          <p:nvPr/>
        </p:nvSpPr>
        <p:spPr bwMode="auto">
          <a:xfrm>
            <a:off x="6444208"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0" name="円/楕円 315"/>
          <p:cNvSpPr/>
          <p:nvPr/>
        </p:nvSpPr>
        <p:spPr bwMode="auto">
          <a:xfrm>
            <a:off x="6732240"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1" name="円/楕円 316"/>
          <p:cNvSpPr/>
          <p:nvPr/>
        </p:nvSpPr>
        <p:spPr bwMode="auto">
          <a:xfrm>
            <a:off x="7020272"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2" name="円/楕円 317"/>
          <p:cNvSpPr/>
          <p:nvPr/>
        </p:nvSpPr>
        <p:spPr bwMode="auto">
          <a:xfrm>
            <a:off x="7308304"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393" name="円/楕円 318"/>
          <p:cNvSpPr/>
          <p:nvPr/>
        </p:nvSpPr>
        <p:spPr bwMode="auto">
          <a:xfrm>
            <a:off x="6444208" y="500727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4" name="円/楕円 319"/>
          <p:cNvSpPr/>
          <p:nvPr/>
        </p:nvSpPr>
        <p:spPr bwMode="auto">
          <a:xfrm>
            <a:off x="6732240" y="50072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395" name="円/楕円 320"/>
          <p:cNvSpPr/>
          <p:nvPr/>
        </p:nvSpPr>
        <p:spPr bwMode="auto">
          <a:xfrm>
            <a:off x="7020272" y="50072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6" name="円/楕円 321"/>
          <p:cNvSpPr/>
          <p:nvPr/>
        </p:nvSpPr>
        <p:spPr bwMode="auto">
          <a:xfrm>
            <a:off x="7308304" y="500727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7" name="円/楕円 322"/>
          <p:cNvSpPr/>
          <p:nvPr/>
        </p:nvSpPr>
        <p:spPr bwMode="auto">
          <a:xfrm>
            <a:off x="7596336" y="414318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8" name="円/楕円 323"/>
          <p:cNvSpPr/>
          <p:nvPr/>
        </p:nvSpPr>
        <p:spPr bwMode="auto">
          <a:xfrm>
            <a:off x="7884368" y="41431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399" name="円/楕円 324"/>
          <p:cNvSpPr/>
          <p:nvPr/>
        </p:nvSpPr>
        <p:spPr bwMode="auto">
          <a:xfrm>
            <a:off x="8172400" y="414318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0" name="円/楕円 325"/>
          <p:cNvSpPr/>
          <p:nvPr/>
        </p:nvSpPr>
        <p:spPr bwMode="auto">
          <a:xfrm>
            <a:off x="8460432" y="4143182"/>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1" name="円/楕円 326"/>
          <p:cNvSpPr/>
          <p:nvPr/>
        </p:nvSpPr>
        <p:spPr bwMode="auto">
          <a:xfrm>
            <a:off x="7596336"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2" name="円/楕円 327"/>
          <p:cNvSpPr/>
          <p:nvPr/>
        </p:nvSpPr>
        <p:spPr bwMode="auto">
          <a:xfrm>
            <a:off x="7884368"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3" name="円/楕円 328"/>
          <p:cNvSpPr/>
          <p:nvPr/>
        </p:nvSpPr>
        <p:spPr bwMode="auto">
          <a:xfrm>
            <a:off x="8172400"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4" name="円/楕円 329"/>
          <p:cNvSpPr/>
          <p:nvPr/>
        </p:nvSpPr>
        <p:spPr bwMode="auto">
          <a:xfrm>
            <a:off x="8460432" y="443121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5" name="円/楕円 330"/>
          <p:cNvSpPr/>
          <p:nvPr/>
        </p:nvSpPr>
        <p:spPr bwMode="auto">
          <a:xfrm>
            <a:off x="7596336"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6" name="円/楕円 331"/>
          <p:cNvSpPr/>
          <p:nvPr/>
        </p:nvSpPr>
        <p:spPr bwMode="auto">
          <a:xfrm>
            <a:off x="7884368"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7" name="円/楕円 332"/>
          <p:cNvSpPr/>
          <p:nvPr/>
        </p:nvSpPr>
        <p:spPr bwMode="auto">
          <a:xfrm>
            <a:off x="8172400"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08" name="円/楕円 333"/>
          <p:cNvSpPr/>
          <p:nvPr/>
        </p:nvSpPr>
        <p:spPr bwMode="auto">
          <a:xfrm>
            <a:off x="8460432" y="471924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409" name="円/楕円 334"/>
          <p:cNvSpPr/>
          <p:nvPr/>
        </p:nvSpPr>
        <p:spPr bwMode="auto">
          <a:xfrm>
            <a:off x="7596336" y="500727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0" name="円/楕円 335"/>
          <p:cNvSpPr/>
          <p:nvPr/>
        </p:nvSpPr>
        <p:spPr bwMode="auto">
          <a:xfrm>
            <a:off x="7884368" y="50072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411" name="円/楕円 336"/>
          <p:cNvSpPr/>
          <p:nvPr/>
        </p:nvSpPr>
        <p:spPr bwMode="auto">
          <a:xfrm>
            <a:off x="8172400" y="5007278"/>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2" name="円/楕円 337"/>
          <p:cNvSpPr/>
          <p:nvPr/>
        </p:nvSpPr>
        <p:spPr bwMode="auto">
          <a:xfrm>
            <a:off x="8460432" y="5007278"/>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3" name="円/楕円 338"/>
          <p:cNvSpPr/>
          <p:nvPr/>
        </p:nvSpPr>
        <p:spPr bwMode="auto">
          <a:xfrm>
            <a:off x="5292080" y="529531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4" name="円/楕円 339"/>
          <p:cNvSpPr/>
          <p:nvPr/>
        </p:nvSpPr>
        <p:spPr bwMode="auto">
          <a:xfrm>
            <a:off x="5580112" y="52953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5" name="円/楕円 340"/>
          <p:cNvSpPr/>
          <p:nvPr/>
        </p:nvSpPr>
        <p:spPr bwMode="auto">
          <a:xfrm>
            <a:off x="5868144" y="52953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6" name="円/楕円 341"/>
          <p:cNvSpPr/>
          <p:nvPr/>
        </p:nvSpPr>
        <p:spPr bwMode="auto">
          <a:xfrm>
            <a:off x="6156176" y="529531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7" name="円/楕円 342"/>
          <p:cNvSpPr/>
          <p:nvPr/>
        </p:nvSpPr>
        <p:spPr bwMode="auto">
          <a:xfrm>
            <a:off x="5292080"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8" name="円/楕円 343"/>
          <p:cNvSpPr/>
          <p:nvPr/>
        </p:nvSpPr>
        <p:spPr bwMode="auto">
          <a:xfrm>
            <a:off x="5580112"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19" name="円/楕円 344"/>
          <p:cNvSpPr/>
          <p:nvPr/>
        </p:nvSpPr>
        <p:spPr bwMode="auto">
          <a:xfrm>
            <a:off x="5868144"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0" name="円/楕円 345"/>
          <p:cNvSpPr/>
          <p:nvPr/>
        </p:nvSpPr>
        <p:spPr bwMode="auto">
          <a:xfrm>
            <a:off x="6156176"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1" name="円/楕円 346"/>
          <p:cNvSpPr/>
          <p:nvPr/>
        </p:nvSpPr>
        <p:spPr bwMode="auto">
          <a:xfrm>
            <a:off x="5292080"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2" name="円/楕円 347"/>
          <p:cNvSpPr/>
          <p:nvPr/>
        </p:nvSpPr>
        <p:spPr bwMode="auto">
          <a:xfrm>
            <a:off x="5580112"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3" name="円/楕円 348"/>
          <p:cNvSpPr/>
          <p:nvPr/>
        </p:nvSpPr>
        <p:spPr bwMode="auto">
          <a:xfrm>
            <a:off x="5868144"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4" name="円/楕円 349"/>
          <p:cNvSpPr/>
          <p:nvPr/>
        </p:nvSpPr>
        <p:spPr bwMode="auto">
          <a:xfrm>
            <a:off x="6156176"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425" name="円/楕円 350"/>
          <p:cNvSpPr/>
          <p:nvPr/>
        </p:nvSpPr>
        <p:spPr bwMode="auto">
          <a:xfrm>
            <a:off x="5292080" y="615940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6" name="円/楕円 351"/>
          <p:cNvSpPr/>
          <p:nvPr/>
        </p:nvSpPr>
        <p:spPr bwMode="auto">
          <a:xfrm>
            <a:off x="5580112" y="61594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427" name="円/楕円 352"/>
          <p:cNvSpPr/>
          <p:nvPr/>
        </p:nvSpPr>
        <p:spPr bwMode="auto">
          <a:xfrm>
            <a:off x="5868144" y="61594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8" name="円/楕円 353"/>
          <p:cNvSpPr/>
          <p:nvPr/>
        </p:nvSpPr>
        <p:spPr bwMode="auto">
          <a:xfrm>
            <a:off x="6156176" y="615940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29" name="円/楕円 354"/>
          <p:cNvSpPr/>
          <p:nvPr/>
        </p:nvSpPr>
        <p:spPr bwMode="auto">
          <a:xfrm>
            <a:off x="6444208" y="529531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0" name="円/楕円 355"/>
          <p:cNvSpPr/>
          <p:nvPr/>
        </p:nvSpPr>
        <p:spPr bwMode="auto">
          <a:xfrm>
            <a:off x="6732240" y="52953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1" name="円/楕円 356"/>
          <p:cNvSpPr/>
          <p:nvPr/>
        </p:nvSpPr>
        <p:spPr bwMode="auto">
          <a:xfrm>
            <a:off x="7020272" y="52953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2" name="円/楕円 357"/>
          <p:cNvSpPr/>
          <p:nvPr/>
        </p:nvSpPr>
        <p:spPr bwMode="auto">
          <a:xfrm>
            <a:off x="7308304" y="529531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3" name="円/楕円 358"/>
          <p:cNvSpPr/>
          <p:nvPr/>
        </p:nvSpPr>
        <p:spPr bwMode="auto">
          <a:xfrm>
            <a:off x="6444208"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4" name="円/楕円 359"/>
          <p:cNvSpPr/>
          <p:nvPr/>
        </p:nvSpPr>
        <p:spPr bwMode="auto">
          <a:xfrm>
            <a:off x="6732240"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5" name="円/楕円 360"/>
          <p:cNvSpPr/>
          <p:nvPr/>
        </p:nvSpPr>
        <p:spPr bwMode="auto">
          <a:xfrm>
            <a:off x="7020272"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6" name="円/楕円 361"/>
          <p:cNvSpPr/>
          <p:nvPr/>
        </p:nvSpPr>
        <p:spPr bwMode="auto">
          <a:xfrm>
            <a:off x="7308304"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7" name="円/楕円 362"/>
          <p:cNvSpPr/>
          <p:nvPr/>
        </p:nvSpPr>
        <p:spPr bwMode="auto">
          <a:xfrm>
            <a:off x="6444208"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8" name="円/楕円 363"/>
          <p:cNvSpPr/>
          <p:nvPr/>
        </p:nvSpPr>
        <p:spPr bwMode="auto">
          <a:xfrm>
            <a:off x="6732240"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39" name="円/楕円 364"/>
          <p:cNvSpPr/>
          <p:nvPr/>
        </p:nvSpPr>
        <p:spPr bwMode="auto">
          <a:xfrm>
            <a:off x="7020272"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0" name="円/楕円 365"/>
          <p:cNvSpPr/>
          <p:nvPr/>
        </p:nvSpPr>
        <p:spPr bwMode="auto">
          <a:xfrm>
            <a:off x="7308304"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441" name="円/楕円 366"/>
          <p:cNvSpPr/>
          <p:nvPr/>
        </p:nvSpPr>
        <p:spPr bwMode="auto">
          <a:xfrm>
            <a:off x="6444208" y="615940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2" name="円/楕円 367"/>
          <p:cNvSpPr/>
          <p:nvPr/>
        </p:nvSpPr>
        <p:spPr bwMode="auto">
          <a:xfrm>
            <a:off x="6732240" y="61594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443" name="円/楕円 368"/>
          <p:cNvSpPr/>
          <p:nvPr/>
        </p:nvSpPr>
        <p:spPr bwMode="auto">
          <a:xfrm>
            <a:off x="7020272" y="61594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4" name="円/楕円 369"/>
          <p:cNvSpPr/>
          <p:nvPr/>
        </p:nvSpPr>
        <p:spPr bwMode="auto">
          <a:xfrm>
            <a:off x="7308304" y="615940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5" name="円/楕円 370"/>
          <p:cNvSpPr/>
          <p:nvPr/>
        </p:nvSpPr>
        <p:spPr bwMode="auto">
          <a:xfrm>
            <a:off x="7596336" y="529531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6" name="円/楕円 371"/>
          <p:cNvSpPr/>
          <p:nvPr/>
        </p:nvSpPr>
        <p:spPr bwMode="auto">
          <a:xfrm>
            <a:off x="7884368" y="52953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7" name="円/楕円 372"/>
          <p:cNvSpPr/>
          <p:nvPr/>
        </p:nvSpPr>
        <p:spPr bwMode="auto">
          <a:xfrm>
            <a:off x="8172400" y="5295310"/>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8" name="円/楕円 373"/>
          <p:cNvSpPr/>
          <p:nvPr/>
        </p:nvSpPr>
        <p:spPr bwMode="auto">
          <a:xfrm>
            <a:off x="8460432" y="5295310"/>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49" name="円/楕円 374"/>
          <p:cNvSpPr/>
          <p:nvPr/>
        </p:nvSpPr>
        <p:spPr bwMode="auto">
          <a:xfrm>
            <a:off x="7596336"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0" name="円/楕円 375"/>
          <p:cNvSpPr/>
          <p:nvPr/>
        </p:nvSpPr>
        <p:spPr bwMode="auto">
          <a:xfrm>
            <a:off x="7884368"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1" name="円/楕円 376"/>
          <p:cNvSpPr/>
          <p:nvPr/>
        </p:nvSpPr>
        <p:spPr bwMode="auto">
          <a:xfrm>
            <a:off x="8172400"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2" name="円/楕円 377"/>
          <p:cNvSpPr/>
          <p:nvPr/>
        </p:nvSpPr>
        <p:spPr bwMode="auto">
          <a:xfrm>
            <a:off x="8460432" y="5583342"/>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3" name="円/楕円 378"/>
          <p:cNvSpPr/>
          <p:nvPr/>
        </p:nvSpPr>
        <p:spPr bwMode="auto">
          <a:xfrm>
            <a:off x="7596336"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4" name="円/楕円 379"/>
          <p:cNvSpPr/>
          <p:nvPr/>
        </p:nvSpPr>
        <p:spPr bwMode="auto">
          <a:xfrm>
            <a:off x="7884368"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5" name="円/楕円 380"/>
          <p:cNvSpPr/>
          <p:nvPr/>
        </p:nvSpPr>
        <p:spPr bwMode="auto">
          <a:xfrm>
            <a:off x="8172400"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6" name="円/楕円 381"/>
          <p:cNvSpPr/>
          <p:nvPr/>
        </p:nvSpPr>
        <p:spPr bwMode="auto">
          <a:xfrm>
            <a:off x="8460432" y="5871374"/>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algn="ctr" eaLnBrk="0" fontAlgn="base" hangingPunct="0">
              <a:spcBef>
                <a:spcPct val="0"/>
              </a:spcBef>
              <a:spcAft>
                <a:spcPct val="0"/>
              </a:spcAft>
            </a:pPr>
            <a:endParaRPr lang="ja-JP" altLang="en-US" sz="3200" b="1" smtClean="0">
              <a:solidFill>
                <a:schemeClr val="tx2"/>
              </a:solidFill>
              <a:latin typeface="Times New Roman" pitchFamily="18" charset="0"/>
            </a:endParaRPr>
          </a:p>
        </p:txBody>
      </p:sp>
      <p:sp>
        <p:nvSpPr>
          <p:cNvPr id="457" name="円/楕円 382"/>
          <p:cNvSpPr/>
          <p:nvPr/>
        </p:nvSpPr>
        <p:spPr bwMode="auto">
          <a:xfrm>
            <a:off x="7596336" y="615940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58" name="円/楕円 383"/>
          <p:cNvSpPr/>
          <p:nvPr/>
        </p:nvSpPr>
        <p:spPr bwMode="auto">
          <a:xfrm>
            <a:off x="7884368" y="61594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R="0" indent="0" algn="ctr" eaLnBrk="0" fontAlgn="base" hangingPunct="0">
              <a:lnSpc>
                <a:spcPct val="100000"/>
              </a:lnSpc>
              <a:spcBef>
                <a:spcPct val="0"/>
              </a:spcBef>
              <a:spcAft>
                <a:spcPct val="0"/>
              </a:spcAft>
              <a:buClrTx/>
              <a:buSzTx/>
              <a:buFontTx/>
              <a:buNone/>
              <a:tabLst/>
            </a:pPr>
            <a:endParaRPr lang="ja-JP" altLang="en-US" sz="3200" b="1" smtClean="0">
              <a:solidFill>
                <a:schemeClr val="tx2"/>
              </a:solidFill>
              <a:latin typeface="Times New Roman" pitchFamily="18" charset="0"/>
            </a:endParaRPr>
          </a:p>
        </p:txBody>
      </p:sp>
      <p:sp>
        <p:nvSpPr>
          <p:cNvPr id="459" name="円/楕円 384"/>
          <p:cNvSpPr/>
          <p:nvPr/>
        </p:nvSpPr>
        <p:spPr bwMode="auto">
          <a:xfrm>
            <a:off x="8172400" y="6159406"/>
            <a:ext cx="288032" cy="288032"/>
          </a:xfrm>
          <a:prstGeom prst="ellips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60" name="円/楕円 385"/>
          <p:cNvSpPr/>
          <p:nvPr/>
        </p:nvSpPr>
        <p:spPr bwMode="auto">
          <a:xfrm>
            <a:off x="8460432" y="6159406"/>
            <a:ext cx="288032" cy="288032"/>
          </a:xfrm>
          <a:prstGeom prst="ellipse">
            <a:avLst/>
          </a:prstGeom>
          <a:solidFill>
            <a:schemeClr val="accent6">
              <a:lumMod val="60000"/>
              <a:lumOff val="40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3200" b="1" i="0" u="none" strike="noStrike" cap="none" normalizeH="0" baseline="0" smtClean="0">
              <a:ln>
                <a:noFill/>
              </a:ln>
              <a:solidFill>
                <a:schemeClr val="tx2"/>
              </a:solidFill>
              <a:effectLst/>
              <a:latin typeface="Times New Roman" pitchFamily="18" charset="0"/>
            </a:endParaRPr>
          </a:p>
        </p:txBody>
      </p:sp>
      <p:sp>
        <p:nvSpPr>
          <p:cNvPr id="461" name="正方形/長方形 390"/>
          <p:cNvSpPr/>
          <p:nvPr/>
        </p:nvSpPr>
        <p:spPr>
          <a:xfrm rot="16200000">
            <a:off x="4299108" y="2543866"/>
            <a:ext cx="1316386" cy="338554"/>
          </a:xfrm>
          <a:prstGeom prst="rect">
            <a:avLst/>
          </a:prstGeom>
        </p:spPr>
        <p:txBody>
          <a:bodyPr wrap="none">
            <a:spAutoFit/>
          </a:bodyPr>
          <a:lstStyle/>
          <a:p>
            <a:r>
              <a:rPr kumimoji="1" lang="en-US" altLang="ja-JP" sz="1600" dirty="0" smtClean="0"/>
              <a:t>1-Subchannel</a:t>
            </a:r>
            <a:endParaRPr lang="ja-JP" altLang="en-US" sz="1600" dirty="0"/>
          </a:p>
        </p:txBody>
      </p:sp>
      <p:sp>
        <p:nvSpPr>
          <p:cNvPr id="462" name="角丸四角形 391"/>
          <p:cNvSpPr/>
          <p:nvPr/>
        </p:nvSpPr>
        <p:spPr>
          <a:xfrm>
            <a:off x="5249801" y="625548"/>
            <a:ext cx="1205165" cy="4680520"/>
          </a:xfrm>
          <a:prstGeom prst="roundRect">
            <a:avLst/>
          </a:prstGeom>
          <a:noFill/>
          <a:ln w="57150">
            <a:solidFill>
              <a:srgbClr val="7D573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3" name="直線矢印コネクタ 435"/>
          <p:cNvCxnSpPr/>
          <p:nvPr/>
        </p:nvCxnSpPr>
        <p:spPr>
          <a:xfrm flipH="1">
            <a:off x="5455067" y="4863264"/>
            <a:ext cx="864096" cy="86409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64" name="角丸四角形 409"/>
          <p:cNvSpPr/>
          <p:nvPr/>
        </p:nvSpPr>
        <p:spPr>
          <a:xfrm>
            <a:off x="7543299" y="5295310"/>
            <a:ext cx="1224136" cy="1152128"/>
          </a:xfrm>
          <a:prstGeom prst="roundRect">
            <a:avLst/>
          </a:prstGeom>
          <a:noFill/>
          <a:ln w="571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5" name="正方形/長方形 411"/>
          <p:cNvSpPr/>
          <p:nvPr/>
        </p:nvSpPr>
        <p:spPr>
          <a:xfrm>
            <a:off x="7543299" y="6519446"/>
            <a:ext cx="1296144" cy="338554"/>
          </a:xfrm>
          <a:prstGeom prst="rect">
            <a:avLst/>
          </a:prstGeom>
        </p:spPr>
        <p:txBody>
          <a:bodyPr wrap="square">
            <a:spAutoFit/>
          </a:bodyPr>
          <a:lstStyle/>
          <a:p>
            <a:r>
              <a:rPr kumimoji="1" lang="en-US" altLang="ja-JP" sz="1600" dirty="0" smtClean="0"/>
              <a:t>1 tile for DL</a:t>
            </a:r>
            <a:endParaRPr lang="ja-JP" altLang="en-US" sz="1600" dirty="0"/>
          </a:p>
        </p:txBody>
      </p:sp>
      <p:sp>
        <p:nvSpPr>
          <p:cNvPr id="466" name="角丸四角形 392"/>
          <p:cNvSpPr/>
          <p:nvPr/>
        </p:nvSpPr>
        <p:spPr>
          <a:xfrm>
            <a:off x="5239043" y="686798"/>
            <a:ext cx="1224136" cy="1152128"/>
          </a:xfrm>
          <a:prstGeom prst="roundRect">
            <a:avLst/>
          </a:prstGeom>
          <a:noFill/>
          <a:ln w="5715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7" name="直線コネクタ 440"/>
          <p:cNvCxnSpPr/>
          <p:nvPr/>
        </p:nvCxnSpPr>
        <p:spPr>
          <a:xfrm flipV="1">
            <a:off x="5455067" y="830814"/>
            <a:ext cx="288032" cy="410445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8" name="直線矢印コネクタ 441"/>
          <p:cNvCxnSpPr/>
          <p:nvPr/>
        </p:nvCxnSpPr>
        <p:spPr>
          <a:xfrm>
            <a:off x="5455067" y="1118846"/>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9" name="直線コネクタ 442"/>
          <p:cNvCxnSpPr/>
          <p:nvPr/>
        </p:nvCxnSpPr>
        <p:spPr>
          <a:xfrm>
            <a:off x="5455067" y="1449910"/>
            <a:ext cx="0" cy="86409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0" name="直線矢印コネクタ 443"/>
          <p:cNvCxnSpPr/>
          <p:nvPr/>
        </p:nvCxnSpPr>
        <p:spPr>
          <a:xfrm>
            <a:off x="5455067" y="2314006"/>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1" name="直線コネクタ 444"/>
          <p:cNvCxnSpPr/>
          <p:nvPr/>
        </p:nvCxnSpPr>
        <p:spPr>
          <a:xfrm>
            <a:off x="5455067" y="2631014"/>
            <a:ext cx="0" cy="792088"/>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2" name="直線矢印コネクタ 446"/>
          <p:cNvCxnSpPr/>
          <p:nvPr/>
        </p:nvCxnSpPr>
        <p:spPr>
          <a:xfrm>
            <a:off x="5455067" y="3423102"/>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3" name="直線コネクタ 455"/>
          <p:cNvCxnSpPr/>
          <p:nvPr/>
        </p:nvCxnSpPr>
        <p:spPr>
          <a:xfrm>
            <a:off x="5455067" y="3711134"/>
            <a:ext cx="0" cy="86409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4" name="直線矢印コネクタ 397"/>
          <p:cNvCxnSpPr/>
          <p:nvPr/>
        </p:nvCxnSpPr>
        <p:spPr>
          <a:xfrm>
            <a:off x="5455067" y="4575230"/>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5" name="直線矢印コネクタ 402"/>
          <p:cNvCxnSpPr/>
          <p:nvPr/>
        </p:nvCxnSpPr>
        <p:spPr>
          <a:xfrm>
            <a:off x="5743099" y="830814"/>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6" name="直線コネクタ 404"/>
          <p:cNvCxnSpPr/>
          <p:nvPr/>
        </p:nvCxnSpPr>
        <p:spPr>
          <a:xfrm flipV="1">
            <a:off x="5743099" y="1698208"/>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7" name="直線矢印コネクタ 405"/>
          <p:cNvCxnSpPr/>
          <p:nvPr/>
        </p:nvCxnSpPr>
        <p:spPr>
          <a:xfrm>
            <a:off x="5743099" y="1993700"/>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8" name="直線矢印コネクタ 407"/>
          <p:cNvCxnSpPr/>
          <p:nvPr/>
        </p:nvCxnSpPr>
        <p:spPr>
          <a:xfrm>
            <a:off x="5743099" y="3135070"/>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9" name="直線コネクタ 408"/>
          <p:cNvCxnSpPr/>
          <p:nvPr/>
        </p:nvCxnSpPr>
        <p:spPr>
          <a:xfrm flipV="1">
            <a:off x="5743099" y="4002464"/>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0" name="直線矢印コネクタ 410"/>
          <p:cNvCxnSpPr/>
          <p:nvPr/>
        </p:nvCxnSpPr>
        <p:spPr>
          <a:xfrm>
            <a:off x="5743099" y="4297956"/>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1" name="直線コネクタ 413"/>
          <p:cNvCxnSpPr/>
          <p:nvPr/>
        </p:nvCxnSpPr>
        <p:spPr>
          <a:xfrm flipV="1">
            <a:off x="5743099" y="2847038"/>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2" name="直線矢印コネクタ 415"/>
          <p:cNvCxnSpPr/>
          <p:nvPr/>
        </p:nvCxnSpPr>
        <p:spPr>
          <a:xfrm>
            <a:off x="6031131" y="820056"/>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3" name="直線コネクタ 416"/>
          <p:cNvCxnSpPr/>
          <p:nvPr/>
        </p:nvCxnSpPr>
        <p:spPr>
          <a:xfrm flipV="1">
            <a:off x="6031131" y="1687450"/>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4" name="直線矢印コネクタ 417"/>
          <p:cNvCxnSpPr/>
          <p:nvPr/>
        </p:nvCxnSpPr>
        <p:spPr>
          <a:xfrm>
            <a:off x="6031131" y="198294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5" name="直線矢印コネクタ 418"/>
          <p:cNvCxnSpPr/>
          <p:nvPr/>
        </p:nvCxnSpPr>
        <p:spPr>
          <a:xfrm>
            <a:off x="6031131" y="3124312"/>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6" name="直線コネクタ 419"/>
          <p:cNvCxnSpPr/>
          <p:nvPr/>
        </p:nvCxnSpPr>
        <p:spPr>
          <a:xfrm flipV="1">
            <a:off x="6031131" y="3991706"/>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7" name="直線矢印コネクタ 420"/>
          <p:cNvCxnSpPr/>
          <p:nvPr/>
        </p:nvCxnSpPr>
        <p:spPr>
          <a:xfrm>
            <a:off x="6031131" y="4287198"/>
            <a:ext cx="0"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8" name="直線コネクタ 421"/>
          <p:cNvCxnSpPr/>
          <p:nvPr/>
        </p:nvCxnSpPr>
        <p:spPr>
          <a:xfrm flipV="1">
            <a:off x="6031131" y="2836280"/>
            <a:ext cx="0" cy="28803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9" name="直線コネクタ 422"/>
          <p:cNvCxnSpPr/>
          <p:nvPr/>
        </p:nvCxnSpPr>
        <p:spPr>
          <a:xfrm flipV="1">
            <a:off x="5743099" y="830814"/>
            <a:ext cx="288032" cy="432048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90" name="直線矢印コネクタ 425"/>
          <p:cNvCxnSpPr/>
          <p:nvPr/>
        </p:nvCxnSpPr>
        <p:spPr>
          <a:xfrm>
            <a:off x="6319163" y="1118846"/>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1" name="直線コネクタ 426"/>
          <p:cNvCxnSpPr/>
          <p:nvPr/>
        </p:nvCxnSpPr>
        <p:spPr>
          <a:xfrm>
            <a:off x="6319163" y="1449910"/>
            <a:ext cx="0" cy="86409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92" name="直線矢印コネクタ 427"/>
          <p:cNvCxnSpPr/>
          <p:nvPr/>
        </p:nvCxnSpPr>
        <p:spPr>
          <a:xfrm>
            <a:off x="6319163" y="2314006"/>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3" name="直線コネクタ 428"/>
          <p:cNvCxnSpPr/>
          <p:nvPr/>
        </p:nvCxnSpPr>
        <p:spPr>
          <a:xfrm>
            <a:off x="6319163" y="2631014"/>
            <a:ext cx="0" cy="792088"/>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94" name="直線矢印コネクタ 429"/>
          <p:cNvCxnSpPr/>
          <p:nvPr/>
        </p:nvCxnSpPr>
        <p:spPr>
          <a:xfrm>
            <a:off x="6319163" y="3423102"/>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5" name="直線コネクタ 430"/>
          <p:cNvCxnSpPr/>
          <p:nvPr/>
        </p:nvCxnSpPr>
        <p:spPr>
          <a:xfrm>
            <a:off x="6319163" y="3711134"/>
            <a:ext cx="0" cy="864096"/>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96" name="直線矢印コネクタ 431"/>
          <p:cNvCxnSpPr/>
          <p:nvPr/>
        </p:nvCxnSpPr>
        <p:spPr>
          <a:xfrm>
            <a:off x="6319163" y="4575230"/>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7" name="直線コネクタ 432"/>
          <p:cNvCxnSpPr/>
          <p:nvPr/>
        </p:nvCxnSpPr>
        <p:spPr>
          <a:xfrm flipV="1">
            <a:off x="6031131" y="1118846"/>
            <a:ext cx="288032" cy="4032448"/>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98" name="直線矢印コネクタ 393"/>
          <p:cNvCxnSpPr/>
          <p:nvPr/>
        </p:nvCxnSpPr>
        <p:spPr>
          <a:xfrm>
            <a:off x="5455067" y="5727358"/>
            <a:ext cx="0" cy="36004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9" name="直線コネクタ 398"/>
          <p:cNvCxnSpPr/>
          <p:nvPr/>
        </p:nvCxnSpPr>
        <p:spPr>
          <a:xfrm flipH="1">
            <a:off x="5455067" y="6058422"/>
            <a:ext cx="1" cy="2450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00" name="TextBox 499"/>
          <p:cNvSpPr txBox="1"/>
          <p:nvPr/>
        </p:nvSpPr>
        <p:spPr>
          <a:xfrm>
            <a:off x="4067944" y="764704"/>
            <a:ext cx="1052981" cy="584775"/>
          </a:xfrm>
          <a:prstGeom prst="rect">
            <a:avLst/>
          </a:prstGeom>
          <a:noFill/>
        </p:spPr>
        <p:txBody>
          <a:bodyPr wrap="none" rtlCol="0">
            <a:spAutoFit/>
          </a:bodyPr>
          <a:lstStyle/>
          <a:p>
            <a:r>
              <a:rPr lang="en-US" sz="1600" dirty="0" smtClean="0"/>
              <a:t>Proposed </a:t>
            </a:r>
          </a:p>
          <a:p>
            <a:r>
              <a:rPr lang="en-US" sz="1600" dirty="0" smtClean="0"/>
              <a:t>PHY </a:t>
            </a:r>
            <a:endParaRPr lang="en-SG" sz="1600" dirty="0"/>
          </a:p>
        </p:txBody>
      </p:sp>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10345</TotalTime>
  <Words>1519</Words>
  <Application>Microsoft Office PowerPoint</Application>
  <PresentationFormat>On-screen Show (4:3)</PresentationFormat>
  <Paragraphs>322</Paragraphs>
  <Slides>18</Slides>
  <Notes>13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1" baseType="lpstr">
      <vt:lpstr>802-22-Submission</vt:lpstr>
      <vt:lpstr>Custom Design</vt:lpstr>
      <vt:lpstr>Document</vt:lpstr>
      <vt:lpstr>PHY Comparison between NICT proposal (22-12-0090-03-000b) and the legacy 802.22</vt:lpstr>
      <vt:lpstr>Abstract</vt:lpstr>
      <vt:lpstr>Slide 3</vt:lpstr>
      <vt:lpstr>1. General</vt:lpstr>
      <vt:lpstr>2. Frame Structures</vt:lpstr>
      <vt:lpstr>Example of Proposed OFDMA frame</vt:lpstr>
      <vt:lpstr>Preamble</vt:lpstr>
      <vt:lpstr>Slide 8</vt:lpstr>
      <vt:lpstr>Slide 9</vt:lpstr>
      <vt:lpstr>Slide 10</vt:lpstr>
      <vt:lpstr>Slide 11</vt:lpstr>
      <vt:lpstr>3. OFDM subcarrier allocation</vt:lpstr>
      <vt:lpstr>Pilot Pattern</vt:lpstr>
      <vt:lpstr>Slide 14</vt:lpstr>
      <vt:lpstr>4. Channel Coding</vt:lpstr>
      <vt:lpstr>Bit-interleaving</vt:lpstr>
      <vt:lpstr>Conclusion</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Xin Zhang</cp:lastModifiedBy>
  <cp:revision>510</cp:revision>
  <cp:lastPrinted>1998-02-10T13:28:06Z</cp:lastPrinted>
  <dcterms:created xsi:type="dcterms:W3CDTF">2011-06-06T03:09:05Z</dcterms:created>
  <dcterms:modified xsi:type="dcterms:W3CDTF">2013-01-17T00:54:42Z</dcterms:modified>
</cp:coreProperties>
</file>