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71" r:id="rId3"/>
    <p:sldId id="406" r:id="rId4"/>
    <p:sldId id="484" r:id="rId5"/>
    <p:sldId id="490" r:id="rId6"/>
    <p:sldId id="497" r:id="rId7"/>
    <p:sldId id="487" r:id="rId8"/>
    <p:sldId id="491" r:id="rId9"/>
    <p:sldId id="493" r:id="rId10"/>
    <p:sldId id="494" r:id="rId11"/>
    <p:sldId id="489" r:id="rId12"/>
    <p:sldId id="495" r:id="rId13"/>
    <p:sldId id="496" r:id="rId14"/>
    <p:sldId id="498" r:id="rId15"/>
    <p:sldId id="458" r:id="rId16"/>
  </p:sldIdLst>
  <p:sldSz cx="9144000" cy="6858000" type="screen4x3"/>
  <p:notesSz cx="6735763" cy="9866313"/>
  <p:defaultTextStyle>
    <a:defPPr>
      <a:defRPr lang="en-US"/>
    </a:defPPr>
    <a:lvl1pPr algn="l" rtl="0" fontAlgn="base">
      <a:spcBef>
        <a:spcPct val="0"/>
      </a:spcBef>
      <a:spcAft>
        <a:spcPct val="0"/>
      </a:spcAft>
      <a:defRPr sz="3200" b="1" kern="1200">
        <a:solidFill>
          <a:schemeClr val="tx2"/>
        </a:solidFill>
        <a:latin typeface="Times New Roman" pitchFamily="18" charset="0"/>
        <a:ea typeface="+mn-ea"/>
        <a:cs typeface="Arial" charset="0"/>
      </a:defRPr>
    </a:lvl1pPr>
    <a:lvl2pPr marL="457200" algn="l" rtl="0" fontAlgn="base">
      <a:spcBef>
        <a:spcPct val="0"/>
      </a:spcBef>
      <a:spcAft>
        <a:spcPct val="0"/>
      </a:spcAft>
      <a:defRPr sz="3200" b="1" kern="1200">
        <a:solidFill>
          <a:schemeClr val="tx2"/>
        </a:solidFill>
        <a:latin typeface="Times New Roman" pitchFamily="18" charset="0"/>
        <a:ea typeface="+mn-ea"/>
        <a:cs typeface="Arial" charset="0"/>
      </a:defRPr>
    </a:lvl2pPr>
    <a:lvl3pPr marL="914400" algn="l" rtl="0" fontAlgn="base">
      <a:spcBef>
        <a:spcPct val="0"/>
      </a:spcBef>
      <a:spcAft>
        <a:spcPct val="0"/>
      </a:spcAft>
      <a:defRPr sz="3200" b="1" kern="1200">
        <a:solidFill>
          <a:schemeClr val="tx2"/>
        </a:solidFill>
        <a:latin typeface="Times New Roman" pitchFamily="18" charset="0"/>
        <a:ea typeface="+mn-ea"/>
        <a:cs typeface="Arial" charset="0"/>
      </a:defRPr>
    </a:lvl3pPr>
    <a:lvl4pPr marL="1371600" algn="l" rtl="0" fontAlgn="base">
      <a:spcBef>
        <a:spcPct val="0"/>
      </a:spcBef>
      <a:spcAft>
        <a:spcPct val="0"/>
      </a:spcAft>
      <a:defRPr sz="3200" b="1" kern="1200">
        <a:solidFill>
          <a:schemeClr val="tx2"/>
        </a:solidFill>
        <a:latin typeface="Times New Roman" pitchFamily="18" charset="0"/>
        <a:ea typeface="+mn-ea"/>
        <a:cs typeface="Arial" charset="0"/>
      </a:defRPr>
    </a:lvl4pPr>
    <a:lvl5pPr marL="1828800" algn="l" rtl="0" fontAlgn="base">
      <a:spcBef>
        <a:spcPct val="0"/>
      </a:spcBef>
      <a:spcAft>
        <a:spcPct val="0"/>
      </a:spcAft>
      <a:defRPr sz="3200" b="1" kern="1200">
        <a:solidFill>
          <a:schemeClr val="tx2"/>
        </a:solidFill>
        <a:latin typeface="Times New Roman" pitchFamily="18" charset="0"/>
        <a:ea typeface="+mn-ea"/>
        <a:cs typeface="Arial" charset="0"/>
      </a:defRPr>
    </a:lvl5pPr>
    <a:lvl6pPr marL="2286000" algn="l" defTabSz="914400" rtl="0" eaLnBrk="1" latinLnBrk="0" hangingPunct="1">
      <a:defRPr sz="3200" b="1" kern="1200">
        <a:solidFill>
          <a:schemeClr val="tx2"/>
        </a:solidFill>
        <a:latin typeface="Times New Roman" pitchFamily="18" charset="0"/>
        <a:ea typeface="+mn-ea"/>
        <a:cs typeface="Arial" charset="0"/>
      </a:defRPr>
    </a:lvl6pPr>
    <a:lvl7pPr marL="2743200" algn="l" defTabSz="914400" rtl="0" eaLnBrk="1" latinLnBrk="0" hangingPunct="1">
      <a:defRPr sz="3200" b="1" kern="1200">
        <a:solidFill>
          <a:schemeClr val="tx2"/>
        </a:solidFill>
        <a:latin typeface="Times New Roman" pitchFamily="18" charset="0"/>
        <a:ea typeface="+mn-ea"/>
        <a:cs typeface="Arial" charset="0"/>
      </a:defRPr>
    </a:lvl7pPr>
    <a:lvl8pPr marL="3200400" algn="l" defTabSz="914400" rtl="0" eaLnBrk="1" latinLnBrk="0" hangingPunct="1">
      <a:defRPr sz="3200" b="1" kern="1200">
        <a:solidFill>
          <a:schemeClr val="tx2"/>
        </a:solidFill>
        <a:latin typeface="Times New Roman" pitchFamily="18" charset="0"/>
        <a:ea typeface="+mn-ea"/>
        <a:cs typeface="Arial" charset="0"/>
      </a:defRPr>
    </a:lvl8pPr>
    <a:lvl9pPr marL="3657600" algn="l" defTabSz="914400" rtl="0" eaLnBrk="1" latinLnBrk="0" hangingPunct="1">
      <a:defRPr sz="3200" b="1" kern="1200">
        <a:solidFill>
          <a:schemeClr val="tx2"/>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808080"/>
    <a:srgbClr val="F8F8F8"/>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10" autoAdjust="0"/>
    <p:restoredTop sz="96036" autoAdjust="0"/>
  </p:normalViewPr>
  <p:slideViewPr>
    <p:cSldViewPr>
      <p:cViewPr>
        <p:scale>
          <a:sx n="100" d="100"/>
          <a:sy n="100" d="100"/>
        </p:scale>
        <p:origin x="954" y="7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54450" y="198438"/>
            <a:ext cx="22066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cs typeface="+mn-cs"/>
              </a:defRPr>
            </a:lvl1pPr>
          </a:lstStyle>
          <a:p>
            <a:pPr>
              <a:defRPr/>
            </a:pPr>
            <a:r>
              <a:rPr lang="en-US"/>
              <a:t>doc.: IEEE 802.22-yy/xxxxr0</a:t>
            </a:r>
          </a:p>
        </p:txBody>
      </p:sp>
      <p:sp>
        <p:nvSpPr>
          <p:cNvPr id="3075" name="Rectangle 3"/>
          <p:cNvSpPr>
            <a:spLocks noGrp="1" noChangeArrowheads="1"/>
          </p:cNvSpPr>
          <p:nvPr>
            <p:ph type="dt" sz="quarter" idx="1"/>
          </p:nvPr>
        </p:nvSpPr>
        <p:spPr bwMode="auto">
          <a:xfrm>
            <a:off x="674688" y="198438"/>
            <a:ext cx="9159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4486275" y="9548813"/>
            <a:ext cx="16510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00375" y="9548813"/>
            <a:ext cx="5873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cs typeface="+mn-cs"/>
              </a:defRPr>
            </a:lvl1pPr>
          </a:lstStyle>
          <a:p>
            <a:pPr>
              <a:defRPr/>
            </a:pPr>
            <a:r>
              <a:rPr lang="en-US" altLang="ja-JP"/>
              <a:t>Page </a:t>
            </a:r>
            <a:fld id="{1DF65CD8-E09A-448A-A56D-F4992EF987F2}" type="slidenum">
              <a:rPr lang="en-US" altLang="ja-JP"/>
              <a:pPr>
                <a:defRPr/>
              </a:pPr>
              <a:t>‹#›</a:t>
            </a:fld>
            <a:endParaRPr lang="en-US" altLang="ja-JP"/>
          </a:p>
        </p:txBody>
      </p:sp>
      <p:sp>
        <p:nvSpPr>
          <p:cNvPr id="3078" name="Line 6"/>
          <p:cNvSpPr>
            <a:spLocks noChangeShapeType="1"/>
          </p:cNvSpPr>
          <p:nvPr/>
        </p:nvSpPr>
        <p:spPr bwMode="auto">
          <a:xfrm>
            <a:off x="673100" y="412750"/>
            <a:ext cx="5389563"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3079" name="Rectangle 7"/>
          <p:cNvSpPr>
            <a:spLocks noChangeArrowheads="1"/>
          </p:cNvSpPr>
          <p:nvPr/>
        </p:nvSpPr>
        <p:spPr bwMode="auto">
          <a:xfrm>
            <a:off x="673100" y="9548813"/>
            <a:ext cx="719138" cy="184150"/>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cs typeface="+mn-cs"/>
              </a:rPr>
              <a:t>Submission</a:t>
            </a:r>
          </a:p>
        </p:txBody>
      </p:sp>
      <p:sp>
        <p:nvSpPr>
          <p:cNvPr id="3080" name="Line 8"/>
          <p:cNvSpPr>
            <a:spLocks noChangeShapeType="1"/>
          </p:cNvSpPr>
          <p:nvPr/>
        </p:nvSpPr>
        <p:spPr bwMode="auto">
          <a:xfrm>
            <a:off x="673100" y="9537700"/>
            <a:ext cx="5538788"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extLst>
      <p:ext uri="{BB962C8B-B14F-4D97-AF65-F5344CB8AC3E}">
        <p14:creationId xmlns:p14="http://schemas.microsoft.com/office/powerpoint/2010/main" val="2107618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97313" y="115888"/>
            <a:ext cx="220503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cs typeface="+mn-cs"/>
              </a:defRPr>
            </a:lvl1pPr>
          </a:lstStyle>
          <a:p>
            <a:pPr>
              <a:defRPr/>
            </a:pPr>
            <a:r>
              <a:rPr lang="en-US"/>
              <a:t>doc.: IEEE 802.22-yy/xxxxr0</a:t>
            </a:r>
          </a:p>
        </p:txBody>
      </p:sp>
      <p:sp>
        <p:nvSpPr>
          <p:cNvPr id="2051" name="Rectangle 3"/>
          <p:cNvSpPr>
            <a:spLocks noGrp="1" noChangeArrowheads="1"/>
          </p:cNvSpPr>
          <p:nvPr>
            <p:ph type="dt" idx="1"/>
          </p:nvPr>
        </p:nvSpPr>
        <p:spPr bwMode="auto">
          <a:xfrm>
            <a:off x="635000" y="115888"/>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cs typeface="+mn-cs"/>
              </a:defRPr>
            </a:lvl1pPr>
          </a:lstStyle>
          <a:p>
            <a:pPr>
              <a:defRPr/>
            </a:pPr>
            <a:r>
              <a:rPr lang="en-US"/>
              <a:t>Month Year</a:t>
            </a:r>
          </a:p>
        </p:txBody>
      </p:sp>
      <p:sp>
        <p:nvSpPr>
          <p:cNvPr id="64516" name="Rectangle 4"/>
          <p:cNvSpPr>
            <a:spLocks noGrp="1" noRot="1" noChangeAspect="1" noChangeArrowheads="1" noTextEdit="1"/>
          </p:cNvSpPr>
          <p:nvPr>
            <p:ph type="sldImg" idx="2"/>
          </p:nvPr>
        </p:nvSpPr>
        <p:spPr bwMode="auto">
          <a:xfrm>
            <a:off x="911225" y="746125"/>
            <a:ext cx="4913313" cy="36861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98525" y="4686300"/>
            <a:ext cx="4938713" cy="444182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998913" y="9551988"/>
            <a:ext cx="2103437" cy="18573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eaLnBrk="0" hangingPunct="0">
              <a:defRPr sz="1200" b="0">
                <a:solidFill>
                  <a:schemeClr val="tx1"/>
                </a:solidFill>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040063" y="9551988"/>
            <a:ext cx="588962" cy="18573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ltLang="ja-JP"/>
              <a:t>Page </a:t>
            </a:r>
            <a:fld id="{FBDF50EB-81B6-4700-8FDD-8EA83C875EFF}" type="slidenum">
              <a:rPr lang="en-US" altLang="ja-JP"/>
              <a:pPr>
                <a:defRPr/>
              </a:pPr>
              <a:t>‹#›</a:t>
            </a:fld>
            <a:endParaRPr lang="en-US" altLang="ja-JP"/>
          </a:p>
        </p:txBody>
      </p:sp>
      <p:sp>
        <p:nvSpPr>
          <p:cNvPr id="2056" name="Rectangle 8"/>
          <p:cNvSpPr>
            <a:spLocks noChangeArrowheads="1"/>
          </p:cNvSpPr>
          <p:nvPr/>
        </p:nvSpPr>
        <p:spPr bwMode="auto">
          <a:xfrm>
            <a:off x="703263" y="9551988"/>
            <a:ext cx="717550" cy="185737"/>
          </a:xfrm>
          <a:prstGeom prst="rect">
            <a:avLst/>
          </a:prstGeom>
          <a:noFill/>
          <a:ln w="9525">
            <a:noFill/>
            <a:miter lim="800000"/>
            <a:headEnd/>
            <a:tailEnd/>
          </a:ln>
          <a:effectLst/>
        </p:spPr>
        <p:txBody>
          <a:bodyPr wrap="none" lIns="0" tIns="0" rIns="0" bIns="0">
            <a:spAutoFit/>
          </a:bodyPr>
          <a:lstStyle/>
          <a:p>
            <a:pPr defTabSz="896938" eaLnBrk="0" hangingPunct="0">
              <a:defRPr/>
            </a:pPr>
            <a:r>
              <a:rPr lang="en-US" sz="1200" b="0">
                <a:solidFill>
                  <a:schemeClr val="tx1"/>
                </a:solidFill>
                <a:cs typeface="+mn-cs"/>
              </a:rPr>
              <a:t>Submission</a:t>
            </a:r>
          </a:p>
        </p:txBody>
      </p:sp>
      <p:sp>
        <p:nvSpPr>
          <p:cNvPr id="2057" name="Line 9"/>
          <p:cNvSpPr>
            <a:spLocks noChangeShapeType="1"/>
          </p:cNvSpPr>
          <p:nvPr/>
        </p:nvSpPr>
        <p:spPr bwMode="auto">
          <a:xfrm>
            <a:off x="703263" y="9550400"/>
            <a:ext cx="53292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2058" name="Line 10"/>
          <p:cNvSpPr>
            <a:spLocks noChangeShapeType="1"/>
          </p:cNvSpPr>
          <p:nvPr/>
        </p:nvSpPr>
        <p:spPr bwMode="auto">
          <a:xfrm>
            <a:off x="630238" y="315913"/>
            <a:ext cx="547528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extLst>
      <p:ext uri="{BB962C8B-B14F-4D97-AF65-F5344CB8AC3E}">
        <p14:creationId xmlns:p14="http://schemas.microsoft.com/office/powerpoint/2010/main" val="366031335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ltLang="ja-JP" smtClean="0"/>
              <a:t>doc.: IEEE 802.22-yy/xxxxr0</a:t>
            </a:r>
          </a:p>
        </p:txBody>
      </p:sp>
      <p:sp>
        <p:nvSpPr>
          <p:cNvPr id="14339" name="Rectangle 3"/>
          <p:cNvSpPr>
            <a:spLocks noGrp="1" noChangeArrowheads="1"/>
          </p:cNvSpPr>
          <p:nvPr>
            <p:ph type="dt" sz="quarter" idx="1"/>
          </p:nvPr>
        </p:nvSpPr>
        <p:spPr/>
        <p:txBody>
          <a:bodyPr/>
          <a:lstStyle/>
          <a:p>
            <a:pPr>
              <a:defRPr/>
            </a:pPr>
            <a:r>
              <a:rPr lang="en-US" altLang="ja-JP" smtClean="0"/>
              <a:t>Month Year</a:t>
            </a:r>
          </a:p>
        </p:txBody>
      </p:sp>
      <p:sp>
        <p:nvSpPr>
          <p:cNvPr id="14340" name="Rectangle 6"/>
          <p:cNvSpPr>
            <a:spLocks noGrp="1" noChangeArrowheads="1"/>
          </p:cNvSpPr>
          <p:nvPr>
            <p:ph type="ftr" sz="quarter" idx="4"/>
          </p:nvPr>
        </p:nvSpPr>
        <p:spPr/>
        <p:txBody>
          <a:bodyPr/>
          <a:lstStyle/>
          <a:p>
            <a:pPr lvl="4">
              <a:defRPr/>
            </a:pPr>
            <a:r>
              <a:rPr lang="en-US" altLang="ja-JP" smtClean="0"/>
              <a:t>John Doe, Some Company</a:t>
            </a:r>
          </a:p>
        </p:txBody>
      </p:sp>
      <p:sp>
        <p:nvSpPr>
          <p:cNvPr id="14341" name="Rectangle 7"/>
          <p:cNvSpPr>
            <a:spLocks noGrp="1" noChangeArrowheads="1"/>
          </p:cNvSpPr>
          <p:nvPr>
            <p:ph type="sldNum" sz="quarter" idx="5"/>
          </p:nvPr>
        </p:nvSpPr>
        <p:spPr>
          <a:xfrm>
            <a:off x="3213100" y="9551988"/>
            <a:ext cx="415925" cy="185737"/>
          </a:xfrm>
        </p:spPr>
        <p:txBody>
          <a:bodyPr/>
          <a:lstStyle/>
          <a:p>
            <a:pPr>
              <a:defRPr/>
            </a:pPr>
            <a:r>
              <a:rPr lang="en-US" altLang="ja-JP" smtClean="0"/>
              <a:t>Page </a:t>
            </a:r>
            <a:fld id="{4B6C3BDE-EC96-415A-B568-ADA0FA69C9CC}" type="slidenum">
              <a:rPr lang="en-US" altLang="ja-JP" smtClean="0"/>
              <a:pPr>
                <a:defRPr/>
              </a:pPr>
              <a:t>1</a:t>
            </a:fld>
            <a:endParaRPr lang="en-US" altLang="ja-JP" smtClean="0"/>
          </a:p>
        </p:txBody>
      </p:sp>
      <p:sp>
        <p:nvSpPr>
          <p:cNvPr id="65542" name="Rectangle 2"/>
          <p:cNvSpPr>
            <a:spLocks noGrp="1" noRot="1" noChangeAspect="1" noChangeArrowheads="1" noTextEdit="1"/>
          </p:cNvSpPr>
          <p:nvPr>
            <p:ph type="sldImg"/>
          </p:nvPr>
        </p:nvSpPr>
        <p:spPr>
          <a:ln/>
        </p:spPr>
      </p:sp>
      <p:sp>
        <p:nvSpPr>
          <p:cNvPr id="65543"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smtClean="0"/>
              <a:t>doc.: IEEE 802.22-yy/xxxxr0</a:t>
            </a:r>
            <a:endParaRPr lang="en-US"/>
          </a:p>
        </p:txBody>
      </p:sp>
      <p:sp>
        <p:nvSpPr>
          <p:cNvPr id="5" name="日付プレースホルダ 4"/>
          <p:cNvSpPr>
            <a:spLocks noGrp="1"/>
          </p:cNvSpPr>
          <p:nvPr>
            <p:ph type="dt" idx="11"/>
          </p:nvPr>
        </p:nvSpPr>
        <p:spPr/>
        <p:txBody>
          <a:bodyPr/>
          <a:lstStyle/>
          <a:p>
            <a:pPr>
              <a:defRPr/>
            </a:pPr>
            <a:r>
              <a:rPr lang="en-US" smtClean="0"/>
              <a:t>Month Year</a:t>
            </a:r>
            <a:endParaRPr lang="en-US"/>
          </a:p>
        </p:txBody>
      </p:sp>
      <p:sp>
        <p:nvSpPr>
          <p:cNvPr id="6" name="フッター プレースホルダ 5"/>
          <p:cNvSpPr>
            <a:spLocks noGrp="1"/>
          </p:cNvSpPr>
          <p:nvPr>
            <p:ph type="ftr" sz="quarter" idx="12"/>
          </p:nvPr>
        </p:nvSpPr>
        <p:spPr/>
        <p:txBody>
          <a:bodyPr/>
          <a:lstStyle/>
          <a:p>
            <a:pPr lvl="4">
              <a:defRPr/>
            </a:pPr>
            <a:r>
              <a:rPr lang="en-US" smtClean="0"/>
              <a:t>John Doe, Some Company</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FBDF50EB-81B6-4700-8FDD-8EA83C875EFF}" type="slidenum">
              <a:rPr lang="en-US" altLang="ja-JP" smtClean="0"/>
              <a:pPr>
                <a:defRPr/>
              </a:pPr>
              <a:t>10</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smtClean="0"/>
              <a:t>doc.: IEEE 802.22-yy/xxxxr0</a:t>
            </a:r>
            <a:endParaRPr lang="en-US"/>
          </a:p>
        </p:txBody>
      </p:sp>
      <p:sp>
        <p:nvSpPr>
          <p:cNvPr id="5" name="日付プレースホルダ 4"/>
          <p:cNvSpPr>
            <a:spLocks noGrp="1"/>
          </p:cNvSpPr>
          <p:nvPr>
            <p:ph type="dt" idx="11"/>
          </p:nvPr>
        </p:nvSpPr>
        <p:spPr/>
        <p:txBody>
          <a:bodyPr/>
          <a:lstStyle/>
          <a:p>
            <a:pPr>
              <a:defRPr/>
            </a:pPr>
            <a:r>
              <a:rPr lang="en-US" smtClean="0"/>
              <a:t>Month Year</a:t>
            </a:r>
            <a:endParaRPr lang="en-US"/>
          </a:p>
        </p:txBody>
      </p:sp>
      <p:sp>
        <p:nvSpPr>
          <p:cNvPr id="6" name="フッター プレースホルダ 5"/>
          <p:cNvSpPr>
            <a:spLocks noGrp="1"/>
          </p:cNvSpPr>
          <p:nvPr>
            <p:ph type="ftr" sz="quarter" idx="12"/>
          </p:nvPr>
        </p:nvSpPr>
        <p:spPr/>
        <p:txBody>
          <a:bodyPr/>
          <a:lstStyle/>
          <a:p>
            <a:pPr lvl="4">
              <a:defRPr/>
            </a:pPr>
            <a:r>
              <a:rPr lang="en-US" smtClean="0"/>
              <a:t>John Doe, Some Company</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FBDF50EB-81B6-4700-8FDD-8EA83C875EFF}" type="slidenum">
              <a:rPr lang="en-US" altLang="ja-JP" smtClean="0"/>
              <a:pPr>
                <a:defRPr/>
              </a:pPr>
              <a:t>11</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smtClean="0"/>
              <a:t>doc.: IEEE 802.22-yy/xxxxr0</a:t>
            </a:r>
            <a:endParaRPr lang="en-US"/>
          </a:p>
        </p:txBody>
      </p:sp>
      <p:sp>
        <p:nvSpPr>
          <p:cNvPr id="5" name="日付プレースホルダ 4"/>
          <p:cNvSpPr>
            <a:spLocks noGrp="1"/>
          </p:cNvSpPr>
          <p:nvPr>
            <p:ph type="dt" idx="11"/>
          </p:nvPr>
        </p:nvSpPr>
        <p:spPr/>
        <p:txBody>
          <a:bodyPr/>
          <a:lstStyle/>
          <a:p>
            <a:pPr>
              <a:defRPr/>
            </a:pPr>
            <a:r>
              <a:rPr lang="en-US" smtClean="0"/>
              <a:t>Month Year</a:t>
            </a:r>
            <a:endParaRPr lang="en-US"/>
          </a:p>
        </p:txBody>
      </p:sp>
      <p:sp>
        <p:nvSpPr>
          <p:cNvPr id="6" name="フッター プレースホルダ 5"/>
          <p:cNvSpPr>
            <a:spLocks noGrp="1"/>
          </p:cNvSpPr>
          <p:nvPr>
            <p:ph type="ftr" sz="quarter" idx="12"/>
          </p:nvPr>
        </p:nvSpPr>
        <p:spPr/>
        <p:txBody>
          <a:bodyPr/>
          <a:lstStyle/>
          <a:p>
            <a:pPr lvl="4">
              <a:defRPr/>
            </a:pPr>
            <a:r>
              <a:rPr lang="en-US" smtClean="0"/>
              <a:t>John Doe, Some Company</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FBDF50EB-81B6-4700-8FDD-8EA83C875EFF}" type="slidenum">
              <a:rPr lang="en-US" altLang="ja-JP" smtClean="0"/>
              <a:pPr>
                <a:defRPr/>
              </a:pPr>
              <a:t>12</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smtClean="0"/>
              <a:t>doc.: IEEE 802.22-yy/xxxxr0</a:t>
            </a:r>
            <a:endParaRPr lang="en-US"/>
          </a:p>
        </p:txBody>
      </p:sp>
      <p:sp>
        <p:nvSpPr>
          <p:cNvPr id="5" name="日付プレースホルダ 4"/>
          <p:cNvSpPr>
            <a:spLocks noGrp="1"/>
          </p:cNvSpPr>
          <p:nvPr>
            <p:ph type="dt" idx="11"/>
          </p:nvPr>
        </p:nvSpPr>
        <p:spPr/>
        <p:txBody>
          <a:bodyPr/>
          <a:lstStyle/>
          <a:p>
            <a:pPr>
              <a:defRPr/>
            </a:pPr>
            <a:r>
              <a:rPr lang="en-US" smtClean="0"/>
              <a:t>Month Year</a:t>
            </a:r>
            <a:endParaRPr lang="en-US"/>
          </a:p>
        </p:txBody>
      </p:sp>
      <p:sp>
        <p:nvSpPr>
          <p:cNvPr id="6" name="フッター プレースホルダ 5"/>
          <p:cNvSpPr>
            <a:spLocks noGrp="1"/>
          </p:cNvSpPr>
          <p:nvPr>
            <p:ph type="ftr" sz="quarter" idx="12"/>
          </p:nvPr>
        </p:nvSpPr>
        <p:spPr/>
        <p:txBody>
          <a:bodyPr/>
          <a:lstStyle/>
          <a:p>
            <a:pPr lvl="4">
              <a:defRPr/>
            </a:pPr>
            <a:r>
              <a:rPr lang="en-US" smtClean="0"/>
              <a:t>John Doe, Some Company</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FBDF50EB-81B6-4700-8FDD-8EA83C875EFF}" type="slidenum">
              <a:rPr lang="en-US" altLang="ja-JP" smtClean="0"/>
              <a:pPr>
                <a:defRPr/>
              </a:pPr>
              <a:t>13</a:t>
            </a:fld>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smtClean="0"/>
              <a:t>doc.: IEEE 802.22-yy/xxxxr0</a:t>
            </a:r>
            <a:endParaRPr lang="en-US"/>
          </a:p>
        </p:txBody>
      </p:sp>
      <p:sp>
        <p:nvSpPr>
          <p:cNvPr id="5" name="日付プレースホルダ 4"/>
          <p:cNvSpPr>
            <a:spLocks noGrp="1"/>
          </p:cNvSpPr>
          <p:nvPr>
            <p:ph type="dt" idx="11"/>
          </p:nvPr>
        </p:nvSpPr>
        <p:spPr/>
        <p:txBody>
          <a:bodyPr/>
          <a:lstStyle/>
          <a:p>
            <a:pPr>
              <a:defRPr/>
            </a:pPr>
            <a:r>
              <a:rPr lang="en-US" smtClean="0"/>
              <a:t>Month Year</a:t>
            </a:r>
            <a:endParaRPr lang="en-US"/>
          </a:p>
        </p:txBody>
      </p:sp>
      <p:sp>
        <p:nvSpPr>
          <p:cNvPr id="6" name="フッター プレースホルダ 5"/>
          <p:cNvSpPr>
            <a:spLocks noGrp="1"/>
          </p:cNvSpPr>
          <p:nvPr>
            <p:ph type="ftr" sz="quarter" idx="12"/>
          </p:nvPr>
        </p:nvSpPr>
        <p:spPr/>
        <p:txBody>
          <a:bodyPr/>
          <a:lstStyle/>
          <a:p>
            <a:pPr lvl="4">
              <a:defRPr/>
            </a:pPr>
            <a:r>
              <a:rPr lang="en-US" smtClean="0"/>
              <a:t>John Doe, Some Company</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FBDF50EB-81B6-4700-8FDD-8EA83C875EFF}" type="slidenum">
              <a:rPr lang="en-US" altLang="ja-JP" smtClean="0"/>
              <a:pPr>
                <a:defRPr/>
              </a:pPr>
              <a:t>14</a:t>
            </a:fld>
            <a:endParaRPr lang="en-US"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smtClean="0"/>
              <a:t>doc.: IEEE 802.22-yy/xxxxr0</a:t>
            </a:r>
            <a:endParaRPr lang="en-US"/>
          </a:p>
        </p:txBody>
      </p:sp>
      <p:sp>
        <p:nvSpPr>
          <p:cNvPr id="5" name="日付プレースホルダ 4"/>
          <p:cNvSpPr>
            <a:spLocks noGrp="1"/>
          </p:cNvSpPr>
          <p:nvPr>
            <p:ph type="dt" idx="11"/>
          </p:nvPr>
        </p:nvSpPr>
        <p:spPr/>
        <p:txBody>
          <a:bodyPr/>
          <a:lstStyle/>
          <a:p>
            <a:pPr>
              <a:defRPr/>
            </a:pPr>
            <a:r>
              <a:rPr lang="en-US" smtClean="0"/>
              <a:t>Month Year</a:t>
            </a:r>
            <a:endParaRPr lang="en-US"/>
          </a:p>
        </p:txBody>
      </p:sp>
      <p:sp>
        <p:nvSpPr>
          <p:cNvPr id="6" name="フッター プレースホルダ 5"/>
          <p:cNvSpPr>
            <a:spLocks noGrp="1"/>
          </p:cNvSpPr>
          <p:nvPr>
            <p:ph type="ftr" sz="quarter" idx="12"/>
          </p:nvPr>
        </p:nvSpPr>
        <p:spPr/>
        <p:txBody>
          <a:bodyPr/>
          <a:lstStyle/>
          <a:p>
            <a:pPr lvl="4">
              <a:defRPr/>
            </a:pPr>
            <a:r>
              <a:rPr lang="en-US" smtClean="0"/>
              <a:t>John Doe, Some Company</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FBDF50EB-81B6-4700-8FDD-8EA83C875EFF}" type="slidenum">
              <a:rPr lang="en-US" altLang="ja-JP" smtClean="0"/>
              <a:pPr>
                <a:defRPr/>
              </a:pPr>
              <a:t>15</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smtClean="0"/>
              <a:t>doc.: IEEE 802.22-yy/xxxxr0</a:t>
            </a:r>
            <a:endParaRPr lang="en-US"/>
          </a:p>
        </p:txBody>
      </p:sp>
      <p:sp>
        <p:nvSpPr>
          <p:cNvPr id="5" name="日付プレースホルダ 4"/>
          <p:cNvSpPr>
            <a:spLocks noGrp="1"/>
          </p:cNvSpPr>
          <p:nvPr>
            <p:ph type="dt" idx="11"/>
          </p:nvPr>
        </p:nvSpPr>
        <p:spPr/>
        <p:txBody>
          <a:bodyPr/>
          <a:lstStyle/>
          <a:p>
            <a:pPr>
              <a:defRPr/>
            </a:pPr>
            <a:r>
              <a:rPr lang="en-US" smtClean="0"/>
              <a:t>Month Year</a:t>
            </a:r>
            <a:endParaRPr lang="en-US"/>
          </a:p>
        </p:txBody>
      </p:sp>
      <p:sp>
        <p:nvSpPr>
          <p:cNvPr id="6" name="フッター プレースホルダ 5"/>
          <p:cNvSpPr>
            <a:spLocks noGrp="1"/>
          </p:cNvSpPr>
          <p:nvPr>
            <p:ph type="ftr" sz="quarter" idx="12"/>
          </p:nvPr>
        </p:nvSpPr>
        <p:spPr/>
        <p:txBody>
          <a:bodyPr/>
          <a:lstStyle/>
          <a:p>
            <a:pPr lvl="4">
              <a:defRPr/>
            </a:pPr>
            <a:r>
              <a:rPr lang="en-US" smtClean="0"/>
              <a:t>John Doe, Some Company</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FBDF50EB-81B6-4700-8FDD-8EA83C875EFF}" type="slidenum">
              <a:rPr lang="en-US" altLang="ja-JP" smtClean="0"/>
              <a:pPr>
                <a:defRPr/>
              </a:pPr>
              <a:t>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smtClean="0"/>
              <a:t>doc.: IEEE 802.22-yy/xxxxr0</a:t>
            </a:r>
            <a:endParaRPr lang="en-US"/>
          </a:p>
        </p:txBody>
      </p:sp>
      <p:sp>
        <p:nvSpPr>
          <p:cNvPr id="5" name="日付プレースホルダ 4"/>
          <p:cNvSpPr>
            <a:spLocks noGrp="1"/>
          </p:cNvSpPr>
          <p:nvPr>
            <p:ph type="dt" idx="11"/>
          </p:nvPr>
        </p:nvSpPr>
        <p:spPr/>
        <p:txBody>
          <a:bodyPr/>
          <a:lstStyle/>
          <a:p>
            <a:pPr>
              <a:defRPr/>
            </a:pPr>
            <a:r>
              <a:rPr lang="en-US" smtClean="0"/>
              <a:t>Month Year</a:t>
            </a:r>
            <a:endParaRPr lang="en-US"/>
          </a:p>
        </p:txBody>
      </p:sp>
      <p:sp>
        <p:nvSpPr>
          <p:cNvPr id="6" name="フッター プレースホルダ 5"/>
          <p:cNvSpPr>
            <a:spLocks noGrp="1"/>
          </p:cNvSpPr>
          <p:nvPr>
            <p:ph type="ftr" sz="quarter" idx="12"/>
          </p:nvPr>
        </p:nvSpPr>
        <p:spPr/>
        <p:txBody>
          <a:bodyPr/>
          <a:lstStyle/>
          <a:p>
            <a:pPr lvl="4">
              <a:defRPr/>
            </a:pPr>
            <a:r>
              <a:rPr lang="en-US" smtClean="0"/>
              <a:t>John Doe, Some Company</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FBDF50EB-81B6-4700-8FDD-8EA83C875EFF}" type="slidenum">
              <a:rPr lang="en-US" altLang="ja-JP" smtClean="0"/>
              <a:pPr>
                <a:defRPr/>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smtClean="0"/>
              <a:t>doc.: IEEE 802.22-yy/xxxxr0</a:t>
            </a:r>
            <a:endParaRPr lang="en-US"/>
          </a:p>
        </p:txBody>
      </p:sp>
      <p:sp>
        <p:nvSpPr>
          <p:cNvPr id="5" name="日付プレースホルダ 4"/>
          <p:cNvSpPr>
            <a:spLocks noGrp="1"/>
          </p:cNvSpPr>
          <p:nvPr>
            <p:ph type="dt" idx="11"/>
          </p:nvPr>
        </p:nvSpPr>
        <p:spPr/>
        <p:txBody>
          <a:bodyPr/>
          <a:lstStyle/>
          <a:p>
            <a:pPr>
              <a:defRPr/>
            </a:pPr>
            <a:r>
              <a:rPr lang="en-US" smtClean="0"/>
              <a:t>Month Year</a:t>
            </a:r>
            <a:endParaRPr lang="en-US"/>
          </a:p>
        </p:txBody>
      </p:sp>
      <p:sp>
        <p:nvSpPr>
          <p:cNvPr id="6" name="フッター プレースホルダ 5"/>
          <p:cNvSpPr>
            <a:spLocks noGrp="1"/>
          </p:cNvSpPr>
          <p:nvPr>
            <p:ph type="ftr" sz="quarter" idx="12"/>
          </p:nvPr>
        </p:nvSpPr>
        <p:spPr/>
        <p:txBody>
          <a:bodyPr/>
          <a:lstStyle/>
          <a:p>
            <a:pPr lvl="4">
              <a:defRPr/>
            </a:pPr>
            <a:r>
              <a:rPr lang="en-US" smtClean="0"/>
              <a:t>John Doe, Some Company</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FBDF50EB-81B6-4700-8FDD-8EA83C875EFF}" type="slidenum">
              <a:rPr lang="en-US" altLang="ja-JP" smtClean="0"/>
              <a:pPr>
                <a:defRPr/>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smtClean="0"/>
              <a:t>doc.: IEEE 802.22-yy/xxxxr0</a:t>
            </a:r>
            <a:endParaRPr lang="en-US"/>
          </a:p>
        </p:txBody>
      </p:sp>
      <p:sp>
        <p:nvSpPr>
          <p:cNvPr id="5" name="日付プレースホルダ 4"/>
          <p:cNvSpPr>
            <a:spLocks noGrp="1"/>
          </p:cNvSpPr>
          <p:nvPr>
            <p:ph type="dt" idx="11"/>
          </p:nvPr>
        </p:nvSpPr>
        <p:spPr/>
        <p:txBody>
          <a:bodyPr/>
          <a:lstStyle/>
          <a:p>
            <a:pPr>
              <a:defRPr/>
            </a:pPr>
            <a:r>
              <a:rPr lang="en-US" smtClean="0"/>
              <a:t>Month Year</a:t>
            </a:r>
            <a:endParaRPr lang="en-US"/>
          </a:p>
        </p:txBody>
      </p:sp>
      <p:sp>
        <p:nvSpPr>
          <p:cNvPr id="6" name="フッター プレースホルダ 5"/>
          <p:cNvSpPr>
            <a:spLocks noGrp="1"/>
          </p:cNvSpPr>
          <p:nvPr>
            <p:ph type="ftr" sz="quarter" idx="12"/>
          </p:nvPr>
        </p:nvSpPr>
        <p:spPr/>
        <p:txBody>
          <a:bodyPr/>
          <a:lstStyle/>
          <a:p>
            <a:pPr lvl="4">
              <a:defRPr/>
            </a:pPr>
            <a:r>
              <a:rPr lang="en-US" smtClean="0"/>
              <a:t>John Doe, Some Company</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FBDF50EB-81B6-4700-8FDD-8EA83C875EFF}" type="slidenum">
              <a:rPr lang="en-US" altLang="ja-JP" smtClean="0"/>
              <a:pPr>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smtClean="0"/>
              <a:t>doc.: IEEE 802.22-yy/xxxxr0</a:t>
            </a:r>
            <a:endParaRPr lang="en-US"/>
          </a:p>
        </p:txBody>
      </p:sp>
      <p:sp>
        <p:nvSpPr>
          <p:cNvPr id="5" name="日付プレースホルダ 4"/>
          <p:cNvSpPr>
            <a:spLocks noGrp="1"/>
          </p:cNvSpPr>
          <p:nvPr>
            <p:ph type="dt" idx="11"/>
          </p:nvPr>
        </p:nvSpPr>
        <p:spPr/>
        <p:txBody>
          <a:bodyPr/>
          <a:lstStyle/>
          <a:p>
            <a:pPr>
              <a:defRPr/>
            </a:pPr>
            <a:r>
              <a:rPr lang="en-US" smtClean="0"/>
              <a:t>Month Year</a:t>
            </a:r>
            <a:endParaRPr lang="en-US"/>
          </a:p>
        </p:txBody>
      </p:sp>
      <p:sp>
        <p:nvSpPr>
          <p:cNvPr id="6" name="フッター プレースホルダ 5"/>
          <p:cNvSpPr>
            <a:spLocks noGrp="1"/>
          </p:cNvSpPr>
          <p:nvPr>
            <p:ph type="ftr" sz="quarter" idx="12"/>
          </p:nvPr>
        </p:nvSpPr>
        <p:spPr/>
        <p:txBody>
          <a:bodyPr/>
          <a:lstStyle/>
          <a:p>
            <a:pPr lvl="4">
              <a:defRPr/>
            </a:pPr>
            <a:r>
              <a:rPr lang="en-US" smtClean="0"/>
              <a:t>John Doe, Some Company</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FBDF50EB-81B6-4700-8FDD-8EA83C875EFF}" type="slidenum">
              <a:rPr lang="en-US" altLang="ja-JP"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smtClean="0"/>
              <a:t>doc.: IEEE 802.22-yy/xxxxr0</a:t>
            </a:r>
            <a:endParaRPr lang="en-US"/>
          </a:p>
        </p:txBody>
      </p:sp>
      <p:sp>
        <p:nvSpPr>
          <p:cNvPr id="5" name="日付プレースホルダ 4"/>
          <p:cNvSpPr>
            <a:spLocks noGrp="1"/>
          </p:cNvSpPr>
          <p:nvPr>
            <p:ph type="dt" idx="11"/>
          </p:nvPr>
        </p:nvSpPr>
        <p:spPr/>
        <p:txBody>
          <a:bodyPr/>
          <a:lstStyle/>
          <a:p>
            <a:pPr>
              <a:defRPr/>
            </a:pPr>
            <a:r>
              <a:rPr lang="en-US" smtClean="0"/>
              <a:t>Month Year</a:t>
            </a:r>
            <a:endParaRPr lang="en-US"/>
          </a:p>
        </p:txBody>
      </p:sp>
      <p:sp>
        <p:nvSpPr>
          <p:cNvPr id="6" name="フッター プレースホルダ 5"/>
          <p:cNvSpPr>
            <a:spLocks noGrp="1"/>
          </p:cNvSpPr>
          <p:nvPr>
            <p:ph type="ftr" sz="quarter" idx="12"/>
          </p:nvPr>
        </p:nvSpPr>
        <p:spPr/>
        <p:txBody>
          <a:bodyPr/>
          <a:lstStyle/>
          <a:p>
            <a:pPr lvl="4">
              <a:defRPr/>
            </a:pPr>
            <a:r>
              <a:rPr lang="en-US" smtClean="0"/>
              <a:t>John Doe, Some Company</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FBDF50EB-81B6-4700-8FDD-8EA83C875EFF}" type="slidenum">
              <a:rPr lang="en-US" altLang="ja-JP" smtClean="0"/>
              <a:pPr>
                <a:defRPr/>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smtClean="0"/>
              <a:t>doc.: IEEE 802.22-yy/xxxxr0</a:t>
            </a:r>
            <a:endParaRPr lang="en-US"/>
          </a:p>
        </p:txBody>
      </p:sp>
      <p:sp>
        <p:nvSpPr>
          <p:cNvPr id="5" name="日付プレースホルダ 4"/>
          <p:cNvSpPr>
            <a:spLocks noGrp="1"/>
          </p:cNvSpPr>
          <p:nvPr>
            <p:ph type="dt" idx="11"/>
          </p:nvPr>
        </p:nvSpPr>
        <p:spPr/>
        <p:txBody>
          <a:bodyPr/>
          <a:lstStyle/>
          <a:p>
            <a:pPr>
              <a:defRPr/>
            </a:pPr>
            <a:r>
              <a:rPr lang="en-US" smtClean="0"/>
              <a:t>Month Year</a:t>
            </a:r>
            <a:endParaRPr lang="en-US"/>
          </a:p>
        </p:txBody>
      </p:sp>
      <p:sp>
        <p:nvSpPr>
          <p:cNvPr id="6" name="フッター プレースホルダ 5"/>
          <p:cNvSpPr>
            <a:spLocks noGrp="1"/>
          </p:cNvSpPr>
          <p:nvPr>
            <p:ph type="ftr" sz="quarter" idx="12"/>
          </p:nvPr>
        </p:nvSpPr>
        <p:spPr/>
        <p:txBody>
          <a:bodyPr/>
          <a:lstStyle/>
          <a:p>
            <a:pPr lvl="4">
              <a:defRPr/>
            </a:pPr>
            <a:r>
              <a:rPr lang="en-US" smtClean="0"/>
              <a:t>John Doe, Some Company</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FBDF50EB-81B6-4700-8FDD-8EA83C875EFF}" type="slidenum">
              <a:rPr lang="en-US" altLang="ja-JP" smtClean="0"/>
              <a:pPr>
                <a:defRPr/>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smtClean="0"/>
              <a:t>doc.: IEEE 802.22-yy/xxxxr0</a:t>
            </a:r>
            <a:endParaRPr lang="en-US"/>
          </a:p>
        </p:txBody>
      </p:sp>
      <p:sp>
        <p:nvSpPr>
          <p:cNvPr id="5" name="日付プレースホルダ 4"/>
          <p:cNvSpPr>
            <a:spLocks noGrp="1"/>
          </p:cNvSpPr>
          <p:nvPr>
            <p:ph type="dt" idx="11"/>
          </p:nvPr>
        </p:nvSpPr>
        <p:spPr/>
        <p:txBody>
          <a:bodyPr/>
          <a:lstStyle/>
          <a:p>
            <a:pPr>
              <a:defRPr/>
            </a:pPr>
            <a:r>
              <a:rPr lang="en-US" smtClean="0"/>
              <a:t>Month Year</a:t>
            </a:r>
            <a:endParaRPr lang="en-US"/>
          </a:p>
        </p:txBody>
      </p:sp>
      <p:sp>
        <p:nvSpPr>
          <p:cNvPr id="6" name="フッター プレースホルダ 5"/>
          <p:cNvSpPr>
            <a:spLocks noGrp="1"/>
          </p:cNvSpPr>
          <p:nvPr>
            <p:ph type="ftr" sz="quarter" idx="12"/>
          </p:nvPr>
        </p:nvSpPr>
        <p:spPr/>
        <p:txBody>
          <a:bodyPr/>
          <a:lstStyle/>
          <a:p>
            <a:pPr lvl="4">
              <a:defRPr/>
            </a:pPr>
            <a:r>
              <a:rPr lang="en-US" smtClean="0"/>
              <a:t>John Doe, Some Company</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FBDF50EB-81B6-4700-8FDD-8EA83C875EFF}" type="slidenum">
              <a:rPr lang="en-US" altLang="ja-JP" smtClean="0"/>
              <a:pPr>
                <a:defRPr/>
              </a:pPr>
              <a:t>9</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en-US"/>
          </a:p>
        </p:txBody>
      </p:sp>
      <p:sp>
        <p:nvSpPr>
          <p:cNvPr id="4" name="Rectangle 4"/>
          <p:cNvSpPr>
            <a:spLocks noGrp="1" noChangeArrowheads="1"/>
          </p:cNvSpPr>
          <p:nvPr>
            <p:ph type="dt" sz="half" idx="10"/>
          </p:nvPr>
        </p:nvSpPr>
        <p:spPr>
          <a:xfrm>
            <a:off x="696913" y="332601"/>
            <a:ext cx="993862" cy="276999"/>
          </a:xfrm>
          <a:ln/>
        </p:spPr>
        <p:txBody>
          <a:bodyPr/>
          <a:lstStyle>
            <a:lvl1pPr>
              <a:defRPr/>
            </a:lvl1pPr>
          </a:lstStyle>
          <a:p>
            <a:pPr>
              <a:defRPr/>
            </a:pPr>
            <a:r>
              <a:rPr lang="en-US" altLang="ja-JP" dirty="0" smtClean="0"/>
              <a:t>Jan., 2013</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NICT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4B11389-40B6-4902-B40C-38CFB11C0066}"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xfrm>
            <a:off x="696913" y="332601"/>
            <a:ext cx="993862" cy="276999"/>
          </a:xfrm>
          <a:ln/>
        </p:spPr>
        <p:txBody>
          <a:bodyPr/>
          <a:lstStyle>
            <a:lvl1pPr>
              <a:defRPr/>
            </a:lvl1pPr>
          </a:lstStyle>
          <a:p>
            <a:pPr>
              <a:defRPr/>
            </a:pPr>
            <a:r>
              <a:rPr lang="en-US" altLang="ja-JP" dirty="0" smtClean="0"/>
              <a:t>Jan., 2013</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Chang-Woo </a:t>
            </a:r>
            <a:r>
              <a:rPr lang="en-US" err="1"/>
              <a:t>Pyo</a:t>
            </a:r>
            <a:r>
              <a:rPr lang="en-US"/>
              <a:t>,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E9C6A3B-6B4B-4525-BD88-CBEB2710EAD2}"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xfrm>
            <a:off x="696913" y="332601"/>
            <a:ext cx="993862" cy="276999"/>
          </a:xfrm>
          <a:ln/>
        </p:spPr>
        <p:txBody>
          <a:bodyPr/>
          <a:lstStyle>
            <a:lvl1pPr>
              <a:defRPr/>
            </a:lvl1pPr>
          </a:lstStyle>
          <a:p>
            <a:pPr>
              <a:defRPr/>
            </a:pPr>
            <a:r>
              <a:rPr lang="en-US" altLang="ja-JP" dirty="0" smtClean="0"/>
              <a:t>Jan., 2013</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Chang-Woo </a:t>
            </a:r>
            <a:r>
              <a:rPr lang="en-US" err="1"/>
              <a:t>Pyo</a:t>
            </a:r>
            <a:r>
              <a:rPr lang="en-US"/>
              <a:t>,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8F80E881-7D74-48EB-971B-42A481CEDDA4}"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xfrm>
            <a:off x="696913" y="332601"/>
            <a:ext cx="993862" cy="276999"/>
          </a:xfrm>
          <a:ln/>
        </p:spPr>
        <p:txBody>
          <a:bodyPr/>
          <a:lstStyle>
            <a:lvl1pPr>
              <a:defRPr/>
            </a:lvl1pPr>
          </a:lstStyle>
          <a:p>
            <a:pPr>
              <a:defRPr/>
            </a:pPr>
            <a:r>
              <a:rPr lang="en-US" altLang="ja-JP" dirty="0" smtClean="0"/>
              <a:t>Jan., 2013</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Chang-Woo </a:t>
            </a:r>
            <a:r>
              <a:rPr lang="en-US" err="1"/>
              <a:t>Pyo</a:t>
            </a:r>
            <a:r>
              <a:rPr lang="en-US"/>
              <a:t>, NICT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EF4716B8-41B0-471A-87AC-BC22671E70E0}"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xfrm>
            <a:off x="696913" y="332601"/>
            <a:ext cx="993862" cy="276999"/>
          </a:xfrm>
          <a:ln/>
        </p:spPr>
        <p:txBody>
          <a:bodyPr/>
          <a:lstStyle>
            <a:lvl1pPr>
              <a:defRPr/>
            </a:lvl1pPr>
          </a:lstStyle>
          <a:p>
            <a:pPr>
              <a:defRPr/>
            </a:pPr>
            <a:r>
              <a:rPr lang="en-US" altLang="ja-JP" dirty="0" smtClean="0"/>
              <a:t>Jan., 2013</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Chang-Woo </a:t>
            </a:r>
            <a:r>
              <a:rPr lang="en-US" err="1"/>
              <a:t>Pyo</a:t>
            </a:r>
            <a:r>
              <a:rPr lang="en-US"/>
              <a:t>, NICT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478587D5-18A6-4CEE-BA44-38ABEE0804DC}"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Rectangle 4"/>
          <p:cNvSpPr>
            <a:spLocks noGrp="1" noChangeArrowheads="1"/>
          </p:cNvSpPr>
          <p:nvPr>
            <p:ph type="dt" sz="half" idx="10"/>
          </p:nvPr>
        </p:nvSpPr>
        <p:spPr>
          <a:xfrm>
            <a:off x="696913" y="332601"/>
            <a:ext cx="993862" cy="276999"/>
          </a:xfrm>
          <a:ln/>
        </p:spPr>
        <p:txBody>
          <a:bodyPr/>
          <a:lstStyle>
            <a:lvl1pPr>
              <a:defRPr/>
            </a:lvl1pPr>
          </a:lstStyle>
          <a:p>
            <a:pPr>
              <a:defRPr/>
            </a:pPr>
            <a:r>
              <a:rPr lang="en-US" altLang="ja-JP" dirty="0" smtClean="0"/>
              <a:t>Jan., 2013</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Chang-Woo </a:t>
            </a:r>
            <a:r>
              <a:rPr lang="en-US" err="1"/>
              <a:t>Pyo</a:t>
            </a:r>
            <a:r>
              <a:rPr lang="en-US"/>
              <a:t>, NICT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D75EB089-B75E-41D8-9368-3A9E14504376}"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93862" cy="276999"/>
          </a:xfrm>
          <a:ln/>
        </p:spPr>
        <p:txBody>
          <a:bodyPr/>
          <a:lstStyle>
            <a:lvl1pPr>
              <a:defRPr/>
            </a:lvl1pPr>
          </a:lstStyle>
          <a:p>
            <a:pPr>
              <a:defRPr/>
            </a:pPr>
            <a:r>
              <a:rPr lang="en-US" altLang="ja-JP" dirty="0" smtClean="0"/>
              <a:t>Jan., 2013</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Chang-Woo </a:t>
            </a:r>
            <a:r>
              <a:rPr lang="en-US" err="1"/>
              <a:t>Pyo</a:t>
            </a:r>
            <a:r>
              <a:rPr lang="en-US"/>
              <a:t>, NICT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8CF24269-43A3-44B9-A402-C9469E4D45F1}"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2150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800">
                <a:solidFill>
                  <a:schemeClr val="tx1"/>
                </a:solidFill>
                <a:cs typeface="+mn-cs"/>
              </a:defRPr>
            </a:lvl1pPr>
          </a:lstStyle>
          <a:p>
            <a:pPr>
              <a:defRPr/>
            </a:pPr>
            <a:r>
              <a:rPr lang="en-US" dirty="0" smtClean="0"/>
              <a:t>Jan., 2013</a:t>
            </a:r>
            <a:endParaRPr lang="en-US" dirty="0"/>
          </a:p>
        </p:txBody>
      </p:sp>
      <p:sp>
        <p:nvSpPr>
          <p:cNvPr id="1029" name="Rectangle 5"/>
          <p:cNvSpPr>
            <a:spLocks noGrp="1" noChangeArrowheads="1"/>
          </p:cNvSpPr>
          <p:nvPr>
            <p:ph type="ftr" sz="quarter" idx="3"/>
          </p:nvPr>
        </p:nvSpPr>
        <p:spPr bwMode="auto">
          <a:xfrm>
            <a:off x="8184852" y="6475413"/>
            <a:ext cx="35907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dirty="0" smtClean="0"/>
              <a:t>NICT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ＭＳ Ｐゴシック" pitchFamily="50" charset="-128"/>
                <a:cs typeface="+mn-cs"/>
              </a:defRPr>
            </a:lvl1pPr>
          </a:lstStyle>
          <a:p>
            <a:pPr>
              <a:defRPr/>
            </a:pPr>
            <a:r>
              <a:rPr lang="en-US" altLang="ja-JP"/>
              <a:t>Slide </a:t>
            </a:r>
            <a:fld id="{90C5E6B3-C716-43C0-9C40-3CE75D4F0E17}" type="slidenum">
              <a:rPr lang="en-US" altLang="ja-JP"/>
              <a:pPr>
                <a:defRPr/>
              </a:pPr>
              <a:t>‹#›</a:t>
            </a:fld>
            <a:endParaRPr lang="en-US" altLang="ja-JP"/>
          </a:p>
        </p:txBody>
      </p:sp>
      <p:sp>
        <p:nvSpPr>
          <p:cNvPr id="1031" name="Rectangle 7"/>
          <p:cNvSpPr>
            <a:spLocks noChangeArrowheads="1"/>
          </p:cNvSpPr>
          <p:nvPr/>
        </p:nvSpPr>
        <p:spPr bwMode="auto">
          <a:xfrm>
            <a:off x="4899658" y="332601"/>
            <a:ext cx="3545842"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kern="1200" dirty="0" smtClean="0">
                <a:solidFill>
                  <a:schemeClr val="tx1"/>
                </a:solidFill>
                <a:latin typeface="Times New Roman" pitchFamily="18" charset="0"/>
                <a:ea typeface="+mn-ea"/>
                <a:cs typeface="Arial" charset="0"/>
              </a:rPr>
              <a:t>doc.: </a:t>
            </a:r>
            <a:r>
              <a:rPr lang="en-US" altLang="ja-JP" sz="1800" b="1" kern="1200" dirty="0" smtClean="0">
                <a:solidFill>
                  <a:schemeClr val="tx1"/>
                </a:solidFill>
                <a:latin typeface="Times New Roman" pitchFamily="18" charset="0"/>
                <a:ea typeface="+mn-ea"/>
                <a:cs typeface="Arial" charset="0"/>
              </a:rPr>
              <a:t>IEEE </a:t>
            </a:r>
            <a:r>
              <a:rPr lang="en-US" altLang="ja-JP" sz="1800" b="1" dirty="0" smtClean="0">
                <a:effectLst/>
              </a:rPr>
              <a:t>22-13-0013-00-000b</a:t>
            </a:r>
            <a:endParaRPr lang="en-US" altLang="ja-JP" sz="1800" b="1" kern="1200" dirty="0">
              <a:solidFill>
                <a:schemeClr val="tx1"/>
              </a:solidFill>
              <a:latin typeface="Times New Roman" pitchFamily="18" charset="0"/>
              <a:ea typeface="+mn-ea"/>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iming>
    <p:tnLst>
      <p:par>
        <p:cTn id="1" dur="indefinite" restart="never" nodeType="tmRoot"/>
      </p:par>
    </p:tnLst>
  </p:timing>
  <p:hf hd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patcom@ieee.org" TargetMode="External"/><Relationship Id="rId3" Type="http://schemas.openxmlformats.org/officeDocument/2006/relationships/notesSlide" Target="../notesSlides/notesSlide1.xml"/><Relationship Id="rId7" Type="http://schemas.openxmlformats.org/officeDocument/2006/relationships/hyperlink" Target="mailto:apurva.mody@baesystems.com"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http://standards.ieee.org/guides/bylaws/sb-bylaws.pdf" TargetMode="External"/><Relationship Id="rId5" Type="http://schemas.openxmlformats.org/officeDocument/2006/relationships/image" Target="../media/image1.emf"/><Relationship Id="rId4" Type="http://schemas.openxmlformats.org/officeDocument/2006/relationships/oleObject" Target="../embeddings/Microsoft_Word_97-2003___1.doc"/></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878446" cy="276999"/>
          </a:xfrm>
        </p:spPr>
        <p:txBody>
          <a:bodyPr/>
          <a:lstStyle/>
          <a:p>
            <a:pPr>
              <a:defRPr/>
            </a:pPr>
            <a:r>
              <a:rPr lang="en-US" altLang="ja-JP" dirty="0" smtClean="0"/>
              <a:t>Jan </a:t>
            </a:r>
            <a:r>
              <a:rPr lang="en-US" altLang="ja-JP" dirty="0" smtClean="0"/>
              <a:t>2013</a:t>
            </a:r>
            <a:endParaRPr lang="en-US" altLang="ja-JP" dirty="0"/>
          </a:p>
        </p:txBody>
      </p:sp>
      <p:sp>
        <p:nvSpPr>
          <p:cNvPr id="1028" name="Footer Placeholder 4"/>
          <p:cNvSpPr>
            <a:spLocks noGrp="1"/>
          </p:cNvSpPr>
          <p:nvPr>
            <p:ph type="ftr" sz="quarter" idx="11"/>
          </p:nvPr>
        </p:nvSpPr>
        <p:spPr>
          <a:xfrm>
            <a:off x="8184852" y="6475413"/>
            <a:ext cx="359073" cy="184666"/>
          </a:xfrm>
        </p:spPr>
        <p:txBody>
          <a:bodyPr/>
          <a:lstStyle/>
          <a:p>
            <a:pPr>
              <a:defRPr/>
            </a:pPr>
            <a:r>
              <a:rPr lang="en-US" altLang="ja-JP" dirty="0" smtClean="0">
                <a:ea typeface="ＭＳ Ｐゴシック" pitchFamily="34" charset="-128"/>
              </a:rPr>
              <a:t>NICT</a:t>
            </a:r>
          </a:p>
        </p:txBody>
      </p:sp>
      <p:sp>
        <p:nvSpPr>
          <p:cNvPr id="1029" name="Slide Number Placeholder 5"/>
          <p:cNvSpPr>
            <a:spLocks noGrp="1"/>
          </p:cNvSpPr>
          <p:nvPr>
            <p:ph type="sldNum" sz="quarter" idx="12"/>
          </p:nvPr>
        </p:nvSpPr>
        <p:spPr/>
        <p:txBody>
          <a:bodyPr/>
          <a:lstStyle/>
          <a:p>
            <a:pPr>
              <a:defRPr/>
            </a:pPr>
            <a:r>
              <a:rPr lang="en-US" altLang="ja-JP" smtClean="0">
                <a:ea typeface="ＭＳ Ｐゴシック" pitchFamily="34" charset="-128"/>
              </a:rPr>
              <a:t>Slide </a:t>
            </a:r>
            <a:fld id="{D6C7F941-6B47-4A98-ABAA-4D59C1B41EB7}" type="slidenum">
              <a:rPr lang="en-US" altLang="ja-JP" smtClean="0">
                <a:ea typeface="ＭＳ Ｐゴシック" pitchFamily="34" charset="-128"/>
              </a:rPr>
              <a:pPr>
                <a:defRPr/>
              </a:pPr>
              <a:t>1</a:t>
            </a:fld>
            <a:endParaRPr lang="en-US" altLang="ja-JP" smtClean="0">
              <a:ea typeface="ＭＳ Ｐゴシック" pitchFamily="34" charset="-128"/>
            </a:endParaRPr>
          </a:p>
        </p:txBody>
      </p:sp>
      <p:sp>
        <p:nvSpPr>
          <p:cNvPr id="1030" name="Rectangle 2"/>
          <p:cNvSpPr>
            <a:spLocks noGrp="1" noChangeArrowheads="1"/>
          </p:cNvSpPr>
          <p:nvPr>
            <p:ph type="title"/>
          </p:nvPr>
        </p:nvSpPr>
        <p:spPr>
          <a:xfrm>
            <a:off x="684213" y="620713"/>
            <a:ext cx="7775575" cy="903287"/>
          </a:xfrm>
        </p:spPr>
        <p:txBody>
          <a:bodyPr/>
          <a:lstStyle/>
          <a:p>
            <a:pPr eaLnBrk="1" hangingPunct="1"/>
            <a:r>
              <a:rPr lang="en-US" altLang="ja-JP" sz="2800" dirty="0" smtClean="0">
                <a:ea typeface="ＭＳ Ｐゴシック" charset="-128"/>
              </a:rPr>
              <a:t>PHY Performance Comparison</a:t>
            </a:r>
            <a:br>
              <a:rPr lang="en-US" altLang="ja-JP" sz="2800" dirty="0" smtClean="0">
                <a:ea typeface="ＭＳ Ｐゴシック" charset="-128"/>
              </a:rPr>
            </a:br>
            <a:r>
              <a:rPr lang="en-US" altLang="ja-JP" sz="2800" dirty="0" smtClean="0">
                <a:ea typeface="ＭＳ Ｐゴシック" charset="-128"/>
              </a:rPr>
              <a:t>between 802.22 PHY and Proposed PHY</a:t>
            </a:r>
          </a:p>
        </p:txBody>
      </p:sp>
      <p:sp>
        <p:nvSpPr>
          <p:cNvPr id="1031" name="Rectangle 6"/>
          <p:cNvSpPr>
            <a:spLocks noGrp="1" noChangeArrowheads="1"/>
          </p:cNvSpPr>
          <p:nvPr>
            <p:ph type="body" idx="1"/>
          </p:nvPr>
        </p:nvSpPr>
        <p:spPr>
          <a:xfrm>
            <a:off x="685800" y="1524000"/>
            <a:ext cx="7772400" cy="381000"/>
          </a:xfrm>
        </p:spPr>
        <p:txBody>
          <a:bodyPr/>
          <a:lstStyle/>
          <a:p>
            <a:pPr algn="ctr" eaLnBrk="1" hangingPunct="1">
              <a:buFontTx/>
              <a:buNone/>
            </a:pPr>
            <a:r>
              <a:rPr lang="en-US" altLang="ja-JP" sz="2000" dirty="0" smtClean="0">
                <a:ea typeface="ＭＳ Ｐゴシック" charset="-128"/>
              </a:rPr>
              <a:t>IEEE P802.22 Wireless RANs          Date:</a:t>
            </a:r>
            <a:r>
              <a:rPr lang="en-US" altLang="ja-JP" sz="2000" b="0" dirty="0" smtClean="0">
                <a:ea typeface="ＭＳ Ｐゴシック" charset="-128"/>
              </a:rPr>
              <a:t> </a:t>
            </a:r>
            <a:r>
              <a:rPr lang="en-US" altLang="ja-JP" sz="2000" b="0" dirty="0" smtClean="0">
                <a:ea typeface="ＭＳ Ｐゴシック" charset="-128"/>
              </a:rPr>
              <a:t>2013-01-16</a:t>
            </a:r>
            <a:endParaRPr lang="en-US" altLang="ja-JP" sz="2000" b="0" dirty="0" smtClean="0">
              <a:ea typeface="ＭＳ Ｐゴシック" charset="-128"/>
            </a:endParaRPr>
          </a:p>
        </p:txBody>
      </p:sp>
      <p:graphicFrame>
        <p:nvGraphicFramePr>
          <p:cNvPr id="1026" name="Object 11"/>
          <p:cNvGraphicFramePr>
            <a:graphicFrameLocks noChangeAspect="1"/>
          </p:cNvGraphicFramePr>
          <p:nvPr>
            <p:extLst>
              <p:ext uri="{D42A27DB-BD31-4B8C-83A1-F6EECF244321}">
                <p14:modId xmlns:p14="http://schemas.microsoft.com/office/powerpoint/2010/main" val="3524354858"/>
              </p:ext>
            </p:extLst>
          </p:nvPr>
        </p:nvGraphicFramePr>
        <p:xfrm>
          <a:off x="514350" y="2276475"/>
          <a:ext cx="7534275" cy="2286000"/>
        </p:xfrm>
        <a:graphic>
          <a:graphicData uri="http://schemas.openxmlformats.org/presentationml/2006/ole">
            <mc:AlternateContent xmlns:mc="http://schemas.openxmlformats.org/markup-compatibility/2006">
              <mc:Choice xmlns:v="urn:schemas-microsoft-com:vml" Requires="v">
                <p:oleObj spid="_x0000_s1426" name="Document" r:id="rId4" imgW="8372919" imgH="2549254" progId="Word.Document.8">
                  <p:embed/>
                </p:oleObj>
              </mc:Choice>
              <mc:Fallback>
                <p:oleObj name="Document" r:id="rId4" imgW="8372919" imgH="2549254" progId="Word.Document.8">
                  <p:embed/>
                  <p:pic>
                    <p:nvPicPr>
                      <p:cNvPr id="0" name="Picture 283"/>
                      <p:cNvPicPr>
                        <a:picLocks noChangeAspect="1" noChangeArrowheads="1"/>
                      </p:cNvPicPr>
                      <p:nvPr/>
                    </p:nvPicPr>
                    <p:blipFill>
                      <a:blip r:embed="rId5"/>
                      <a:srcRect/>
                      <a:stretch>
                        <a:fillRect/>
                      </a:stretch>
                    </p:blipFill>
                    <p:spPr bwMode="auto">
                      <a:xfrm>
                        <a:off x="514350" y="2276475"/>
                        <a:ext cx="7534275" cy="2286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a:solidFill>
                  <a:schemeClr val="tx1"/>
                </a:solidFill>
                <a:ea typeface="ＭＳ Ｐゴシック" charset="-128"/>
              </a:rPr>
              <a:t>Authors:</a:t>
            </a:r>
            <a:endParaRPr lang="en-US" altLang="ja-JP" sz="2000" b="0">
              <a:solidFill>
                <a:schemeClr val="tx1"/>
              </a:solidFill>
              <a:ea typeface="ＭＳ Ｐゴシック" charset="-128"/>
            </a:endParaRPr>
          </a:p>
        </p:txBody>
      </p:sp>
      <p:sp>
        <p:nvSpPr>
          <p:cNvPr id="1033" name="Text Box 13"/>
          <p:cNvSpPr txBox="1">
            <a:spLocks noChangeArrowheads="1"/>
          </p:cNvSpPr>
          <p:nvPr/>
        </p:nvSpPr>
        <p:spPr bwMode="auto">
          <a:xfrm>
            <a:off x="609600" y="4365104"/>
            <a:ext cx="8001000" cy="1939635"/>
          </a:xfrm>
          <a:prstGeom prst="rect">
            <a:avLst/>
          </a:prstGeom>
          <a:noFill/>
          <a:ln w="9525" algn="ctr">
            <a:noFill/>
            <a:miter lim="800000"/>
            <a:headEnd/>
            <a:tailEnd/>
          </a:ln>
        </p:spPr>
        <p:txBody>
          <a:bodyPr lIns="92075" tIns="46038" rIns="92075" bIns="46038">
            <a:spAutoFit/>
          </a:bodyPr>
          <a:lstStyle/>
          <a:p>
            <a:r>
              <a:rPr lang="en-GB" altLang="ja-JP" sz="80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800" dirty="0" smtClean="0"/>
          </a:p>
          <a:p>
            <a:r>
              <a:rPr lang="en-US" altLang="ja-JP" sz="800" dirty="0" smtClean="0"/>
              <a:t> </a:t>
            </a:r>
            <a:endParaRPr lang="ja-JP" altLang="ja-JP" sz="800" dirty="0" smtClean="0"/>
          </a:p>
          <a:p>
            <a:r>
              <a:rPr lang="en-GB" altLang="ja-JP" sz="80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800" dirty="0" smtClean="0"/>
          </a:p>
          <a:p>
            <a:r>
              <a:rPr lang="en-GB" altLang="ja-JP" sz="800" dirty="0" smtClean="0"/>
              <a:t> </a:t>
            </a:r>
            <a:endParaRPr lang="ja-JP" altLang="ja-JP" sz="800" dirty="0" smtClean="0"/>
          </a:p>
          <a:p>
            <a:r>
              <a:rPr lang="en-GB" altLang="ja-JP" sz="800" dirty="0" smtClean="0"/>
              <a:t>Patent Policy and Procedures: The contributor is familiar with the IEEE 802 Patent Policy and Procedures </a:t>
            </a:r>
            <a:endParaRPr lang="ja-JP" altLang="ja-JP" sz="800" dirty="0" smtClean="0"/>
          </a:p>
          <a:p>
            <a:r>
              <a:rPr lang="en-GB" altLang="ja-JP" sz="800" dirty="0" smtClean="0"/>
              <a:t>&lt;</a:t>
            </a:r>
            <a:r>
              <a:rPr lang="en-GB" altLang="ja-JP" sz="800" u="sng" dirty="0" smtClean="0">
                <a:hlinkClick r:id="rId6"/>
              </a:rPr>
              <a:t>http://standards.ieee.org/guides/bylaws/sb-bylaws.pdf</a:t>
            </a:r>
            <a:r>
              <a:rPr lang="en-GB" altLang="ja-JP" sz="80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800" dirty="0" err="1" smtClean="0"/>
              <a:t>Apurva</a:t>
            </a:r>
            <a:r>
              <a:rPr lang="en-GB" altLang="ja-JP" sz="800" dirty="0" smtClean="0"/>
              <a:t> </a:t>
            </a:r>
            <a:r>
              <a:rPr lang="en-GB" altLang="ja-JP" sz="800" dirty="0" err="1" smtClean="0"/>
              <a:t>Mody</a:t>
            </a:r>
            <a:r>
              <a:rPr lang="en-GB" altLang="ja-JP" sz="800" dirty="0" smtClean="0"/>
              <a:t> &lt;</a:t>
            </a:r>
            <a:r>
              <a:rPr lang="en-GB" altLang="ja-JP" sz="800" u="sng" dirty="0" smtClean="0">
                <a:hlinkClick r:id="rId7"/>
              </a:rPr>
              <a:t>apurva.mody@baesystems.com</a:t>
            </a:r>
            <a:r>
              <a:rPr lang="en-GB" altLang="ja-JP" sz="80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a:t>
            </a:r>
            <a:r>
              <a:rPr lang="en-GB" altLang="ja-JP" sz="800" u="sng" dirty="0" smtClean="0">
                <a:hlinkClick r:id="rId8"/>
              </a:rPr>
              <a:t>patcom@ieee.org</a:t>
            </a:r>
            <a:r>
              <a:rPr lang="en-GB" altLang="ja-JP" sz="800" dirty="0" smtClean="0"/>
              <a:t>.</a:t>
            </a:r>
            <a:endParaRPr lang="en-US" altLang="ja-JP" sz="900" dirty="0">
              <a:ea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992050"/>
            <a:ext cx="6413636" cy="4813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日付プレースホルダー 3"/>
          <p:cNvSpPr>
            <a:spLocks noGrp="1"/>
          </p:cNvSpPr>
          <p:nvPr>
            <p:ph type="dt" sz="half" idx="10"/>
          </p:nvPr>
        </p:nvSpPr>
        <p:spPr>
          <a:xfrm>
            <a:off x="696913" y="332601"/>
            <a:ext cx="878446" cy="276999"/>
          </a:xfrm>
        </p:spPr>
        <p:txBody>
          <a:bodyPr/>
          <a:lstStyle/>
          <a:p>
            <a:pPr>
              <a:defRPr/>
            </a:pPr>
            <a:r>
              <a:rPr lang="en-US" altLang="ja-JP" dirty="0" smtClean="0"/>
              <a:t>Jan </a:t>
            </a:r>
            <a:r>
              <a:rPr lang="en-US" altLang="ja-JP" dirty="0" smtClean="0"/>
              <a:t>2013</a:t>
            </a:r>
          </a:p>
        </p:txBody>
      </p:sp>
      <p:sp>
        <p:nvSpPr>
          <p:cNvPr id="5" name="フッター プレースホルダー 4"/>
          <p:cNvSpPr>
            <a:spLocks noGrp="1"/>
          </p:cNvSpPr>
          <p:nvPr>
            <p:ph type="ftr" sz="quarter" idx="11"/>
          </p:nvPr>
        </p:nvSpPr>
        <p:spPr>
          <a:xfrm>
            <a:off x="8184852" y="6475413"/>
            <a:ext cx="359073" cy="184666"/>
          </a:xfrm>
        </p:spPr>
        <p:txBody>
          <a:bodyPr/>
          <a:lstStyle/>
          <a:p>
            <a:pPr>
              <a:defRPr/>
            </a:pPr>
            <a:r>
              <a:rPr lang="en-US" dirty="0" smtClean="0"/>
              <a:t>NICT</a:t>
            </a:r>
            <a:endParaRPr lang="en-US" dirty="0"/>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9E9C6A3B-6B4B-4525-BD88-CBEB2710EAD2}" type="slidenum">
              <a:rPr lang="en-US" altLang="ja-JP" smtClean="0"/>
              <a:pPr>
                <a:defRPr/>
              </a:pPr>
              <a:t>10</a:t>
            </a:fld>
            <a:endParaRPr lang="en-US" altLang="ja-JP"/>
          </a:p>
        </p:txBody>
      </p:sp>
      <p:cxnSp>
        <p:nvCxnSpPr>
          <p:cNvPr id="16" name="直線コネクタ 15"/>
          <p:cNvCxnSpPr/>
          <p:nvPr/>
        </p:nvCxnSpPr>
        <p:spPr bwMode="auto">
          <a:xfrm>
            <a:off x="7289254" y="1227347"/>
            <a:ext cx="0" cy="2500245"/>
          </a:xfrm>
          <a:prstGeom prst="line">
            <a:avLst/>
          </a:prstGeom>
          <a:noFill/>
          <a:ln w="15875" cap="flat" cmpd="sng" algn="ctr">
            <a:solidFill>
              <a:srgbClr val="002060"/>
            </a:solidFill>
            <a:prstDash val="sysDot"/>
            <a:round/>
            <a:headEnd type="none" w="med" len="med"/>
            <a:tailEnd type="none" w="med" len="med"/>
          </a:ln>
          <a:effectLst/>
        </p:spPr>
      </p:cxnSp>
      <p:cxnSp>
        <p:nvCxnSpPr>
          <p:cNvPr id="22" name="直線コネクタ 21"/>
          <p:cNvCxnSpPr/>
          <p:nvPr/>
        </p:nvCxnSpPr>
        <p:spPr bwMode="auto">
          <a:xfrm>
            <a:off x="6343625" y="1124852"/>
            <a:ext cx="0" cy="2500245"/>
          </a:xfrm>
          <a:prstGeom prst="line">
            <a:avLst/>
          </a:prstGeom>
          <a:noFill/>
          <a:ln w="15875" cap="flat" cmpd="sng" algn="ctr">
            <a:solidFill>
              <a:srgbClr val="002060"/>
            </a:solidFill>
            <a:prstDash val="sysDot"/>
            <a:round/>
            <a:headEnd type="none" w="med" len="med"/>
            <a:tailEnd type="none" w="med" len="med"/>
          </a:ln>
          <a:effectLst/>
        </p:spPr>
      </p:cxnSp>
      <p:sp>
        <p:nvSpPr>
          <p:cNvPr id="24" name="正方形/長方形 23"/>
          <p:cNvSpPr/>
          <p:nvPr/>
        </p:nvSpPr>
        <p:spPr>
          <a:xfrm>
            <a:off x="7289254" y="3128269"/>
            <a:ext cx="1719536" cy="584775"/>
          </a:xfrm>
          <a:prstGeom prst="rect">
            <a:avLst/>
          </a:prstGeom>
          <a:solidFill>
            <a:schemeClr val="bg1"/>
          </a:solidFill>
        </p:spPr>
        <p:txBody>
          <a:bodyPr wrap="square">
            <a:spAutoFit/>
          </a:bodyPr>
          <a:lstStyle/>
          <a:p>
            <a:r>
              <a:rPr lang="en-US" altLang="ja-JP" sz="1600" b="0" dirty="0" smtClean="0"/>
              <a:t>Reference BER:</a:t>
            </a:r>
          </a:p>
          <a:p>
            <a:r>
              <a:rPr lang="en-US" altLang="ja-JP" sz="1600" b="0" dirty="0" smtClean="0"/>
              <a:t>2x10</a:t>
            </a:r>
            <a:r>
              <a:rPr lang="en-US" altLang="ja-JP" sz="1600" b="0" baseline="30000" dirty="0" smtClean="0"/>
              <a:t>-4</a:t>
            </a:r>
          </a:p>
        </p:txBody>
      </p:sp>
      <p:sp>
        <p:nvSpPr>
          <p:cNvPr id="26" name="正方形/長方形 25"/>
          <p:cNvSpPr/>
          <p:nvPr/>
        </p:nvSpPr>
        <p:spPr>
          <a:xfrm>
            <a:off x="4696966" y="803145"/>
            <a:ext cx="864096" cy="369332"/>
          </a:xfrm>
          <a:prstGeom prst="rect">
            <a:avLst/>
          </a:prstGeom>
          <a:noFill/>
        </p:spPr>
        <p:txBody>
          <a:bodyPr wrap="square">
            <a:spAutoFit/>
          </a:bodyPr>
          <a:lstStyle/>
          <a:p>
            <a:r>
              <a:rPr lang="en-US" altLang="ja-JP" sz="1800" b="0" dirty="0" smtClean="0"/>
              <a:t>3.5dB</a:t>
            </a:r>
            <a:endParaRPr lang="ja-JP" altLang="en-US" sz="1800" dirty="0"/>
          </a:p>
        </p:txBody>
      </p:sp>
      <p:sp>
        <p:nvSpPr>
          <p:cNvPr id="27" name="正方形/長方形 26"/>
          <p:cNvSpPr/>
          <p:nvPr/>
        </p:nvSpPr>
        <p:spPr>
          <a:xfrm>
            <a:off x="5561062" y="821557"/>
            <a:ext cx="864096" cy="369332"/>
          </a:xfrm>
          <a:prstGeom prst="rect">
            <a:avLst/>
          </a:prstGeom>
          <a:noFill/>
        </p:spPr>
        <p:txBody>
          <a:bodyPr wrap="square">
            <a:spAutoFit/>
          </a:bodyPr>
          <a:lstStyle/>
          <a:p>
            <a:r>
              <a:rPr lang="en-US" altLang="ja-JP" sz="1800" b="0" dirty="0" smtClean="0"/>
              <a:t>5.8dB</a:t>
            </a:r>
            <a:endParaRPr lang="ja-JP" altLang="en-US" sz="1800" dirty="0"/>
          </a:p>
        </p:txBody>
      </p:sp>
      <p:sp>
        <p:nvSpPr>
          <p:cNvPr id="28" name="正方形/長方形 27"/>
          <p:cNvSpPr/>
          <p:nvPr/>
        </p:nvSpPr>
        <p:spPr>
          <a:xfrm>
            <a:off x="6377533" y="830849"/>
            <a:ext cx="864096" cy="369332"/>
          </a:xfrm>
          <a:prstGeom prst="rect">
            <a:avLst/>
          </a:prstGeom>
          <a:noFill/>
        </p:spPr>
        <p:txBody>
          <a:bodyPr wrap="square">
            <a:spAutoFit/>
          </a:bodyPr>
          <a:lstStyle/>
          <a:p>
            <a:r>
              <a:rPr lang="en-US" altLang="ja-JP" sz="1800" b="0" dirty="0" smtClean="0"/>
              <a:t>6.4 dB</a:t>
            </a:r>
            <a:endParaRPr lang="ja-JP" altLang="en-US" sz="1800" dirty="0"/>
          </a:p>
        </p:txBody>
      </p:sp>
      <p:cxnSp>
        <p:nvCxnSpPr>
          <p:cNvPr id="29" name="直線矢印コネクタ 28"/>
          <p:cNvCxnSpPr/>
          <p:nvPr/>
        </p:nvCxnSpPr>
        <p:spPr bwMode="auto">
          <a:xfrm>
            <a:off x="4831457" y="1231539"/>
            <a:ext cx="451098" cy="0"/>
          </a:xfrm>
          <a:prstGeom prst="straightConnector1">
            <a:avLst/>
          </a:prstGeom>
          <a:noFill/>
          <a:ln w="38100" cap="flat" cmpd="sng" algn="ctr">
            <a:solidFill>
              <a:schemeClr val="tx1"/>
            </a:solidFill>
            <a:prstDash val="solid"/>
            <a:round/>
            <a:headEnd type="triangle" w="med" len="med"/>
            <a:tailEnd type="triangle" w="med" len="med"/>
          </a:ln>
          <a:effectLst/>
        </p:spPr>
      </p:cxnSp>
      <p:cxnSp>
        <p:nvCxnSpPr>
          <p:cNvPr id="30" name="直線矢印コネクタ 29"/>
          <p:cNvCxnSpPr/>
          <p:nvPr/>
        </p:nvCxnSpPr>
        <p:spPr bwMode="auto">
          <a:xfrm>
            <a:off x="5555729" y="1246397"/>
            <a:ext cx="720000" cy="0"/>
          </a:xfrm>
          <a:prstGeom prst="straightConnector1">
            <a:avLst/>
          </a:prstGeom>
          <a:noFill/>
          <a:ln w="38100" cap="flat" cmpd="sng" algn="ctr">
            <a:solidFill>
              <a:srgbClr val="FF0000"/>
            </a:solidFill>
            <a:prstDash val="solid"/>
            <a:round/>
            <a:headEnd type="triangle" w="med" len="med"/>
            <a:tailEnd type="triangle" w="med" len="med"/>
          </a:ln>
          <a:effectLst/>
        </p:spPr>
      </p:cxnSp>
      <p:cxnSp>
        <p:nvCxnSpPr>
          <p:cNvPr id="31" name="直線矢印コネクタ 30"/>
          <p:cNvCxnSpPr/>
          <p:nvPr/>
        </p:nvCxnSpPr>
        <p:spPr bwMode="auto">
          <a:xfrm flipV="1">
            <a:off x="6343625" y="1227347"/>
            <a:ext cx="792000" cy="0"/>
          </a:xfrm>
          <a:prstGeom prst="straightConnector1">
            <a:avLst/>
          </a:prstGeom>
          <a:noFill/>
          <a:ln w="38100" cap="flat" cmpd="sng" algn="ctr">
            <a:solidFill>
              <a:srgbClr val="002060"/>
            </a:solidFill>
            <a:prstDash val="solid"/>
            <a:round/>
            <a:headEnd type="triangle" w="med" len="med"/>
            <a:tailEnd type="triangle" w="med" len="med"/>
          </a:ln>
          <a:effectLst/>
        </p:spPr>
      </p:cxnSp>
      <p:cxnSp>
        <p:nvCxnSpPr>
          <p:cNvPr id="32" name="直線コネクタ 31"/>
          <p:cNvCxnSpPr/>
          <p:nvPr/>
        </p:nvCxnSpPr>
        <p:spPr bwMode="auto">
          <a:xfrm>
            <a:off x="4869557" y="1015272"/>
            <a:ext cx="0" cy="2500245"/>
          </a:xfrm>
          <a:prstGeom prst="line">
            <a:avLst/>
          </a:prstGeom>
          <a:noFill/>
          <a:ln w="15875" cap="flat" cmpd="sng" algn="ctr">
            <a:solidFill>
              <a:schemeClr val="tx1"/>
            </a:solidFill>
            <a:prstDash val="sysDot"/>
            <a:round/>
            <a:headEnd type="none" w="med" len="med"/>
            <a:tailEnd type="none" w="med" len="med"/>
          </a:ln>
          <a:effectLst/>
        </p:spPr>
      </p:cxnSp>
      <p:cxnSp>
        <p:nvCxnSpPr>
          <p:cNvPr id="33" name="直線コネクタ 32"/>
          <p:cNvCxnSpPr/>
          <p:nvPr/>
        </p:nvCxnSpPr>
        <p:spPr bwMode="auto">
          <a:xfrm>
            <a:off x="5282555" y="1049423"/>
            <a:ext cx="0" cy="2500245"/>
          </a:xfrm>
          <a:prstGeom prst="line">
            <a:avLst/>
          </a:prstGeom>
          <a:noFill/>
          <a:ln w="15875" cap="flat" cmpd="sng" algn="ctr">
            <a:solidFill>
              <a:schemeClr val="tx1"/>
            </a:solidFill>
            <a:prstDash val="sysDot"/>
            <a:round/>
            <a:headEnd type="none" w="med" len="med"/>
            <a:tailEnd type="none" w="med" len="med"/>
          </a:ln>
          <a:effectLst/>
        </p:spPr>
      </p:cxnSp>
      <p:cxnSp>
        <p:nvCxnSpPr>
          <p:cNvPr id="34" name="直線コネクタ 33"/>
          <p:cNvCxnSpPr/>
          <p:nvPr/>
        </p:nvCxnSpPr>
        <p:spPr bwMode="auto">
          <a:xfrm>
            <a:off x="5561062" y="1015515"/>
            <a:ext cx="0" cy="2500245"/>
          </a:xfrm>
          <a:prstGeom prst="line">
            <a:avLst/>
          </a:prstGeom>
          <a:noFill/>
          <a:ln w="15875" cap="flat" cmpd="sng" algn="ctr">
            <a:solidFill>
              <a:srgbClr val="FF0000"/>
            </a:solidFill>
            <a:prstDash val="sysDot"/>
            <a:round/>
            <a:headEnd type="none" w="med" len="med"/>
            <a:tailEnd type="none" w="med" len="med"/>
          </a:ln>
          <a:effectLst/>
        </p:spPr>
      </p:cxnSp>
      <p:cxnSp>
        <p:nvCxnSpPr>
          <p:cNvPr id="35" name="直線コネクタ 34"/>
          <p:cNvCxnSpPr/>
          <p:nvPr/>
        </p:nvCxnSpPr>
        <p:spPr bwMode="auto">
          <a:xfrm>
            <a:off x="6290667" y="1095163"/>
            <a:ext cx="0" cy="2500245"/>
          </a:xfrm>
          <a:prstGeom prst="line">
            <a:avLst/>
          </a:prstGeom>
          <a:noFill/>
          <a:ln w="15875" cap="flat" cmpd="sng" algn="ctr">
            <a:solidFill>
              <a:srgbClr val="FF0000"/>
            </a:solidFill>
            <a:prstDash val="sysDot"/>
            <a:round/>
            <a:headEnd type="none" w="med" len="med"/>
            <a:tailEnd type="none" w="med" len="med"/>
          </a:ln>
          <a:effectLst/>
        </p:spPr>
      </p:cxnSp>
      <p:sp>
        <p:nvSpPr>
          <p:cNvPr id="21" name="正方形/長方形 20"/>
          <p:cNvSpPr/>
          <p:nvPr/>
        </p:nvSpPr>
        <p:spPr>
          <a:xfrm>
            <a:off x="179512" y="684843"/>
            <a:ext cx="3121174" cy="707886"/>
          </a:xfrm>
          <a:prstGeom prst="rect">
            <a:avLst/>
          </a:prstGeom>
        </p:spPr>
        <p:txBody>
          <a:bodyPr wrap="square">
            <a:spAutoFit/>
          </a:bodyPr>
          <a:lstStyle/>
          <a:p>
            <a:r>
              <a:rPr lang="en-US" altLang="ja-JP" sz="2000" b="0" dirty="0"/>
              <a:t>Channel </a:t>
            </a:r>
            <a:r>
              <a:rPr lang="en-US" altLang="ja-JP" sz="2000" b="0" dirty="0" smtClean="0"/>
              <a:t>Model: Profile B</a:t>
            </a:r>
          </a:p>
          <a:p>
            <a:r>
              <a:rPr lang="en-US" altLang="ja-JP" sz="2000" b="0" dirty="0" smtClean="0"/>
              <a:t>Code Rate: 2/3</a:t>
            </a:r>
            <a:endParaRPr lang="ja-JP" altLang="en-US" sz="2000" dirty="0"/>
          </a:p>
        </p:txBody>
      </p:sp>
      <p:cxnSp>
        <p:nvCxnSpPr>
          <p:cNvPr id="36" name="直線コネクタ 35"/>
          <p:cNvCxnSpPr/>
          <p:nvPr/>
        </p:nvCxnSpPr>
        <p:spPr bwMode="auto">
          <a:xfrm>
            <a:off x="7154763" y="1087523"/>
            <a:ext cx="0" cy="2500245"/>
          </a:xfrm>
          <a:prstGeom prst="line">
            <a:avLst/>
          </a:prstGeom>
          <a:noFill/>
          <a:ln w="15875" cap="flat" cmpd="sng" algn="ctr">
            <a:solidFill>
              <a:srgbClr val="002060"/>
            </a:solidFill>
            <a:prstDash val="sysDot"/>
            <a:round/>
            <a:headEnd type="none" w="med" len="med"/>
            <a:tailEnd type="none" w="med" len="med"/>
          </a:ln>
          <a:effectLst/>
        </p:spPr>
      </p:cxnSp>
      <p:sp>
        <p:nvSpPr>
          <p:cNvPr id="37" name="正方形/長方形 36"/>
          <p:cNvSpPr/>
          <p:nvPr/>
        </p:nvSpPr>
        <p:spPr>
          <a:xfrm>
            <a:off x="114722" y="5703805"/>
            <a:ext cx="8914556" cy="646331"/>
          </a:xfrm>
          <a:prstGeom prst="rect">
            <a:avLst/>
          </a:prstGeom>
        </p:spPr>
        <p:txBody>
          <a:bodyPr wrap="square">
            <a:spAutoFit/>
          </a:bodyPr>
          <a:lstStyle/>
          <a:p>
            <a:r>
              <a:rPr lang="en-US" altLang="ja-JP" sz="1800" dirty="0" smtClean="0"/>
              <a:t>At the reference BER point, proposed PHY improves BER performance by 3.5 dB for QPSK-CC2/3, 5.8 dB for 16QAM-CC2/3, 6.4 dB for 64QAM-CC2/3. </a:t>
            </a:r>
            <a:endParaRPr lang="ja-JP" altLang="en-US" sz="1800" baseline="30000" dirty="0"/>
          </a:p>
        </p:txBody>
      </p:sp>
    </p:spTree>
    <p:extLst>
      <p:ext uri="{BB962C8B-B14F-4D97-AF65-F5344CB8AC3E}">
        <p14:creationId xmlns:p14="http://schemas.microsoft.com/office/powerpoint/2010/main" val="31130787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38944"/>
          </a:xfrm>
        </p:spPr>
        <p:txBody>
          <a:bodyPr/>
          <a:lstStyle/>
          <a:p>
            <a:r>
              <a:rPr kumimoji="1" lang="en-US" altLang="ja-JP" dirty="0" smtClean="0"/>
              <a:t>Difference between Pilot Pattern</a:t>
            </a:r>
            <a:endParaRPr kumimoji="1" lang="ja-JP" altLang="en-US" dirty="0"/>
          </a:p>
        </p:txBody>
      </p:sp>
      <p:sp>
        <p:nvSpPr>
          <p:cNvPr id="4" name="日付プレースホルダー 3"/>
          <p:cNvSpPr>
            <a:spLocks noGrp="1"/>
          </p:cNvSpPr>
          <p:nvPr>
            <p:ph type="dt" sz="half" idx="10"/>
          </p:nvPr>
        </p:nvSpPr>
        <p:spPr>
          <a:xfrm>
            <a:off x="696913" y="332601"/>
            <a:ext cx="878446" cy="276999"/>
          </a:xfrm>
        </p:spPr>
        <p:txBody>
          <a:bodyPr/>
          <a:lstStyle/>
          <a:p>
            <a:pPr>
              <a:defRPr/>
            </a:pPr>
            <a:r>
              <a:rPr lang="en-US" altLang="ja-JP" dirty="0" smtClean="0"/>
              <a:t>Jan </a:t>
            </a:r>
            <a:r>
              <a:rPr lang="en-US" altLang="ja-JP" dirty="0" smtClean="0"/>
              <a:t>2013</a:t>
            </a:r>
          </a:p>
        </p:txBody>
      </p:sp>
      <p:sp>
        <p:nvSpPr>
          <p:cNvPr id="5" name="フッター プレースホルダー 4"/>
          <p:cNvSpPr>
            <a:spLocks noGrp="1"/>
          </p:cNvSpPr>
          <p:nvPr>
            <p:ph type="ftr" sz="quarter" idx="11"/>
          </p:nvPr>
        </p:nvSpPr>
        <p:spPr/>
        <p:txBody>
          <a:bodyPr/>
          <a:lstStyle/>
          <a:p>
            <a:pPr>
              <a:defRPr/>
            </a:pPr>
            <a:r>
              <a:rPr lang="en-US" dirty="0" smtClean="0"/>
              <a:t>NICT</a:t>
            </a:r>
            <a:endParaRPr lang="en-US" dirty="0"/>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9E9C6A3B-6B4B-4525-BD88-CBEB2710EAD2}" type="slidenum">
              <a:rPr lang="en-US" altLang="ja-JP" smtClean="0"/>
              <a:pPr>
                <a:defRPr/>
              </a:pPr>
              <a:t>11</a:t>
            </a:fld>
            <a:endParaRPr lang="en-US" altLang="ja-JP"/>
          </a:p>
        </p:txBody>
      </p:sp>
      <p:sp>
        <p:nvSpPr>
          <p:cNvPr id="43" name="円/楕円 42"/>
          <p:cNvSpPr/>
          <p:nvPr/>
        </p:nvSpPr>
        <p:spPr bwMode="auto">
          <a:xfrm>
            <a:off x="1187624" y="2317914"/>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0" name="円/楕円 49"/>
          <p:cNvSpPr/>
          <p:nvPr/>
        </p:nvSpPr>
        <p:spPr bwMode="auto">
          <a:xfrm>
            <a:off x="1475656" y="231791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1" name="円/楕円 50"/>
          <p:cNvSpPr/>
          <p:nvPr/>
        </p:nvSpPr>
        <p:spPr bwMode="auto">
          <a:xfrm>
            <a:off x="1763688" y="231791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2" name="円/楕円 51"/>
          <p:cNvSpPr/>
          <p:nvPr/>
        </p:nvSpPr>
        <p:spPr bwMode="auto">
          <a:xfrm>
            <a:off x="2051720" y="231791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3" name="円/楕円 52"/>
          <p:cNvSpPr/>
          <p:nvPr/>
        </p:nvSpPr>
        <p:spPr bwMode="auto">
          <a:xfrm>
            <a:off x="2339752" y="231791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4" name="円/楕円 53"/>
          <p:cNvSpPr/>
          <p:nvPr/>
        </p:nvSpPr>
        <p:spPr bwMode="auto">
          <a:xfrm>
            <a:off x="2627784" y="231791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5" name="円/楕円 54"/>
          <p:cNvSpPr/>
          <p:nvPr/>
        </p:nvSpPr>
        <p:spPr bwMode="auto">
          <a:xfrm>
            <a:off x="2915816" y="231791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7" name="円/楕円 56"/>
          <p:cNvSpPr/>
          <p:nvPr/>
        </p:nvSpPr>
        <p:spPr bwMode="auto">
          <a:xfrm>
            <a:off x="1187624" y="260594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8" name="円/楕円 57"/>
          <p:cNvSpPr/>
          <p:nvPr/>
        </p:nvSpPr>
        <p:spPr bwMode="auto">
          <a:xfrm>
            <a:off x="1475656" y="260594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9" name="円/楕円 58"/>
          <p:cNvSpPr/>
          <p:nvPr/>
        </p:nvSpPr>
        <p:spPr bwMode="auto">
          <a:xfrm>
            <a:off x="1763688" y="260594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0" name="円/楕円 59"/>
          <p:cNvSpPr/>
          <p:nvPr/>
        </p:nvSpPr>
        <p:spPr bwMode="auto">
          <a:xfrm>
            <a:off x="2051720" y="2605946"/>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1" name="円/楕円 60"/>
          <p:cNvSpPr/>
          <p:nvPr/>
        </p:nvSpPr>
        <p:spPr bwMode="auto">
          <a:xfrm>
            <a:off x="2339752" y="260594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2" name="円/楕円 61"/>
          <p:cNvSpPr/>
          <p:nvPr/>
        </p:nvSpPr>
        <p:spPr bwMode="auto">
          <a:xfrm>
            <a:off x="2627784" y="260594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3" name="円/楕円 62"/>
          <p:cNvSpPr/>
          <p:nvPr/>
        </p:nvSpPr>
        <p:spPr bwMode="auto">
          <a:xfrm>
            <a:off x="2915816" y="260594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4" name="円/楕円 63"/>
          <p:cNvSpPr/>
          <p:nvPr/>
        </p:nvSpPr>
        <p:spPr bwMode="auto">
          <a:xfrm>
            <a:off x="1187624" y="289397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5" name="円/楕円 64"/>
          <p:cNvSpPr/>
          <p:nvPr/>
        </p:nvSpPr>
        <p:spPr bwMode="auto">
          <a:xfrm>
            <a:off x="1475656" y="289397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6" name="円/楕円 65"/>
          <p:cNvSpPr/>
          <p:nvPr/>
        </p:nvSpPr>
        <p:spPr bwMode="auto">
          <a:xfrm>
            <a:off x="1763688" y="289397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7" name="円/楕円 66"/>
          <p:cNvSpPr/>
          <p:nvPr/>
        </p:nvSpPr>
        <p:spPr bwMode="auto">
          <a:xfrm>
            <a:off x="2051720" y="289397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8" name="円/楕円 67"/>
          <p:cNvSpPr/>
          <p:nvPr/>
        </p:nvSpPr>
        <p:spPr bwMode="auto">
          <a:xfrm>
            <a:off x="2339752" y="289397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9" name="円/楕円 68"/>
          <p:cNvSpPr/>
          <p:nvPr/>
        </p:nvSpPr>
        <p:spPr bwMode="auto">
          <a:xfrm>
            <a:off x="2627784" y="289397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0" name="円/楕円 69"/>
          <p:cNvSpPr/>
          <p:nvPr/>
        </p:nvSpPr>
        <p:spPr bwMode="auto">
          <a:xfrm>
            <a:off x="2915816" y="2893978"/>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1" name="円/楕円 70"/>
          <p:cNvSpPr/>
          <p:nvPr/>
        </p:nvSpPr>
        <p:spPr bwMode="auto">
          <a:xfrm>
            <a:off x="1187624" y="318201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2" name="円/楕円 71"/>
          <p:cNvSpPr/>
          <p:nvPr/>
        </p:nvSpPr>
        <p:spPr bwMode="auto">
          <a:xfrm>
            <a:off x="1475656" y="3182010"/>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3" name="円/楕円 72"/>
          <p:cNvSpPr/>
          <p:nvPr/>
        </p:nvSpPr>
        <p:spPr bwMode="auto">
          <a:xfrm>
            <a:off x="1763688" y="318201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4" name="円/楕円 73"/>
          <p:cNvSpPr/>
          <p:nvPr/>
        </p:nvSpPr>
        <p:spPr bwMode="auto">
          <a:xfrm>
            <a:off x="2051720" y="318201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5" name="円/楕円 74"/>
          <p:cNvSpPr/>
          <p:nvPr/>
        </p:nvSpPr>
        <p:spPr bwMode="auto">
          <a:xfrm>
            <a:off x="2339752" y="318201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6" name="円/楕円 75"/>
          <p:cNvSpPr/>
          <p:nvPr/>
        </p:nvSpPr>
        <p:spPr bwMode="auto">
          <a:xfrm>
            <a:off x="2627784" y="318201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7" name="円/楕円 76"/>
          <p:cNvSpPr/>
          <p:nvPr/>
        </p:nvSpPr>
        <p:spPr bwMode="auto">
          <a:xfrm>
            <a:off x="2915816" y="318201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8" name="円/楕円 77"/>
          <p:cNvSpPr/>
          <p:nvPr/>
        </p:nvSpPr>
        <p:spPr bwMode="auto">
          <a:xfrm>
            <a:off x="1187624" y="347004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9" name="円/楕円 78"/>
          <p:cNvSpPr/>
          <p:nvPr/>
        </p:nvSpPr>
        <p:spPr bwMode="auto">
          <a:xfrm>
            <a:off x="1475656" y="347004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0" name="円/楕円 79"/>
          <p:cNvSpPr/>
          <p:nvPr/>
        </p:nvSpPr>
        <p:spPr bwMode="auto">
          <a:xfrm>
            <a:off x="1763688" y="347004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1" name="円/楕円 80"/>
          <p:cNvSpPr/>
          <p:nvPr/>
        </p:nvSpPr>
        <p:spPr bwMode="auto">
          <a:xfrm>
            <a:off x="2051720" y="347004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2" name="円/楕円 81"/>
          <p:cNvSpPr/>
          <p:nvPr/>
        </p:nvSpPr>
        <p:spPr bwMode="auto">
          <a:xfrm>
            <a:off x="2339752" y="3470042"/>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3" name="円/楕円 82"/>
          <p:cNvSpPr/>
          <p:nvPr/>
        </p:nvSpPr>
        <p:spPr bwMode="auto">
          <a:xfrm>
            <a:off x="2627784" y="347004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4" name="円/楕円 83"/>
          <p:cNvSpPr/>
          <p:nvPr/>
        </p:nvSpPr>
        <p:spPr bwMode="auto">
          <a:xfrm>
            <a:off x="2915816" y="347004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5" name="円/楕円 84"/>
          <p:cNvSpPr/>
          <p:nvPr/>
        </p:nvSpPr>
        <p:spPr bwMode="auto">
          <a:xfrm>
            <a:off x="1187624" y="37580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6" name="円/楕円 85"/>
          <p:cNvSpPr/>
          <p:nvPr/>
        </p:nvSpPr>
        <p:spPr bwMode="auto">
          <a:xfrm>
            <a:off x="1475656" y="37580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7" name="円/楕円 86"/>
          <p:cNvSpPr/>
          <p:nvPr/>
        </p:nvSpPr>
        <p:spPr bwMode="auto">
          <a:xfrm>
            <a:off x="1763688" y="3758074"/>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8" name="円/楕円 87"/>
          <p:cNvSpPr/>
          <p:nvPr/>
        </p:nvSpPr>
        <p:spPr bwMode="auto">
          <a:xfrm>
            <a:off x="2051720" y="37580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9" name="円/楕円 88"/>
          <p:cNvSpPr/>
          <p:nvPr/>
        </p:nvSpPr>
        <p:spPr bwMode="auto">
          <a:xfrm>
            <a:off x="2339752" y="37580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0" name="円/楕円 89"/>
          <p:cNvSpPr/>
          <p:nvPr/>
        </p:nvSpPr>
        <p:spPr bwMode="auto">
          <a:xfrm>
            <a:off x="2627784" y="37580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1" name="円/楕円 90"/>
          <p:cNvSpPr/>
          <p:nvPr/>
        </p:nvSpPr>
        <p:spPr bwMode="auto">
          <a:xfrm>
            <a:off x="2915816" y="37580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2" name="円/楕円 91"/>
          <p:cNvSpPr/>
          <p:nvPr/>
        </p:nvSpPr>
        <p:spPr bwMode="auto">
          <a:xfrm>
            <a:off x="1187624" y="404610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3" name="円/楕円 92"/>
          <p:cNvSpPr/>
          <p:nvPr/>
        </p:nvSpPr>
        <p:spPr bwMode="auto">
          <a:xfrm>
            <a:off x="1475656" y="404610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4" name="円/楕円 93"/>
          <p:cNvSpPr/>
          <p:nvPr/>
        </p:nvSpPr>
        <p:spPr bwMode="auto">
          <a:xfrm>
            <a:off x="1763688" y="404610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5" name="円/楕円 94"/>
          <p:cNvSpPr/>
          <p:nvPr/>
        </p:nvSpPr>
        <p:spPr bwMode="auto">
          <a:xfrm>
            <a:off x="2051720" y="404610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6" name="円/楕円 95"/>
          <p:cNvSpPr/>
          <p:nvPr/>
        </p:nvSpPr>
        <p:spPr bwMode="auto">
          <a:xfrm>
            <a:off x="2339752" y="404610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7" name="円/楕円 96"/>
          <p:cNvSpPr/>
          <p:nvPr/>
        </p:nvSpPr>
        <p:spPr bwMode="auto">
          <a:xfrm>
            <a:off x="2627784" y="4046106"/>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8" name="円/楕円 97"/>
          <p:cNvSpPr/>
          <p:nvPr/>
        </p:nvSpPr>
        <p:spPr bwMode="auto">
          <a:xfrm>
            <a:off x="2915816" y="404610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6" name="円/楕円 105"/>
          <p:cNvSpPr/>
          <p:nvPr/>
        </p:nvSpPr>
        <p:spPr bwMode="auto">
          <a:xfrm>
            <a:off x="6844284" y="297259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7" name="円/楕円 106"/>
          <p:cNvSpPr/>
          <p:nvPr/>
        </p:nvSpPr>
        <p:spPr bwMode="auto">
          <a:xfrm>
            <a:off x="6869761" y="3373651"/>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cxnSp>
        <p:nvCxnSpPr>
          <p:cNvPr id="49" name="直線矢印コネクタ 48"/>
          <p:cNvCxnSpPr/>
          <p:nvPr/>
        </p:nvCxnSpPr>
        <p:spPr bwMode="auto">
          <a:xfrm>
            <a:off x="683568" y="2101890"/>
            <a:ext cx="1296144" cy="0"/>
          </a:xfrm>
          <a:prstGeom prst="straightConnector1">
            <a:avLst/>
          </a:prstGeom>
          <a:noFill/>
          <a:ln w="9525" cap="flat" cmpd="sng" algn="ctr">
            <a:solidFill>
              <a:schemeClr val="tx1"/>
            </a:solidFill>
            <a:prstDash val="solid"/>
            <a:round/>
            <a:headEnd type="none" w="med" len="med"/>
            <a:tailEnd type="triangle" w="med" len="med"/>
          </a:ln>
          <a:effectLst/>
        </p:spPr>
      </p:cxnSp>
      <p:cxnSp>
        <p:nvCxnSpPr>
          <p:cNvPr id="111" name="直線矢印コネクタ 110"/>
          <p:cNvCxnSpPr/>
          <p:nvPr/>
        </p:nvCxnSpPr>
        <p:spPr bwMode="auto">
          <a:xfrm>
            <a:off x="835968" y="2254290"/>
            <a:ext cx="0" cy="999728"/>
          </a:xfrm>
          <a:prstGeom prst="straightConnector1">
            <a:avLst/>
          </a:prstGeom>
          <a:noFill/>
          <a:ln w="9525" cap="flat" cmpd="sng" algn="ctr">
            <a:solidFill>
              <a:schemeClr val="tx1"/>
            </a:solidFill>
            <a:prstDash val="solid"/>
            <a:round/>
            <a:headEnd type="none" w="med" len="med"/>
            <a:tailEnd type="triangle" w="med" len="med"/>
          </a:ln>
          <a:effectLst/>
        </p:spPr>
      </p:cxnSp>
      <p:sp>
        <p:nvSpPr>
          <p:cNvPr id="110" name="正方形/長方形 109"/>
          <p:cNvSpPr/>
          <p:nvPr/>
        </p:nvSpPr>
        <p:spPr>
          <a:xfrm>
            <a:off x="660351" y="1771745"/>
            <a:ext cx="1491114" cy="338554"/>
          </a:xfrm>
          <a:prstGeom prst="rect">
            <a:avLst/>
          </a:prstGeom>
        </p:spPr>
        <p:txBody>
          <a:bodyPr wrap="none">
            <a:spAutoFit/>
          </a:bodyPr>
          <a:lstStyle/>
          <a:p>
            <a:r>
              <a:rPr kumimoji="1" lang="en-US" altLang="ja-JP" sz="1600" dirty="0" smtClean="0"/>
              <a:t>OFDM symbol</a:t>
            </a:r>
            <a:endParaRPr lang="ja-JP" altLang="en-US" sz="1600" dirty="0"/>
          </a:p>
        </p:txBody>
      </p:sp>
      <p:sp>
        <p:nvSpPr>
          <p:cNvPr id="114" name="正方形/長方形 113"/>
          <p:cNvSpPr/>
          <p:nvPr/>
        </p:nvSpPr>
        <p:spPr>
          <a:xfrm rot="16200000">
            <a:off x="88720" y="2655707"/>
            <a:ext cx="1143262" cy="338554"/>
          </a:xfrm>
          <a:prstGeom prst="rect">
            <a:avLst/>
          </a:prstGeom>
        </p:spPr>
        <p:txBody>
          <a:bodyPr wrap="none">
            <a:spAutoFit/>
          </a:bodyPr>
          <a:lstStyle/>
          <a:p>
            <a:r>
              <a:rPr kumimoji="1" lang="en-US" altLang="ja-JP" sz="1600" dirty="0" smtClean="0"/>
              <a:t>Subcarrier</a:t>
            </a:r>
            <a:endParaRPr lang="ja-JP" altLang="en-US" sz="1600" dirty="0"/>
          </a:p>
        </p:txBody>
      </p:sp>
      <p:sp>
        <p:nvSpPr>
          <p:cNvPr id="115" name="正方形/長方形 114"/>
          <p:cNvSpPr/>
          <p:nvPr/>
        </p:nvSpPr>
        <p:spPr>
          <a:xfrm>
            <a:off x="7132316" y="2916342"/>
            <a:ext cx="1616148" cy="338554"/>
          </a:xfrm>
          <a:prstGeom prst="rect">
            <a:avLst/>
          </a:prstGeom>
        </p:spPr>
        <p:txBody>
          <a:bodyPr wrap="none">
            <a:spAutoFit/>
          </a:bodyPr>
          <a:lstStyle/>
          <a:p>
            <a:r>
              <a:rPr kumimoji="1" lang="en-US" altLang="ja-JP" sz="1600" dirty="0" smtClean="0"/>
              <a:t>Data Subcarrier</a:t>
            </a:r>
            <a:endParaRPr lang="ja-JP" altLang="en-US" sz="1600" dirty="0"/>
          </a:p>
        </p:txBody>
      </p:sp>
      <p:sp>
        <p:nvSpPr>
          <p:cNvPr id="116" name="正方形/長方形 115"/>
          <p:cNvSpPr/>
          <p:nvPr/>
        </p:nvSpPr>
        <p:spPr>
          <a:xfrm>
            <a:off x="7125821" y="3347512"/>
            <a:ext cx="1606530" cy="338554"/>
          </a:xfrm>
          <a:prstGeom prst="rect">
            <a:avLst/>
          </a:prstGeom>
        </p:spPr>
        <p:txBody>
          <a:bodyPr wrap="none">
            <a:spAutoFit/>
          </a:bodyPr>
          <a:lstStyle/>
          <a:p>
            <a:r>
              <a:rPr kumimoji="1" lang="en-US" altLang="ja-JP" sz="1600" dirty="0" smtClean="0"/>
              <a:t>Pilot Subcarrier</a:t>
            </a:r>
            <a:endParaRPr lang="ja-JP" altLang="en-US" sz="1600" dirty="0"/>
          </a:p>
        </p:txBody>
      </p:sp>
      <p:sp>
        <p:nvSpPr>
          <p:cNvPr id="145" name="円/楕円 144"/>
          <p:cNvSpPr/>
          <p:nvPr/>
        </p:nvSpPr>
        <p:spPr bwMode="auto">
          <a:xfrm>
            <a:off x="4067944" y="2749962"/>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46" name="円/楕円 145"/>
          <p:cNvSpPr/>
          <p:nvPr/>
        </p:nvSpPr>
        <p:spPr bwMode="auto">
          <a:xfrm>
            <a:off x="4355976" y="274996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47" name="円/楕円 146"/>
          <p:cNvSpPr/>
          <p:nvPr/>
        </p:nvSpPr>
        <p:spPr bwMode="auto">
          <a:xfrm>
            <a:off x="4644008" y="274996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48" name="円/楕円 147"/>
          <p:cNvSpPr/>
          <p:nvPr/>
        </p:nvSpPr>
        <p:spPr bwMode="auto">
          <a:xfrm>
            <a:off x="4932040" y="274996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49" name="円/楕円 148"/>
          <p:cNvSpPr/>
          <p:nvPr/>
        </p:nvSpPr>
        <p:spPr bwMode="auto">
          <a:xfrm>
            <a:off x="5220072" y="274996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50" name="円/楕円 149"/>
          <p:cNvSpPr/>
          <p:nvPr/>
        </p:nvSpPr>
        <p:spPr bwMode="auto">
          <a:xfrm>
            <a:off x="5508104" y="274996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51" name="円/楕円 150"/>
          <p:cNvSpPr/>
          <p:nvPr/>
        </p:nvSpPr>
        <p:spPr bwMode="auto">
          <a:xfrm>
            <a:off x="5796136" y="2749962"/>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52" name="円/楕円 151"/>
          <p:cNvSpPr/>
          <p:nvPr/>
        </p:nvSpPr>
        <p:spPr bwMode="auto">
          <a:xfrm>
            <a:off x="4067944" y="303799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53" name="円/楕円 152"/>
          <p:cNvSpPr/>
          <p:nvPr/>
        </p:nvSpPr>
        <p:spPr bwMode="auto">
          <a:xfrm>
            <a:off x="4355976" y="303799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54" name="円/楕円 153"/>
          <p:cNvSpPr/>
          <p:nvPr/>
        </p:nvSpPr>
        <p:spPr bwMode="auto">
          <a:xfrm>
            <a:off x="4644008" y="303799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55" name="円/楕円 154"/>
          <p:cNvSpPr/>
          <p:nvPr/>
        </p:nvSpPr>
        <p:spPr bwMode="auto">
          <a:xfrm>
            <a:off x="4932040" y="3037994"/>
            <a:ext cx="288032" cy="288032"/>
          </a:xfrm>
          <a:prstGeom prst="ellipse">
            <a:avLst/>
          </a:prstGeom>
          <a:solidFill>
            <a:schemeClr val="bg2">
              <a:lumMod val="40000"/>
              <a:lumOff val="6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56" name="円/楕円 155"/>
          <p:cNvSpPr/>
          <p:nvPr/>
        </p:nvSpPr>
        <p:spPr bwMode="auto">
          <a:xfrm>
            <a:off x="5220072" y="303799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57" name="円/楕円 156"/>
          <p:cNvSpPr/>
          <p:nvPr/>
        </p:nvSpPr>
        <p:spPr bwMode="auto">
          <a:xfrm>
            <a:off x="5508104" y="303799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58" name="円/楕円 157"/>
          <p:cNvSpPr/>
          <p:nvPr/>
        </p:nvSpPr>
        <p:spPr bwMode="auto">
          <a:xfrm>
            <a:off x="5796136" y="303799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59" name="円/楕円 158"/>
          <p:cNvSpPr/>
          <p:nvPr/>
        </p:nvSpPr>
        <p:spPr bwMode="auto">
          <a:xfrm>
            <a:off x="4067944" y="332602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60" name="円/楕円 159"/>
          <p:cNvSpPr/>
          <p:nvPr/>
        </p:nvSpPr>
        <p:spPr bwMode="auto">
          <a:xfrm>
            <a:off x="4355976" y="332602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61" name="円/楕円 160"/>
          <p:cNvSpPr/>
          <p:nvPr/>
        </p:nvSpPr>
        <p:spPr bwMode="auto">
          <a:xfrm>
            <a:off x="4644008" y="332602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62" name="円/楕円 161"/>
          <p:cNvSpPr/>
          <p:nvPr/>
        </p:nvSpPr>
        <p:spPr bwMode="auto">
          <a:xfrm>
            <a:off x="4932040" y="332602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63" name="円/楕円 162"/>
          <p:cNvSpPr/>
          <p:nvPr/>
        </p:nvSpPr>
        <p:spPr bwMode="auto">
          <a:xfrm>
            <a:off x="5220072" y="332602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64" name="円/楕円 163"/>
          <p:cNvSpPr/>
          <p:nvPr/>
        </p:nvSpPr>
        <p:spPr bwMode="auto">
          <a:xfrm>
            <a:off x="5508104" y="332602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65" name="円/楕円 164"/>
          <p:cNvSpPr/>
          <p:nvPr/>
        </p:nvSpPr>
        <p:spPr bwMode="auto">
          <a:xfrm>
            <a:off x="5796136" y="3326026"/>
            <a:ext cx="288032" cy="288032"/>
          </a:xfrm>
          <a:prstGeom prst="ellipse">
            <a:avLst/>
          </a:prstGeom>
          <a:solidFill>
            <a:schemeClr val="bg2">
              <a:lumMod val="40000"/>
              <a:lumOff val="6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66" name="円/楕円 165"/>
          <p:cNvSpPr/>
          <p:nvPr/>
        </p:nvSpPr>
        <p:spPr bwMode="auto">
          <a:xfrm>
            <a:off x="4067944" y="3614058"/>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67" name="円/楕円 166"/>
          <p:cNvSpPr/>
          <p:nvPr/>
        </p:nvSpPr>
        <p:spPr bwMode="auto">
          <a:xfrm>
            <a:off x="4355976" y="3614058"/>
            <a:ext cx="288032" cy="288032"/>
          </a:xfrm>
          <a:prstGeom prst="ellipse">
            <a:avLst/>
          </a:prstGeom>
          <a:solidFill>
            <a:schemeClr val="bg2">
              <a:lumMod val="40000"/>
              <a:lumOff val="6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68" name="円/楕円 167"/>
          <p:cNvSpPr/>
          <p:nvPr/>
        </p:nvSpPr>
        <p:spPr bwMode="auto">
          <a:xfrm>
            <a:off x="4644008" y="361405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69" name="円/楕円 168"/>
          <p:cNvSpPr/>
          <p:nvPr/>
        </p:nvSpPr>
        <p:spPr bwMode="auto">
          <a:xfrm>
            <a:off x="4932040" y="361405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70" name="円/楕円 169"/>
          <p:cNvSpPr/>
          <p:nvPr/>
        </p:nvSpPr>
        <p:spPr bwMode="auto">
          <a:xfrm>
            <a:off x="5220072" y="361405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71" name="円/楕円 170"/>
          <p:cNvSpPr/>
          <p:nvPr/>
        </p:nvSpPr>
        <p:spPr bwMode="auto">
          <a:xfrm>
            <a:off x="5508104" y="361405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72" name="円/楕円 171"/>
          <p:cNvSpPr/>
          <p:nvPr/>
        </p:nvSpPr>
        <p:spPr bwMode="auto">
          <a:xfrm>
            <a:off x="5796136" y="3614058"/>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73" name="正方形/長方形 172"/>
          <p:cNvSpPr/>
          <p:nvPr/>
        </p:nvSpPr>
        <p:spPr>
          <a:xfrm>
            <a:off x="1188701" y="4386590"/>
            <a:ext cx="1925527" cy="338554"/>
          </a:xfrm>
          <a:prstGeom prst="rect">
            <a:avLst/>
          </a:prstGeom>
        </p:spPr>
        <p:txBody>
          <a:bodyPr wrap="none">
            <a:spAutoFit/>
          </a:bodyPr>
          <a:lstStyle/>
          <a:p>
            <a:r>
              <a:rPr kumimoji="1" lang="en-US" altLang="ja-JP" sz="1600" dirty="0" smtClean="0"/>
              <a:t>802.22 Pilot Pattern</a:t>
            </a:r>
            <a:endParaRPr lang="ja-JP" altLang="en-US" sz="1600" dirty="0"/>
          </a:p>
        </p:txBody>
      </p:sp>
      <p:sp>
        <p:nvSpPr>
          <p:cNvPr id="174" name="正方形/長方形 173"/>
          <p:cNvSpPr/>
          <p:nvPr/>
        </p:nvSpPr>
        <p:spPr>
          <a:xfrm>
            <a:off x="3931353" y="4386590"/>
            <a:ext cx="2577437" cy="338554"/>
          </a:xfrm>
          <a:prstGeom prst="rect">
            <a:avLst/>
          </a:prstGeom>
        </p:spPr>
        <p:txBody>
          <a:bodyPr wrap="none">
            <a:spAutoFit/>
          </a:bodyPr>
          <a:lstStyle/>
          <a:p>
            <a:r>
              <a:rPr kumimoji="1" lang="en-US" altLang="ja-JP" sz="1600" dirty="0" smtClean="0"/>
              <a:t>Proposed Pilot Pattern(US)</a:t>
            </a:r>
            <a:endParaRPr lang="ja-JP" altLang="en-US" sz="1600" dirty="0"/>
          </a:p>
        </p:txBody>
      </p:sp>
      <p:sp>
        <p:nvSpPr>
          <p:cNvPr id="112" name="正方形/長方形 111"/>
          <p:cNvSpPr/>
          <p:nvPr/>
        </p:nvSpPr>
        <p:spPr>
          <a:xfrm>
            <a:off x="829628" y="5393382"/>
            <a:ext cx="7704856" cy="707886"/>
          </a:xfrm>
          <a:prstGeom prst="rect">
            <a:avLst/>
          </a:prstGeom>
        </p:spPr>
        <p:txBody>
          <a:bodyPr wrap="square">
            <a:spAutoFit/>
          </a:bodyPr>
          <a:lstStyle/>
          <a:p>
            <a:pPr marL="342900" lvl="0" indent="-342900" algn="ctr" fontAlgn="auto">
              <a:spcAft>
                <a:spcPts val="0"/>
              </a:spcAft>
              <a:defRPr/>
            </a:pPr>
            <a:r>
              <a:rPr lang="en-US" altLang="ja-JP" sz="2000" b="0" dirty="0" smtClean="0">
                <a:ea typeface="ＭＳ Ｐゴシック" charset="-128"/>
              </a:rPr>
              <a:t>In the proposed pilot pattern, more accurate channel state estimation is available </a:t>
            </a:r>
            <a:r>
              <a:rPr kumimoji="1" lang="en-US" altLang="ja-JP" sz="2000" b="0" dirty="0" smtClean="0">
                <a:solidFill>
                  <a:schemeClr val="tx1"/>
                </a:solidFill>
                <a:ea typeface="ＭＳ Ｐゴシック" charset="-128"/>
              </a:rPr>
              <a:t>by </a:t>
            </a:r>
            <a:r>
              <a:rPr kumimoji="1" lang="en-US" altLang="ja-JP" sz="2000" b="0" dirty="0">
                <a:solidFill>
                  <a:schemeClr val="tx1"/>
                </a:solidFill>
                <a:ea typeface="ＭＳ Ｐゴシック" charset="-128"/>
              </a:rPr>
              <a:t>the </a:t>
            </a:r>
            <a:r>
              <a:rPr lang="en-US" altLang="ja-JP" sz="2000" b="0" dirty="0">
                <a:ea typeface="ＭＳ Ｐゴシック" charset="-128"/>
              </a:rPr>
              <a:t>linear </a:t>
            </a:r>
            <a:r>
              <a:rPr kumimoji="1" lang="en-US" altLang="ja-JP" sz="2000" b="0" dirty="0" smtClean="0">
                <a:solidFill>
                  <a:schemeClr val="tx1"/>
                </a:solidFill>
                <a:ea typeface="ＭＳ Ｐゴシック" charset="-128"/>
              </a:rPr>
              <a:t>interpolation between the pilot subcarrier</a:t>
            </a:r>
            <a:endParaRPr kumimoji="1" lang="en-US" altLang="ja-JP" sz="2000" b="0" dirty="0">
              <a:solidFill>
                <a:schemeClr val="tx1"/>
              </a:solidFill>
              <a:ea typeface="ＭＳ Ｐゴシック" charset="-128"/>
            </a:endParaRPr>
          </a:p>
        </p:txBody>
      </p:sp>
    </p:spTree>
    <p:extLst>
      <p:ext uri="{BB962C8B-B14F-4D97-AF65-F5344CB8AC3E}">
        <p14:creationId xmlns:p14="http://schemas.microsoft.com/office/powerpoint/2010/main" val="28800858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96913" y="332601"/>
            <a:ext cx="878446" cy="276999"/>
          </a:xfrm>
        </p:spPr>
        <p:txBody>
          <a:bodyPr/>
          <a:lstStyle/>
          <a:p>
            <a:pPr>
              <a:defRPr/>
            </a:pPr>
            <a:r>
              <a:rPr lang="en-US" altLang="ja-JP" dirty="0" smtClean="0"/>
              <a:t>Jan </a:t>
            </a:r>
            <a:r>
              <a:rPr lang="en-US" altLang="ja-JP" dirty="0" smtClean="0"/>
              <a:t>2013</a:t>
            </a:r>
            <a:endParaRPr lang="en-US" altLang="ja-JP" dirty="0"/>
          </a:p>
        </p:txBody>
      </p:sp>
      <p:sp>
        <p:nvSpPr>
          <p:cNvPr id="3" name="フッター プレースホルダー 2"/>
          <p:cNvSpPr>
            <a:spLocks noGrp="1"/>
          </p:cNvSpPr>
          <p:nvPr>
            <p:ph type="ftr" sz="quarter" idx="11"/>
          </p:nvPr>
        </p:nvSpPr>
        <p:spPr>
          <a:xfrm>
            <a:off x="8184852" y="6475413"/>
            <a:ext cx="359073" cy="184666"/>
          </a:xfrm>
        </p:spPr>
        <p:txBody>
          <a:bodyPr/>
          <a:lstStyle/>
          <a:p>
            <a:pPr>
              <a:defRPr/>
            </a:pPr>
            <a:r>
              <a:rPr lang="en-US" dirty="0" smtClean="0"/>
              <a:t>NICT</a:t>
            </a:r>
            <a:endParaRPr lang="en-US" dirty="0"/>
          </a:p>
        </p:txBody>
      </p:sp>
      <p:sp>
        <p:nvSpPr>
          <p:cNvPr id="4" name="スライド番号プレースホルダー 3"/>
          <p:cNvSpPr>
            <a:spLocks noGrp="1"/>
          </p:cNvSpPr>
          <p:nvPr>
            <p:ph type="sldNum" sz="quarter" idx="12"/>
          </p:nvPr>
        </p:nvSpPr>
        <p:spPr/>
        <p:txBody>
          <a:bodyPr/>
          <a:lstStyle/>
          <a:p>
            <a:pPr>
              <a:defRPr/>
            </a:pPr>
            <a:r>
              <a:rPr lang="en-US" altLang="ja-JP" smtClean="0"/>
              <a:t>Slide </a:t>
            </a:r>
            <a:fld id="{8CF24269-43A3-44B9-A402-C9469E4D45F1}" type="slidenum">
              <a:rPr lang="en-US" altLang="ja-JP" smtClean="0"/>
              <a:pPr>
                <a:defRPr/>
              </a:pPr>
              <a:t>12</a:t>
            </a:fld>
            <a:endParaRPr lang="en-US" altLang="ja-JP"/>
          </a:p>
        </p:txBody>
      </p:sp>
      <p:sp>
        <p:nvSpPr>
          <p:cNvPr id="5" name="正方形/長方形 4"/>
          <p:cNvSpPr/>
          <p:nvPr/>
        </p:nvSpPr>
        <p:spPr>
          <a:xfrm>
            <a:off x="-27831" y="692696"/>
            <a:ext cx="9144000" cy="707886"/>
          </a:xfrm>
          <a:prstGeom prst="rect">
            <a:avLst/>
          </a:prstGeom>
        </p:spPr>
        <p:txBody>
          <a:bodyPr wrap="square">
            <a:spAutoFit/>
          </a:bodyPr>
          <a:lstStyle/>
          <a:p>
            <a:pPr algn="ctr"/>
            <a:r>
              <a:rPr lang="en-US" altLang="ja-JP" sz="2000" b="0" dirty="0" smtClean="0"/>
              <a:t>According to the simulation results shown in slides 7 to 10 </a:t>
            </a:r>
          </a:p>
          <a:p>
            <a:pPr algn="ctr"/>
            <a:r>
              <a:rPr lang="en-US" altLang="ja-JP" sz="2000" b="0" dirty="0" smtClean="0"/>
              <a:t>required CNR to meet the reference BER(2x10</a:t>
            </a:r>
            <a:r>
              <a:rPr lang="en-US" altLang="ja-JP" sz="2000" b="0" baseline="30000" dirty="0" smtClean="0"/>
              <a:t>-4</a:t>
            </a:r>
            <a:r>
              <a:rPr lang="en-US" altLang="ja-JP" sz="2000" b="0" dirty="0" smtClean="0"/>
              <a:t>) are as follows.</a:t>
            </a:r>
            <a:endParaRPr lang="ja-JP" altLang="en-US" sz="2000" dirty="0"/>
          </a:p>
        </p:txBody>
      </p:sp>
      <p:sp>
        <p:nvSpPr>
          <p:cNvPr id="8" name="正方形/長方形 7"/>
          <p:cNvSpPr/>
          <p:nvPr/>
        </p:nvSpPr>
        <p:spPr>
          <a:xfrm>
            <a:off x="-25921" y="4149080"/>
            <a:ext cx="9144000" cy="400110"/>
          </a:xfrm>
          <a:prstGeom prst="rect">
            <a:avLst/>
          </a:prstGeom>
        </p:spPr>
        <p:txBody>
          <a:bodyPr wrap="square">
            <a:spAutoFit/>
          </a:bodyPr>
          <a:lstStyle/>
          <a:p>
            <a:pPr algn="ctr"/>
            <a:r>
              <a:rPr lang="en-US" altLang="ja-JP" sz="2000" b="0" dirty="0" smtClean="0"/>
              <a:t>Profile B</a:t>
            </a:r>
            <a:endParaRPr lang="ja-JP" altLang="en-US" sz="2000" dirty="0"/>
          </a:p>
        </p:txBody>
      </p:sp>
      <p:graphicFrame>
        <p:nvGraphicFramePr>
          <p:cNvPr id="9" name="コンテンツ プレースホルダ 17"/>
          <p:cNvGraphicFramePr>
            <a:graphicFrameLocks/>
          </p:cNvGraphicFramePr>
          <p:nvPr>
            <p:extLst>
              <p:ext uri="{D42A27DB-BD31-4B8C-83A1-F6EECF244321}">
                <p14:modId xmlns:p14="http://schemas.microsoft.com/office/powerpoint/2010/main" val="819913781"/>
              </p:ext>
            </p:extLst>
          </p:nvPr>
        </p:nvGraphicFramePr>
        <p:xfrm>
          <a:off x="899592" y="1628800"/>
          <a:ext cx="7560843" cy="3466552"/>
        </p:xfrm>
        <a:graphic>
          <a:graphicData uri="http://schemas.openxmlformats.org/drawingml/2006/table">
            <a:tbl>
              <a:tblPr/>
              <a:tblGrid>
                <a:gridCol w="1584176"/>
                <a:gridCol w="1512168"/>
                <a:gridCol w="1440160"/>
                <a:gridCol w="1584176"/>
                <a:gridCol w="1440163"/>
              </a:tblGrid>
              <a:tr h="437978">
                <a:tc>
                  <a:txBody>
                    <a:bodyPr/>
                    <a:lstStyle/>
                    <a:p>
                      <a:pPr algn="ctr" fontAlgn="ctr"/>
                      <a:endParaRPr lang="ja-JP" altLang="en-US" sz="1600" b="0" i="0" u="none" strike="noStrike" dirty="0">
                        <a:solidFill>
                          <a:srgbClr val="000000"/>
                        </a:solidFill>
                        <a:latin typeface="+mn-lt"/>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altLang="ja-JP" sz="1600" b="0" i="0" u="none" strike="noStrike" dirty="0" smtClean="0">
                          <a:solidFill>
                            <a:srgbClr val="000000"/>
                          </a:solidFill>
                          <a:latin typeface="+mn-lt"/>
                        </a:rPr>
                        <a:t>Channel</a:t>
                      </a:r>
                      <a:r>
                        <a:rPr lang="en-US" altLang="ja-JP" sz="1600" b="0" i="0" u="none" strike="noStrike" baseline="0" dirty="0" smtClean="0">
                          <a:solidFill>
                            <a:srgbClr val="000000"/>
                          </a:solidFill>
                          <a:latin typeface="+mn-lt"/>
                        </a:rPr>
                        <a:t> Model: </a:t>
                      </a:r>
                      <a:r>
                        <a:rPr lang="en-US" altLang="ja-JP" sz="1600" b="0" i="0" u="none" strike="noStrike" dirty="0" smtClean="0">
                          <a:solidFill>
                            <a:srgbClr val="000000"/>
                          </a:solidFill>
                          <a:latin typeface="+mn-lt"/>
                        </a:rPr>
                        <a:t>Profile 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altLang="ja-JP" sz="1600" b="1" i="0" u="none" strike="noStrike" dirty="0" smtClean="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altLang="ja-JP" sz="1600" b="0" i="0" u="none" strike="noStrike" dirty="0" smtClean="0">
                          <a:solidFill>
                            <a:srgbClr val="000000"/>
                          </a:solidFill>
                          <a:latin typeface="+mn-lt"/>
                        </a:rPr>
                        <a:t>Channel Model: Profile 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altLang="ja-JP" sz="1600" b="1" i="0" u="none" strike="noStrike" dirty="0" smtClean="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37978">
                <a:tc>
                  <a:txBody>
                    <a:bodyPr/>
                    <a:lstStyle/>
                    <a:p>
                      <a:pPr algn="ctr" fontAlgn="ctr"/>
                      <a:endParaRPr lang="ja-JP" altLang="en-US" sz="1600" b="0" i="0" u="none" strike="noStrike" dirty="0">
                        <a:solidFill>
                          <a:srgbClr val="000000"/>
                        </a:solidFill>
                        <a:latin typeface="+mn-lt"/>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smtClean="0">
                          <a:solidFill>
                            <a:srgbClr val="000000"/>
                          </a:solidFill>
                          <a:latin typeface="+mn-lt"/>
                        </a:rPr>
                        <a:t>802.22 PHY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smtClean="0">
                          <a:solidFill>
                            <a:srgbClr val="000000"/>
                          </a:solidFill>
                          <a:latin typeface="+mn-lt"/>
                        </a:rPr>
                        <a:t>Proposed PHY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smtClean="0">
                          <a:solidFill>
                            <a:srgbClr val="000000"/>
                          </a:solidFill>
                          <a:latin typeface="+mn-lt"/>
                        </a:rPr>
                        <a:t>802.22 PHY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smtClean="0">
                          <a:solidFill>
                            <a:srgbClr val="000000"/>
                          </a:solidFill>
                          <a:latin typeface="+mn-lt"/>
                        </a:rPr>
                        <a:t>Proposed PHY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37978">
                <a:tc>
                  <a:txBody>
                    <a:bodyPr/>
                    <a:lstStyle/>
                    <a:p>
                      <a:pPr algn="ctr" fontAlgn="ctr"/>
                      <a:r>
                        <a:rPr lang="en-US" sz="1600" b="0" i="0" u="none" strike="noStrike" dirty="0" smtClean="0">
                          <a:solidFill>
                            <a:srgbClr val="000000"/>
                          </a:solidFill>
                          <a:latin typeface="+mn-lt"/>
                        </a:rPr>
                        <a:t>QPSK-CC1/2</a:t>
                      </a:r>
                      <a:endParaRPr lang="en-US" sz="1600" b="0" i="0" u="none" strike="noStrike" dirty="0">
                        <a:solidFill>
                          <a:srgbClr val="000000"/>
                        </a:solidFill>
                        <a:latin typeface="+mn-lt"/>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smtClean="0">
                          <a:solidFill>
                            <a:srgbClr val="000000"/>
                          </a:solidFill>
                          <a:latin typeface="+mn-lt"/>
                        </a:rPr>
                        <a:t>21.0 [dB]</a:t>
                      </a:r>
                      <a:endParaRPr lang="en-US" altLang="ja-JP"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smtClean="0">
                          <a:solidFill>
                            <a:srgbClr val="000000"/>
                          </a:solidFill>
                          <a:latin typeface="+mn-lt"/>
                        </a:rPr>
                        <a:t>17.8 [dB]</a:t>
                      </a:r>
                      <a:endParaRPr lang="en-US" altLang="ja-JP"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smtClean="0">
                          <a:solidFill>
                            <a:srgbClr val="000000"/>
                          </a:solidFill>
                          <a:latin typeface="+mn-lt"/>
                        </a:rPr>
                        <a:t>19.2 [dB]</a:t>
                      </a:r>
                      <a:endParaRPr lang="en-US" altLang="ja-JP"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smtClean="0">
                          <a:solidFill>
                            <a:srgbClr val="000000"/>
                          </a:solidFill>
                          <a:latin typeface="+mn-lt"/>
                        </a:rPr>
                        <a:t>15.9 [dB]</a:t>
                      </a:r>
                      <a:endParaRPr lang="en-US" altLang="ja-JP"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37978">
                <a:tc>
                  <a:txBody>
                    <a:bodyPr/>
                    <a:lstStyle/>
                    <a:p>
                      <a:pPr algn="ctr"/>
                      <a:r>
                        <a:rPr lang="en-US" altLang="ja-JP" sz="1600" dirty="0" smtClean="0"/>
                        <a:t>QPSK-CC2/3</a:t>
                      </a:r>
                      <a:endParaRPr lang="ja-JP" altLang="en-US" sz="1600" dirty="0"/>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r>
                        <a:rPr lang="en-US" altLang="ja-JP" sz="1600" dirty="0" smtClean="0"/>
                        <a:t>24.9 [dB]</a:t>
                      </a:r>
                      <a:endParaRPr lang="ja-JP" altLang="en-US" sz="16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r>
                        <a:rPr lang="en-US" altLang="ja-JP" sz="1600" dirty="0" smtClean="0"/>
                        <a:t>21.2 [dB]</a:t>
                      </a:r>
                      <a:endParaRPr lang="ja-JP" altLang="en-US" sz="16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r>
                        <a:rPr lang="en-US" altLang="ja-JP" sz="1600" dirty="0" smtClean="0"/>
                        <a:t>23.9 [dB]</a:t>
                      </a:r>
                      <a:endParaRPr lang="ja-JP" altLang="en-US" sz="16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r>
                        <a:rPr lang="en-US" altLang="ja-JP" sz="1600" dirty="0" smtClean="0"/>
                        <a:t>20.4 [dB]</a:t>
                      </a:r>
                      <a:endParaRPr lang="ja-JP" altLang="en-US" sz="16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28660">
                <a:tc>
                  <a:txBody>
                    <a:bodyPr/>
                    <a:lstStyle/>
                    <a:p>
                      <a:pPr algn="ctr" fontAlgn="ctr"/>
                      <a:r>
                        <a:rPr lang="en-US" sz="1600" b="0" i="0" u="none" strike="noStrike" dirty="0" smtClean="0">
                          <a:solidFill>
                            <a:srgbClr val="000000"/>
                          </a:solidFill>
                          <a:latin typeface="+mn-lt"/>
                        </a:rPr>
                        <a:t>16QAM-CC1/2</a:t>
                      </a:r>
                      <a:endParaRPr lang="en-US" sz="1600" b="0" i="0" u="none" strike="noStrike" dirty="0">
                        <a:solidFill>
                          <a:srgbClr val="000000"/>
                        </a:solidFill>
                        <a:latin typeface="+mn-lt"/>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smtClean="0">
                          <a:solidFill>
                            <a:srgbClr val="000000"/>
                          </a:solidFill>
                          <a:latin typeface="+mn-lt"/>
                        </a:rPr>
                        <a:t>26.8 [dB]</a:t>
                      </a:r>
                      <a:endParaRPr lang="en-US" altLang="ja-JP"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smtClean="0">
                          <a:solidFill>
                            <a:srgbClr val="000000"/>
                          </a:solidFill>
                          <a:latin typeface="+mn-lt"/>
                        </a:rPr>
                        <a:t>24.2 [dB]</a:t>
                      </a:r>
                      <a:endParaRPr lang="en-US" altLang="ja-JP"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smtClean="0">
                          <a:solidFill>
                            <a:srgbClr val="000000"/>
                          </a:solidFill>
                          <a:latin typeface="+mn-lt"/>
                        </a:rPr>
                        <a:t>25.9 [dB]</a:t>
                      </a:r>
                      <a:endParaRPr lang="en-US" altLang="ja-JP"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smtClean="0">
                          <a:solidFill>
                            <a:srgbClr val="000000"/>
                          </a:solidFill>
                          <a:latin typeface="+mn-lt"/>
                        </a:rPr>
                        <a:t>22.0 [dB]</a:t>
                      </a:r>
                      <a:endParaRPr lang="en-US" altLang="ja-JP"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28660">
                <a:tc>
                  <a:txBody>
                    <a:bodyPr/>
                    <a:lstStyle/>
                    <a:p>
                      <a:pPr algn="ctr" fontAlgn="ctr"/>
                      <a:r>
                        <a:rPr lang="en-US" sz="1600" b="0" i="0" u="none" strike="noStrike" dirty="0" smtClean="0">
                          <a:solidFill>
                            <a:srgbClr val="000000"/>
                          </a:solidFill>
                          <a:latin typeface="+mn-lt"/>
                        </a:rPr>
                        <a:t>16QAM-CC2/3</a:t>
                      </a:r>
                      <a:endParaRPr lang="en-US" sz="1600" b="0" i="0" u="none" strike="noStrike" dirty="0">
                        <a:solidFill>
                          <a:srgbClr val="000000"/>
                        </a:solidFill>
                        <a:latin typeface="+mn-lt"/>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latin typeface="+mn-lt"/>
                        </a:rPr>
                        <a:t>32.3 [dB]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latin typeface="+mn-lt"/>
                        </a:rPr>
                        <a:t>29.8 [dB]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latin typeface="+mn-lt"/>
                        </a:rPr>
                        <a:t>32.0 [dB]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latin typeface="+mn-lt"/>
                        </a:rPr>
                        <a:t>26.2 [dB]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28660">
                <a:tc>
                  <a:txBody>
                    <a:bodyPr/>
                    <a:lstStyle/>
                    <a:p>
                      <a:pPr algn="ctr" fontAlgn="ctr"/>
                      <a:r>
                        <a:rPr lang="en-US" sz="1600" b="0" i="0" u="none" strike="noStrike" dirty="0" smtClean="0">
                          <a:solidFill>
                            <a:srgbClr val="000000"/>
                          </a:solidFill>
                          <a:latin typeface="+mn-lt"/>
                        </a:rPr>
                        <a:t>64QAM-CC1/2</a:t>
                      </a:r>
                      <a:endParaRPr lang="en-US" sz="1600" b="0" i="0" u="none" strike="noStrike" dirty="0">
                        <a:solidFill>
                          <a:srgbClr val="000000"/>
                        </a:solidFill>
                        <a:latin typeface="+mn-lt"/>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latin typeface="+mn-lt"/>
                        </a:rPr>
                        <a:t>32.3 [dB]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latin typeface="+mn-lt"/>
                        </a:rPr>
                        <a:t>31.7 [dB]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latin typeface="+mn-lt"/>
                        </a:rPr>
                        <a:t>32.3 [dB]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latin typeface="+mn-lt"/>
                        </a:rPr>
                        <a:t>27.8 [dB]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28660">
                <a:tc>
                  <a:txBody>
                    <a:bodyPr/>
                    <a:lstStyle/>
                    <a:p>
                      <a:pPr algn="ctr" fontAlgn="ctr"/>
                      <a:r>
                        <a:rPr lang="en-US" sz="1600" b="0" i="0" u="none" strike="noStrike" dirty="0" smtClean="0">
                          <a:solidFill>
                            <a:srgbClr val="000000"/>
                          </a:solidFill>
                          <a:latin typeface="+mn-lt"/>
                        </a:rPr>
                        <a:t>64QAM-CC2/3</a:t>
                      </a:r>
                      <a:endParaRPr lang="en-US" sz="1600" b="0" i="0" u="none" strike="noStrike" dirty="0">
                        <a:solidFill>
                          <a:srgbClr val="000000"/>
                        </a:solidFill>
                        <a:latin typeface="+mn-lt"/>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smtClean="0">
                          <a:solidFill>
                            <a:srgbClr val="000000"/>
                          </a:solidFill>
                          <a:latin typeface="+mn-lt"/>
                        </a:rPr>
                        <a:t>38.7 [dB]</a:t>
                      </a:r>
                      <a:endParaRPr lang="en-US" altLang="ja-JP"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smtClean="0">
                          <a:solidFill>
                            <a:srgbClr val="000000"/>
                          </a:solidFill>
                          <a:latin typeface="+mn-lt"/>
                        </a:rPr>
                        <a:t>N/A</a:t>
                      </a:r>
                      <a:endParaRPr lang="en-US" altLang="ja-JP"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smtClean="0">
                          <a:solidFill>
                            <a:srgbClr val="000000"/>
                          </a:solidFill>
                          <a:latin typeface="+mn-lt"/>
                        </a:rPr>
                        <a:t>38.9 [dB]</a:t>
                      </a:r>
                      <a:endParaRPr lang="en-US" altLang="ja-JP"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smtClean="0">
                          <a:solidFill>
                            <a:srgbClr val="000000"/>
                          </a:solidFill>
                          <a:latin typeface="+mn-lt"/>
                        </a:rPr>
                        <a:t>32.5</a:t>
                      </a:r>
                      <a:r>
                        <a:rPr lang="en-US" altLang="ja-JP" sz="1600" b="0" i="0" u="none" strike="noStrike" baseline="0" dirty="0" smtClean="0">
                          <a:solidFill>
                            <a:srgbClr val="000000"/>
                          </a:solidFill>
                          <a:latin typeface="+mn-lt"/>
                        </a:rPr>
                        <a:t> [dB]</a:t>
                      </a:r>
                      <a:endParaRPr lang="en-US" altLang="ja-JP"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
        <p:nvSpPr>
          <p:cNvPr id="10" name="正方形/長方形 9"/>
          <p:cNvSpPr/>
          <p:nvPr/>
        </p:nvSpPr>
        <p:spPr>
          <a:xfrm>
            <a:off x="0" y="5373216"/>
            <a:ext cx="9144000" cy="707886"/>
          </a:xfrm>
          <a:prstGeom prst="rect">
            <a:avLst/>
          </a:prstGeom>
        </p:spPr>
        <p:txBody>
          <a:bodyPr wrap="square">
            <a:spAutoFit/>
          </a:bodyPr>
          <a:lstStyle/>
          <a:p>
            <a:pPr algn="ctr"/>
            <a:r>
              <a:rPr lang="en-US" altLang="ja-JP" sz="2000" b="0" dirty="0" smtClean="0"/>
              <a:t>For most cases, proposed PHY has better BER performance than 802.22 PHY. </a:t>
            </a:r>
          </a:p>
          <a:p>
            <a:pPr algn="ctr"/>
            <a:r>
              <a:rPr lang="en-US" altLang="ja-JP" sz="2000" b="0" dirty="0" smtClean="0"/>
              <a:t>Over 30 dB CNR is not realistic for Profile A channel environment. </a:t>
            </a:r>
            <a:endParaRPr lang="ja-JP" altLang="en-US" sz="2000" dirty="0"/>
          </a:p>
        </p:txBody>
      </p:sp>
    </p:spTree>
    <p:extLst>
      <p:ext uri="{BB962C8B-B14F-4D97-AF65-F5344CB8AC3E}">
        <p14:creationId xmlns:p14="http://schemas.microsoft.com/office/powerpoint/2010/main" val="39728177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1339154"/>
            <a:ext cx="6350144" cy="4682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日付プレースホルダー 1"/>
          <p:cNvSpPr>
            <a:spLocks noGrp="1"/>
          </p:cNvSpPr>
          <p:nvPr>
            <p:ph type="dt" sz="half" idx="10"/>
          </p:nvPr>
        </p:nvSpPr>
        <p:spPr>
          <a:xfrm>
            <a:off x="696913" y="332601"/>
            <a:ext cx="878446" cy="276999"/>
          </a:xfrm>
        </p:spPr>
        <p:txBody>
          <a:bodyPr/>
          <a:lstStyle/>
          <a:p>
            <a:pPr>
              <a:defRPr/>
            </a:pPr>
            <a:r>
              <a:rPr lang="en-US" altLang="ja-JP" dirty="0" smtClean="0"/>
              <a:t>Jan </a:t>
            </a:r>
            <a:r>
              <a:rPr lang="en-US" altLang="ja-JP" dirty="0" smtClean="0"/>
              <a:t>2013</a:t>
            </a:r>
            <a:endParaRPr lang="en-US" altLang="ja-JP" dirty="0"/>
          </a:p>
        </p:txBody>
      </p:sp>
      <p:sp>
        <p:nvSpPr>
          <p:cNvPr id="3" name="フッター プレースホルダー 2"/>
          <p:cNvSpPr>
            <a:spLocks noGrp="1"/>
          </p:cNvSpPr>
          <p:nvPr>
            <p:ph type="ftr" sz="quarter" idx="11"/>
          </p:nvPr>
        </p:nvSpPr>
        <p:spPr>
          <a:xfrm>
            <a:off x="8184852" y="6475413"/>
            <a:ext cx="359073" cy="184666"/>
          </a:xfrm>
        </p:spPr>
        <p:txBody>
          <a:bodyPr/>
          <a:lstStyle/>
          <a:p>
            <a:pPr>
              <a:defRPr/>
            </a:pPr>
            <a:r>
              <a:rPr lang="en-US" dirty="0" smtClean="0"/>
              <a:t>NICT</a:t>
            </a:r>
            <a:endParaRPr lang="en-US" dirty="0"/>
          </a:p>
        </p:txBody>
      </p:sp>
      <p:sp>
        <p:nvSpPr>
          <p:cNvPr id="4" name="スライド番号プレースホルダー 3"/>
          <p:cNvSpPr>
            <a:spLocks noGrp="1"/>
          </p:cNvSpPr>
          <p:nvPr>
            <p:ph type="sldNum" sz="quarter" idx="12"/>
          </p:nvPr>
        </p:nvSpPr>
        <p:spPr/>
        <p:txBody>
          <a:bodyPr/>
          <a:lstStyle/>
          <a:p>
            <a:pPr>
              <a:defRPr/>
            </a:pPr>
            <a:r>
              <a:rPr lang="en-US" altLang="ja-JP" smtClean="0"/>
              <a:t>Slide </a:t>
            </a:r>
            <a:fld id="{8CF24269-43A3-44B9-A402-C9469E4D45F1}" type="slidenum">
              <a:rPr lang="en-US" altLang="ja-JP" smtClean="0"/>
              <a:pPr>
                <a:defRPr/>
              </a:pPr>
              <a:t>13</a:t>
            </a:fld>
            <a:endParaRPr lang="en-US" altLang="ja-JP"/>
          </a:p>
        </p:txBody>
      </p:sp>
      <p:cxnSp>
        <p:nvCxnSpPr>
          <p:cNvPr id="14" name="直線コネクタ 13"/>
          <p:cNvCxnSpPr/>
          <p:nvPr/>
        </p:nvCxnSpPr>
        <p:spPr bwMode="auto">
          <a:xfrm>
            <a:off x="3048889" y="2780928"/>
            <a:ext cx="0" cy="1800000"/>
          </a:xfrm>
          <a:prstGeom prst="line">
            <a:avLst/>
          </a:prstGeom>
          <a:noFill/>
          <a:ln w="15875" cap="flat" cmpd="sng" algn="ctr">
            <a:solidFill>
              <a:srgbClr val="FF0000"/>
            </a:solidFill>
            <a:prstDash val="sysDash"/>
            <a:round/>
            <a:headEnd type="none" w="med" len="med"/>
            <a:tailEnd type="none" w="med" len="med"/>
          </a:ln>
          <a:effectLst/>
        </p:spPr>
      </p:cxnSp>
      <p:cxnSp>
        <p:nvCxnSpPr>
          <p:cNvPr id="19" name="直線矢印コネクタ 18"/>
          <p:cNvCxnSpPr/>
          <p:nvPr/>
        </p:nvCxnSpPr>
        <p:spPr bwMode="auto">
          <a:xfrm>
            <a:off x="4009376" y="2420888"/>
            <a:ext cx="1304112" cy="0"/>
          </a:xfrm>
          <a:prstGeom prst="straightConnector1">
            <a:avLst/>
          </a:prstGeom>
          <a:noFill/>
          <a:ln w="19050" cap="flat" cmpd="sng" algn="ctr">
            <a:solidFill>
              <a:schemeClr val="tx1"/>
            </a:solidFill>
            <a:prstDash val="dash"/>
            <a:round/>
            <a:headEnd type="triangle" w="med" len="med"/>
            <a:tailEnd type="triangle" w="med" len="med"/>
          </a:ln>
          <a:effectLst/>
        </p:spPr>
      </p:cxnSp>
      <p:sp>
        <p:nvSpPr>
          <p:cNvPr id="20" name="正方形/長方形 19"/>
          <p:cNvSpPr/>
          <p:nvPr/>
        </p:nvSpPr>
        <p:spPr>
          <a:xfrm>
            <a:off x="3053231" y="2617748"/>
            <a:ext cx="1224136" cy="523220"/>
          </a:xfrm>
          <a:prstGeom prst="rect">
            <a:avLst/>
          </a:prstGeom>
        </p:spPr>
        <p:txBody>
          <a:bodyPr wrap="square">
            <a:spAutoFit/>
          </a:bodyPr>
          <a:lstStyle/>
          <a:p>
            <a:pPr marL="342900" lvl="0" indent="-342900" algn="ctr" fontAlgn="auto">
              <a:spcAft>
                <a:spcPts val="0"/>
              </a:spcAft>
              <a:defRPr/>
            </a:pPr>
            <a:r>
              <a:rPr lang="en-US" altLang="ja-JP" sz="1400" b="0" dirty="0" smtClean="0">
                <a:solidFill>
                  <a:srgbClr val="FF0000"/>
                </a:solidFill>
                <a:ea typeface="ＭＳ Ｐゴシック" charset="-128"/>
              </a:rPr>
              <a:t>QPSK-</a:t>
            </a:r>
          </a:p>
          <a:p>
            <a:pPr marL="342900" lvl="0" indent="-342900" algn="ctr" fontAlgn="auto">
              <a:spcAft>
                <a:spcPts val="0"/>
              </a:spcAft>
              <a:defRPr/>
            </a:pPr>
            <a:r>
              <a:rPr lang="en-US" altLang="ja-JP" sz="1400" b="0" dirty="0" smtClean="0">
                <a:solidFill>
                  <a:srgbClr val="FF0000"/>
                </a:solidFill>
                <a:ea typeface="ＭＳ Ｐゴシック" charset="-128"/>
              </a:rPr>
              <a:t>CC1/2</a:t>
            </a:r>
            <a:endParaRPr kumimoji="1" lang="en-US" altLang="ja-JP" sz="1400" b="0" dirty="0">
              <a:solidFill>
                <a:srgbClr val="FF0000"/>
              </a:solidFill>
              <a:ea typeface="ＭＳ Ｐゴシック" charset="-128"/>
            </a:endParaRPr>
          </a:p>
        </p:txBody>
      </p:sp>
      <p:sp>
        <p:nvSpPr>
          <p:cNvPr id="23" name="正方形/長方形 22"/>
          <p:cNvSpPr/>
          <p:nvPr/>
        </p:nvSpPr>
        <p:spPr>
          <a:xfrm>
            <a:off x="4115347" y="2575342"/>
            <a:ext cx="1224136" cy="523220"/>
          </a:xfrm>
          <a:prstGeom prst="rect">
            <a:avLst/>
          </a:prstGeom>
        </p:spPr>
        <p:txBody>
          <a:bodyPr wrap="square">
            <a:spAutoFit/>
          </a:bodyPr>
          <a:lstStyle/>
          <a:p>
            <a:pPr marL="342900" lvl="0" indent="-342900" algn="ctr" fontAlgn="auto">
              <a:spcAft>
                <a:spcPts val="0"/>
              </a:spcAft>
              <a:defRPr/>
            </a:pPr>
            <a:r>
              <a:rPr lang="en-US" altLang="ja-JP" sz="1400" b="0" dirty="0" smtClean="0">
                <a:solidFill>
                  <a:srgbClr val="FF0000"/>
                </a:solidFill>
                <a:ea typeface="ＭＳ Ｐゴシック" charset="-128"/>
              </a:rPr>
              <a:t>QPSK-</a:t>
            </a:r>
          </a:p>
          <a:p>
            <a:pPr marL="342900" lvl="0" indent="-342900" algn="ctr" fontAlgn="auto">
              <a:spcAft>
                <a:spcPts val="0"/>
              </a:spcAft>
              <a:defRPr/>
            </a:pPr>
            <a:r>
              <a:rPr lang="en-US" altLang="ja-JP" sz="1400" b="0" dirty="0" smtClean="0">
                <a:solidFill>
                  <a:srgbClr val="FF0000"/>
                </a:solidFill>
                <a:ea typeface="ＭＳ Ｐゴシック" charset="-128"/>
              </a:rPr>
              <a:t>CC2/3</a:t>
            </a:r>
            <a:endParaRPr kumimoji="1" lang="en-US" altLang="ja-JP" sz="1400" b="0" dirty="0">
              <a:solidFill>
                <a:srgbClr val="FF0000"/>
              </a:solidFill>
              <a:ea typeface="ＭＳ Ｐゴシック" charset="-128"/>
            </a:endParaRPr>
          </a:p>
        </p:txBody>
      </p:sp>
      <p:cxnSp>
        <p:nvCxnSpPr>
          <p:cNvPr id="34" name="直線コネクタ 33"/>
          <p:cNvCxnSpPr/>
          <p:nvPr/>
        </p:nvCxnSpPr>
        <p:spPr bwMode="auto">
          <a:xfrm flipH="1">
            <a:off x="4204124" y="2780928"/>
            <a:ext cx="13106" cy="1546560"/>
          </a:xfrm>
          <a:prstGeom prst="line">
            <a:avLst/>
          </a:prstGeom>
          <a:noFill/>
          <a:ln w="15875" cap="flat" cmpd="sng" algn="ctr">
            <a:solidFill>
              <a:srgbClr val="FF0000"/>
            </a:solidFill>
            <a:prstDash val="sysDash"/>
            <a:round/>
            <a:headEnd type="none" w="med" len="med"/>
            <a:tailEnd type="none" w="med" len="med"/>
          </a:ln>
          <a:effectLst/>
        </p:spPr>
      </p:cxnSp>
      <p:cxnSp>
        <p:nvCxnSpPr>
          <p:cNvPr id="36" name="直線コネクタ 35"/>
          <p:cNvCxnSpPr/>
          <p:nvPr/>
        </p:nvCxnSpPr>
        <p:spPr bwMode="auto">
          <a:xfrm flipV="1">
            <a:off x="5161504" y="2684461"/>
            <a:ext cx="0" cy="1203193"/>
          </a:xfrm>
          <a:prstGeom prst="line">
            <a:avLst/>
          </a:prstGeom>
          <a:noFill/>
          <a:ln w="15875" cap="flat" cmpd="sng" algn="ctr">
            <a:solidFill>
              <a:srgbClr val="FF0000"/>
            </a:solidFill>
            <a:prstDash val="sysDash"/>
            <a:round/>
            <a:headEnd type="none" w="med" len="med"/>
            <a:tailEnd type="none" w="med" len="med"/>
          </a:ln>
          <a:effectLst/>
        </p:spPr>
      </p:cxnSp>
      <p:cxnSp>
        <p:nvCxnSpPr>
          <p:cNvPr id="37" name="直線コネクタ 36"/>
          <p:cNvCxnSpPr/>
          <p:nvPr/>
        </p:nvCxnSpPr>
        <p:spPr bwMode="auto">
          <a:xfrm flipH="1">
            <a:off x="6921012" y="2575342"/>
            <a:ext cx="0" cy="813939"/>
          </a:xfrm>
          <a:prstGeom prst="line">
            <a:avLst/>
          </a:prstGeom>
          <a:noFill/>
          <a:ln w="15875" cap="flat" cmpd="sng" algn="ctr">
            <a:solidFill>
              <a:srgbClr val="FF0000"/>
            </a:solidFill>
            <a:prstDash val="sysDash"/>
            <a:round/>
            <a:headEnd type="none" w="med" len="med"/>
            <a:tailEnd type="none" w="med" len="med"/>
          </a:ln>
          <a:effectLst/>
        </p:spPr>
      </p:cxnSp>
      <p:cxnSp>
        <p:nvCxnSpPr>
          <p:cNvPr id="40" name="直線コネクタ 39"/>
          <p:cNvCxnSpPr/>
          <p:nvPr/>
        </p:nvCxnSpPr>
        <p:spPr bwMode="auto">
          <a:xfrm>
            <a:off x="5953592" y="2205024"/>
            <a:ext cx="0" cy="1440000"/>
          </a:xfrm>
          <a:prstGeom prst="line">
            <a:avLst/>
          </a:prstGeom>
          <a:noFill/>
          <a:ln w="15875" cap="flat" cmpd="sng" algn="ctr">
            <a:solidFill>
              <a:schemeClr val="tx1"/>
            </a:solidFill>
            <a:prstDash val="sysDot"/>
            <a:round/>
            <a:headEnd type="none" w="med" len="med"/>
            <a:tailEnd type="none" w="med" len="med"/>
          </a:ln>
          <a:effectLst/>
        </p:spPr>
      </p:cxnSp>
      <p:cxnSp>
        <p:nvCxnSpPr>
          <p:cNvPr id="41" name="直線コネクタ 40"/>
          <p:cNvCxnSpPr/>
          <p:nvPr/>
        </p:nvCxnSpPr>
        <p:spPr bwMode="auto">
          <a:xfrm>
            <a:off x="5313488" y="2277072"/>
            <a:ext cx="0" cy="1800000"/>
          </a:xfrm>
          <a:prstGeom prst="line">
            <a:avLst/>
          </a:prstGeom>
          <a:noFill/>
          <a:ln w="15875" cap="flat" cmpd="sng" algn="ctr">
            <a:solidFill>
              <a:schemeClr val="tx1"/>
            </a:solidFill>
            <a:prstDash val="sysDot"/>
            <a:round/>
            <a:headEnd type="none" w="med" len="med"/>
            <a:tailEnd type="none" w="med" len="med"/>
          </a:ln>
          <a:effectLst/>
        </p:spPr>
      </p:cxnSp>
      <p:cxnSp>
        <p:nvCxnSpPr>
          <p:cNvPr id="42" name="直線コネクタ 41"/>
          <p:cNvCxnSpPr/>
          <p:nvPr/>
        </p:nvCxnSpPr>
        <p:spPr bwMode="auto">
          <a:xfrm>
            <a:off x="4009376" y="2277112"/>
            <a:ext cx="0" cy="2160000"/>
          </a:xfrm>
          <a:prstGeom prst="line">
            <a:avLst/>
          </a:prstGeom>
          <a:noFill/>
          <a:ln w="15875" cap="flat" cmpd="sng" algn="ctr">
            <a:solidFill>
              <a:schemeClr val="tx1"/>
            </a:solidFill>
            <a:prstDash val="sysDot"/>
            <a:round/>
            <a:headEnd type="none" w="med" len="med"/>
            <a:tailEnd type="none" w="med" len="med"/>
          </a:ln>
          <a:effectLst/>
        </p:spPr>
      </p:cxnSp>
      <p:cxnSp>
        <p:nvCxnSpPr>
          <p:cNvPr id="46" name="直線矢印コネクタ 45"/>
          <p:cNvCxnSpPr/>
          <p:nvPr/>
        </p:nvCxnSpPr>
        <p:spPr bwMode="auto">
          <a:xfrm>
            <a:off x="5327963" y="2420888"/>
            <a:ext cx="625629" cy="0"/>
          </a:xfrm>
          <a:prstGeom prst="straightConnector1">
            <a:avLst/>
          </a:prstGeom>
          <a:noFill/>
          <a:ln w="19050" cap="flat" cmpd="sng" algn="ctr">
            <a:solidFill>
              <a:schemeClr val="tx1"/>
            </a:solidFill>
            <a:prstDash val="dash"/>
            <a:round/>
            <a:headEnd type="triangle" w="med" len="med"/>
            <a:tailEnd type="triangle" w="med" len="med"/>
          </a:ln>
          <a:effectLst/>
        </p:spPr>
      </p:cxnSp>
      <p:cxnSp>
        <p:nvCxnSpPr>
          <p:cNvPr id="54" name="直線矢印コネクタ 53"/>
          <p:cNvCxnSpPr/>
          <p:nvPr/>
        </p:nvCxnSpPr>
        <p:spPr bwMode="auto">
          <a:xfrm flipH="1">
            <a:off x="5953593" y="2415736"/>
            <a:ext cx="1475422" cy="0"/>
          </a:xfrm>
          <a:prstGeom prst="straightConnector1">
            <a:avLst/>
          </a:prstGeom>
          <a:noFill/>
          <a:ln w="19050" cap="flat" cmpd="sng" algn="ctr">
            <a:solidFill>
              <a:schemeClr val="tx1"/>
            </a:solidFill>
            <a:prstDash val="dash"/>
            <a:round/>
            <a:headEnd type="none" w="med" len="med"/>
            <a:tailEnd type="triangle" w="med" len="med"/>
          </a:ln>
          <a:effectLst/>
        </p:spPr>
      </p:cxnSp>
      <p:cxnSp>
        <p:nvCxnSpPr>
          <p:cNvPr id="56" name="直線矢印コネクタ 55"/>
          <p:cNvCxnSpPr/>
          <p:nvPr/>
        </p:nvCxnSpPr>
        <p:spPr bwMode="auto">
          <a:xfrm>
            <a:off x="3064269" y="3140968"/>
            <a:ext cx="1178109" cy="0"/>
          </a:xfrm>
          <a:prstGeom prst="straightConnector1">
            <a:avLst/>
          </a:prstGeom>
          <a:noFill/>
          <a:ln w="15875" cap="flat" cmpd="sng" algn="ctr">
            <a:solidFill>
              <a:srgbClr val="FF0000"/>
            </a:solidFill>
            <a:prstDash val="dash"/>
            <a:round/>
            <a:headEnd type="triangle" w="med" len="med"/>
            <a:tailEnd type="triangle" w="med" len="med"/>
          </a:ln>
          <a:effectLst/>
        </p:spPr>
      </p:cxnSp>
      <p:cxnSp>
        <p:nvCxnSpPr>
          <p:cNvPr id="58" name="直線矢印コネクタ 57"/>
          <p:cNvCxnSpPr/>
          <p:nvPr/>
        </p:nvCxnSpPr>
        <p:spPr bwMode="auto">
          <a:xfrm>
            <a:off x="4268179" y="3140968"/>
            <a:ext cx="918473" cy="0"/>
          </a:xfrm>
          <a:prstGeom prst="straightConnector1">
            <a:avLst/>
          </a:prstGeom>
          <a:noFill/>
          <a:ln w="15875" cap="flat" cmpd="sng" algn="ctr">
            <a:solidFill>
              <a:srgbClr val="FF0000"/>
            </a:solidFill>
            <a:prstDash val="dash"/>
            <a:round/>
            <a:headEnd type="triangle" w="med" len="med"/>
            <a:tailEnd type="triangle" w="med" len="med"/>
          </a:ln>
          <a:effectLst/>
        </p:spPr>
      </p:cxnSp>
      <p:cxnSp>
        <p:nvCxnSpPr>
          <p:cNvPr id="60" name="直線矢印コネクタ 59"/>
          <p:cNvCxnSpPr/>
          <p:nvPr/>
        </p:nvCxnSpPr>
        <p:spPr bwMode="auto">
          <a:xfrm>
            <a:off x="5186652" y="3140968"/>
            <a:ext cx="1730933" cy="0"/>
          </a:xfrm>
          <a:prstGeom prst="straightConnector1">
            <a:avLst/>
          </a:prstGeom>
          <a:noFill/>
          <a:ln w="15875" cap="flat" cmpd="sng" algn="ctr">
            <a:solidFill>
              <a:srgbClr val="FF0000"/>
            </a:solidFill>
            <a:prstDash val="dash"/>
            <a:round/>
            <a:headEnd type="triangle" w="med" len="med"/>
            <a:tailEnd type="triangle" w="med" len="med"/>
          </a:ln>
          <a:effectLst/>
        </p:spPr>
      </p:cxnSp>
      <p:sp>
        <p:nvSpPr>
          <p:cNvPr id="62" name="正方形/長方形 61"/>
          <p:cNvSpPr/>
          <p:nvPr/>
        </p:nvSpPr>
        <p:spPr>
          <a:xfrm>
            <a:off x="5840914" y="2619582"/>
            <a:ext cx="869857" cy="523220"/>
          </a:xfrm>
          <a:prstGeom prst="rect">
            <a:avLst/>
          </a:prstGeom>
        </p:spPr>
        <p:txBody>
          <a:bodyPr wrap="square">
            <a:spAutoFit/>
          </a:bodyPr>
          <a:lstStyle/>
          <a:p>
            <a:pPr marL="342900" lvl="0" indent="-342900" algn="ctr" fontAlgn="auto">
              <a:spcAft>
                <a:spcPts val="0"/>
              </a:spcAft>
              <a:defRPr/>
            </a:pPr>
            <a:r>
              <a:rPr lang="en-US" altLang="ja-JP" sz="1400" b="0" dirty="0" smtClean="0">
                <a:solidFill>
                  <a:srgbClr val="FF0000"/>
                </a:solidFill>
                <a:ea typeface="ＭＳ Ｐゴシック" charset="-128"/>
              </a:rPr>
              <a:t>16QAM-</a:t>
            </a:r>
          </a:p>
          <a:p>
            <a:pPr marL="342900" lvl="0" indent="-342900" algn="ctr" fontAlgn="auto">
              <a:spcAft>
                <a:spcPts val="0"/>
              </a:spcAft>
              <a:defRPr/>
            </a:pPr>
            <a:r>
              <a:rPr lang="en-US" altLang="ja-JP" sz="1400" b="0" dirty="0" smtClean="0">
                <a:solidFill>
                  <a:srgbClr val="FF0000"/>
                </a:solidFill>
                <a:ea typeface="ＭＳ Ｐゴシック" charset="-128"/>
              </a:rPr>
              <a:t>CC1/2</a:t>
            </a:r>
            <a:endParaRPr kumimoji="1" lang="en-US" altLang="ja-JP" sz="1400" b="0" dirty="0">
              <a:solidFill>
                <a:srgbClr val="FF0000"/>
              </a:solidFill>
              <a:ea typeface="ＭＳ Ｐゴシック" charset="-128"/>
            </a:endParaRPr>
          </a:p>
        </p:txBody>
      </p:sp>
      <p:sp>
        <p:nvSpPr>
          <p:cNvPr id="63" name="正方形/長方形 62"/>
          <p:cNvSpPr/>
          <p:nvPr/>
        </p:nvSpPr>
        <p:spPr>
          <a:xfrm>
            <a:off x="6786303" y="2643106"/>
            <a:ext cx="1034138" cy="523220"/>
          </a:xfrm>
          <a:prstGeom prst="rect">
            <a:avLst/>
          </a:prstGeom>
        </p:spPr>
        <p:txBody>
          <a:bodyPr wrap="square">
            <a:spAutoFit/>
          </a:bodyPr>
          <a:lstStyle/>
          <a:p>
            <a:pPr marL="342900" lvl="0" indent="-342900" algn="ctr" fontAlgn="auto">
              <a:spcAft>
                <a:spcPts val="0"/>
              </a:spcAft>
              <a:defRPr/>
            </a:pPr>
            <a:r>
              <a:rPr lang="en-US" altLang="ja-JP" sz="1400" b="0" dirty="0" smtClean="0">
                <a:solidFill>
                  <a:srgbClr val="FF0000"/>
                </a:solidFill>
                <a:ea typeface="ＭＳ Ｐゴシック" charset="-128"/>
              </a:rPr>
              <a:t>16QAM-</a:t>
            </a:r>
          </a:p>
          <a:p>
            <a:pPr marL="342900" lvl="0" indent="-342900" algn="ctr" fontAlgn="auto">
              <a:spcAft>
                <a:spcPts val="0"/>
              </a:spcAft>
              <a:defRPr/>
            </a:pPr>
            <a:r>
              <a:rPr lang="en-US" altLang="ja-JP" sz="1400" b="0" dirty="0" smtClean="0">
                <a:solidFill>
                  <a:srgbClr val="FF0000"/>
                </a:solidFill>
                <a:ea typeface="ＭＳ Ｐゴシック" charset="-128"/>
              </a:rPr>
              <a:t>CC2/3</a:t>
            </a:r>
            <a:endParaRPr kumimoji="1" lang="en-US" altLang="ja-JP" sz="1400" b="0" dirty="0">
              <a:solidFill>
                <a:srgbClr val="FF0000"/>
              </a:solidFill>
              <a:ea typeface="ＭＳ Ｐゴシック" charset="-128"/>
            </a:endParaRPr>
          </a:p>
        </p:txBody>
      </p:sp>
      <p:cxnSp>
        <p:nvCxnSpPr>
          <p:cNvPr id="66" name="直線矢印コネクタ 65"/>
          <p:cNvCxnSpPr/>
          <p:nvPr/>
        </p:nvCxnSpPr>
        <p:spPr bwMode="auto">
          <a:xfrm flipH="1">
            <a:off x="6917586" y="3140968"/>
            <a:ext cx="511429" cy="0"/>
          </a:xfrm>
          <a:prstGeom prst="straightConnector1">
            <a:avLst/>
          </a:prstGeom>
          <a:noFill/>
          <a:ln w="15875" cap="flat" cmpd="sng" algn="ctr">
            <a:solidFill>
              <a:srgbClr val="FF0000"/>
            </a:solidFill>
            <a:prstDash val="dash"/>
            <a:round/>
            <a:headEnd type="none" w="med" len="med"/>
            <a:tailEnd type="triangle" w="med" len="med"/>
          </a:ln>
          <a:effectLst/>
        </p:spPr>
      </p:cxnSp>
      <p:sp>
        <p:nvSpPr>
          <p:cNvPr id="69" name="正方形/長方形 68"/>
          <p:cNvSpPr/>
          <p:nvPr/>
        </p:nvSpPr>
        <p:spPr>
          <a:xfrm>
            <a:off x="4118533" y="1828559"/>
            <a:ext cx="1224136" cy="523220"/>
          </a:xfrm>
          <a:prstGeom prst="rect">
            <a:avLst/>
          </a:prstGeom>
        </p:spPr>
        <p:txBody>
          <a:bodyPr wrap="square">
            <a:spAutoFit/>
          </a:bodyPr>
          <a:lstStyle/>
          <a:p>
            <a:pPr marL="342900" lvl="0" indent="-342900" algn="ctr" fontAlgn="auto">
              <a:spcAft>
                <a:spcPts val="0"/>
              </a:spcAft>
              <a:defRPr/>
            </a:pPr>
            <a:r>
              <a:rPr lang="en-US" altLang="ja-JP" sz="1400" b="0" dirty="0" smtClean="0">
                <a:ea typeface="ＭＳ Ｐゴシック" charset="-128"/>
              </a:rPr>
              <a:t>QPSK-</a:t>
            </a:r>
          </a:p>
          <a:p>
            <a:pPr marL="342900" lvl="0" indent="-342900" algn="ctr" fontAlgn="auto">
              <a:spcAft>
                <a:spcPts val="0"/>
              </a:spcAft>
              <a:defRPr/>
            </a:pPr>
            <a:r>
              <a:rPr lang="en-US" altLang="ja-JP" sz="1400" b="0" dirty="0" smtClean="0">
                <a:ea typeface="ＭＳ Ｐゴシック" charset="-128"/>
              </a:rPr>
              <a:t>CC1/2</a:t>
            </a:r>
            <a:endParaRPr kumimoji="1" lang="en-US" altLang="ja-JP" sz="1400" b="0" dirty="0">
              <a:solidFill>
                <a:schemeClr val="tx1"/>
              </a:solidFill>
              <a:ea typeface="ＭＳ Ｐゴシック" charset="-128"/>
            </a:endParaRPr>
          </a:p>
        </p:txBody>
      </p:sp>
      <p:sp>
        <p:nvSpPr>
          <p:cNvPr id="70" name="正方形/長方形 69"/>
          <p:cNvSpPr/>
          <p:nvPr/>
        </p:nvSpPr>
        <p:spPr>
          <a:xfrm>
            <a:off x="5013010" y="1828559"/>
            <a:ext cx="1224136" cy="523220"/>
          </a:xfrm>
          <a:prstGeom prst="rect">
            <a:avLst/>
          </a:prstGeom>
        </p:spPr>
        <p:txBody>
          <a:bodyPr wrap="square">
            <a:spAutoFit/>
          </a:bodyPr>
          <a:lstStyle/>
          <a:p>
            <a:pPr marL="342900" lvl="0" indent="-342900" algn="ctr" fontAlgn="auto">
              <a:spcAft>
                <a:spcPts val="0"/>
              </a:spcAft>
              <a:defRPr/>
            </a:pPr>
            <a:r>
              <a:rPr lang="en-US" altLang="ja-JP" sz="1400" b="0" dirty="0" smtClean="0">
                <a:ea typeface="ＭＳ Ｐゴシック" charset="-128"/>
              </a:rPr>
              <a:t>QPSK-</a:t>
            </a:r>
          </a:p>
          <a:p>
            <a:pPr marL="342900" lvl="0" indent="-342900" algn="ctr" fontAlgn="auto">
              <a:spcAft>
                <a:spcPts val="0"/>
              </a:spcAft>
              <a:defRPr/>
            </a:pPr>
            <a:r>
              <a:rPr lang="en-US" altLang="ja-JP" sz="1400" b="0" dirty="0" smtClean="0">
                <a:ea typeface="ＭＳ Ｐゴシック" charset="-128"/>
              </a:rPr>
              <a:t>CC2/3</a:t>
            </a:r>
            <a:endParaRPr kumimoji="1" lang="en-US" altLang="ja-JP" sz="1400" b="0" dirty="0">
              <a:solidFill>
                <a:schemeClr val="tx1"/>
              </a:solidFill>
              <a:ea typeface="ＭＳ Ｐゴシック" charset="-128"/>
            </a:endParaRPr>
          </a:p>
        </p:txBody>
      </p:sp>
      <p:sp>
        <p:nvSpPr>
          <p:cNvPr id="71" name="正方形/長方形 70"/>
          <p:cNvSpPr/>
          <p:nvPr/>
        </p:nvSpPr>
        <p:spPr>
          <a:xfrm>
            <a:off x="6079236" y="1828559"/>
            <a:ext cx="1224136" cy="523220"/>
          </a:xfrm>
          <a:prstGeom prst="rect">
            <a:avLst/>
          </a:prstGeom>
        </p:spPr>
        <p:txBody>
          <a:bodyPr wrap="square">
            <a:spAutoFit/>
          </a:bodyPr>
          <a:lstStyle/>
          <a:p>
            <a:pPr marL="342900" lvl="0" indent="-342900" algn="ctr" fontAlgn="auto">
              <a:spcAft>
                <a:spcPts val="0"/>
              </a:spcAft>
              <a:defRPr/>
            </a:pPr>
            <a:r>
              <a:rPr lang="en-US" altLang="ja-JP" sz="1400" b="0" dirty="0" smtClean="0">
                <a:ea typeface="ＭＳ Ｐゴシック" charset="-128"/>
              </a:rPr>
              <a:t>16QAM-</a:t>
            </a:r>
          </a:p>
          <a:p>
            <a:pPr marL="342900" lvl="0" indent="-342900" algn="ctr" fontAlgn="auto">
              <a:spcAft>
                <a:spcPts val="0"/>
              </a:spcAft>
              <a:defRPr/>
            </a:pPr>
            <a:r>
              <a:rPr lang="en-US" altLang="ja-JP" sz="1400" b="0" dirty="0" smtClean="0">
                <a:ea typeface="ＭＳ Ｐゴシック" charset="-128"/>
              </a:rPr>
              <a:t>CC1/2</a:t>
            </a:r>
            <a:endParaRPr kumimoji="1" lang="en-US" altLang="ja-JP" sz="1400" b="0" dirty="0">
              <a:solidFill>
                <a:schemeClr val="tx1"/>
              </a:solidFill>
              <a:ea typeface="ＭＳ Ｐゴシック" charset="-128"/>
            </a:endParaRPr>
          </a:p>
        </p:txBody>
      </p:sp>
      <p:sp>
        <p:nvSpPr>
          <p:cNvPr id="82" name="正方形/長方形 81"/>
          <p:cNvSpPr/>
          <p:nvPr/>
        </p:nvSpPr>
        <p:spPr>
          <a:xfrm>
            <a:off x="7748710" y="1822216"/>
            <a:ext cx="1295035" cy="523220"/>
          </a:xfrm>
          <a:prstGeom prst="rect">
            <a:avLst/>
          </a:prstGeom>
        </p:spPr>
        <p:txBody>
          <a:bodyPr wrap="none">
            <a:spAutoFit/>
          </a:bodyPr>
          <a:lstStyle/>
          <a:p>
            <a:r>
              <a:rPr lang="en-US" altLang="ja-JP" sz="1400" b="0" dirty="0" smtClean="0"/>
              <a:t>Available MCS</a:t>
            </a:r>
          </a:p>
          <a:p>
            <a:r>
              <a:rPr lang="en-US" altLang="ja-JP" sz="1400" b="0" dirty="0" smtClean="0"/>
              <a:t>in 802.22 PHY</a:t>
            </a:r>
            <a:endParaRPr lang="ja-JP" altLang="en-US" sz="1400" dirty="0"/>
          </a:p>
        </p:txBody>
      </p:sp>
      <p:sp>
        <p:nvSpPr>
          <p:cNvPr id="84" name="正方形/長方形 83"/>
          <p:cNvSpPr/>
          <p:nvPr/>
        </p:nvSpPr>
        <p:spPr>
          <a:xfrm>
            <a:off x="7748710" y="2575342"/>
            <a:ext cx="1431802" cy="523220"/>
          </a:xfrm>
          <a:prstGeom prst="rect">
            <a:avLst/>
          </a:prstGeom>
        </p:spPr>
        <p:txBody>
          <a:bodyPr wrap="none">
            <a:spAutoFit/>
          </a:bodyPr>
          <a:lstStyle/>
          <a:p>
            <a:r>
              <a:rPr lang="en-US" altLang="ja-JP" sz="1400" b="0" dirty="0" smtClean="0">
                <a:solidFill>
                  <a:srgbClr val="FF0000"/>
                </a:solidFill>
              </a:rPr>
              <a:t>Available MCS </a:t>
            </a:r>
          </a:p>
          <a:p>
            <a:r>
              <a:rPr lang="en-US" altLang="ja-JP" sz="1400" b="0" dirty="0" smtClean="0">
                <a:solidFill>
                  <a:srgbClr val="FF0000"/>
                </a:solidFill>
              </a:rPr>
              <a:t>in proposed PHY</a:t>
            </a:r>
            <a:endParaRPr lang="ja-JP" altLang="en-US" sz="1400" dirty="0">
              <a:solidFill>
                <a:srgbClr val="FF0000"/>
              </a:solidFill>
            </a:endParaRPr>
          </a:p>
        </p:txBody>
      </p:sp>
      <p:sp>
        <p:nvSpPr>
          <p:cNvPr id="90" name="正方形/長方形 89"/>
          <p:cNvSpPr/>
          <p:nvPr/>
        </p:nvSpPr>
        <p:spPr>
          <a:xfrm>
            <a:off x="3121836" y="1139099"/>
            <a:ext cx="3938110" cy="400110"/>
          </a:xfrm>
          <a:prstGeom prst="rect">
            <a:avLst/>
          </a:prstGeom>
        </p:spPr>
        <p:txBody>
          <a:bodyPr wrap="square">
            <a:spAutoFit/>
          </a:bodyPr>
          <a:lstStyle/>
          <a:p>
            <a:r>
              <a:rPr lang="en-US" altLang="ja-JP" sz="2000" b="0" dirty="0" smtClean="0"/>
              <a:t>Channel Model: Profile A</a:t>
            </a:r>
            <a:endParaRPr lang="ja-JP" altLang="en-US" sz="2000" dirty="0"/>
          </a:p>
        </p:txBody>
      </p:sp>
      <p:sp>
        <p:nvSpPr>
          <p:cNvPr id="91" name="正方形/長方形 90"/>
          <p:cNvSpPr/>
          <p:nvPr/>
        </p:nvSpPr>
        <p:spPr>
          <a:xfrm>
            <a:off x="685789" y="669115"/>
            <a:ext cx="7918729" cy="400110"/>
          </a:xfrm>
          <a:prstGeom prst="rect">
            <a:avLst/>
          </a:prstGeom>
        </p:spPr>
        <p:txBody>
          <a:bodyPr wrap="square">
            <a:spAutoFit/>
          </a:bodyPr>
          <a:lstStyle/>
          <a:p>
            <a:r>
              <a:rPr lang="en-US" altLang="ja-JP" sz="2000" b="0" dirty="0" smtClean="0"/>
              <a:t>PHY throughput under the condition to meet the reference BER(2x10</a:t>
            </a:r>
            <a:r>
              <a:rPr lang="en-US" altLang="ja-JP" sz="2000" b="0" baseline="30000" dirty="0" smtClean="0"/>
              <a:t>-4</a:t>
            </a:r>
            <a:r>
              <a:rPr lang="en-US" altLang="ja-JP" sz="2000" b="0" dirty="0" smtClean="0"/>
              <a:t>)</a:t>
            </a:r>
            <a:endParaRPr lang="ja-JP" altLang="en-US" sz="2000" dirty="0"/>
          </a:p>
        </p:txBody>
      </p:sp>
      <p:sp>
        <p:nvSpPr>
          <p:cNvPr id="103" name="正方形/長方形 102"/>
          <p:cNvSpPr/>
          <p:nvPr/>
        </p:nvSpPr>
        <p:spPr>
          <a:xfrm>
            <a:off x="971600" y="6041851"/>
            <a:ext cx="7111982" cy="369332"/>
          </a:xfrm>
          <a:prstGeom prst="rect">
            <a:avLst/>
          </a:prstGeom>
        </p:spPr>
        <p:txBody>
          <a:bodyPr wrap="square">
            <a:spAutoFit/>
          </a:bodyPr>
          <a:lstStyle/>
          <a:p>
            <a:r>
              <a:rPr lang="en-US" altLang="ja-JP" sz="1800" dirty="0" smtClean="0"/>
              <a:t>Proposed PHY has better throughput than 802.22 PHY for many cases.</a:t>
            </a:r>
            <a:endParaRPr lang="ja-JP" altLang="en-US" sz="1800" dirty="0"/>
          </a:p>
        </p:txBody>
      </p:sp>
    </p:spTree>
    <p:extLst>
      <p:ext uri="{BB962C8B-B14F-4D97-AF65-F5344CB8AC3E}">
        <p14:creationId xmlns:p14="http://schemas.microsoft.com/office/powerpoint/2010/main" val="11888986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7110" y="1340768"/>
            <a:ext cx="6445250" cy="4682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日付プレースホルダー 1"/>
          <p:cNvSpPr>
            <a:spLocks noGrp="1"/>
          </p:cNvSpPr>
          <p:nvPr>
            <p:ph type="dt" sz="half" idx="10"/>
          </p:nvPr>
        </p:nvSpPr>
        <p:spPr>
          <a:xfrm>
            <a:off x="696913" y="332601"/>
            <a:ext cx="878446" cy="276999"/>
          </a:xfrm>
        </p:spPr>
        <p:txBody>
          <a:bodyPr/>
          <a:lstStyle/>
          <a:p>
            <a:pPr>
              <a:defRPr/>
            </a:pPr>
            <a:r>
              <a:rPr lang="en-US" altLang="ja-JP" dirty="0" smtClean="0"/>
              <a:t>Jan </a:t>
            </a:r>
            <a:r>
              <a:rPr lang="en-US" altLang="ja-JP" dirty="0" smtClean="0"/>
              <a:t>2013</a:t>
            </a:r>
            <a:endParaRPr lang="en-US" altLang="ja-JP" dirty="0"/>
          </a:p>
        </p:txBody>
      </p:sp>
      <p:sp>
        <p:nvSpPr>
          <p:cNvPr id="3" name="フッター プレースホルダー 2"/>
          <p:cNvSpPr>
            <a:spLocks noGrp="1"/>
          </p:cNvSpPr>
          <p:nvPr>
            <p:ph type="ftr" sz="quarter" idx="11"/>
          </p:nvPr>
        </p:nvSpPr>
        <p:spPr>
          <a:xfrm>
            <a:off x="8184852" y="6475413"/>
            <a:ext cx="359073" cy="184666"/>
          </a:xfrm>
        </p:spPr>
        <p:txBody>
          <a:bodyPr/>
          <a:lstStyle/>
          <a:p>
            <a:pPr>
              <a:defRPr/>
            </a:pPr>
            <a:r>
              <a:rPr lang="en-US" dirty="0" smtClean="0"/>
              <a:t>NICT</a:t>
            </a:r>
            <a:endParaRPr lang="en-US" dirty="0"/>
          </a:p>
        </p:txBody>
      </p:sp>
      <p:sp>
        <p:nvSpPr>
          <p:cNvPr id="4" name="スライド番号プレースホルダー 3"/>
          <p:cNvSpPr>
            <a:spLocks noGrp="1"/>
          </p:cNvSpPr>
          <p:nvPr>
            <p:ph type="sldNum" sz="quarter" idx="12"/>
          </p:nvPr>
        </p:nvSpPr>
        <p:spPr/>
        <p:txBody>
          <a:bodyPr/>
          <a:lstStyle/>
          <a:p>
            <a:pPr>
              <a:defRPr/>
            </a:pPr>
            <a:r>
              <a:rPr lang="en-US" altLang="ja-JP" smtClean="0"/>
              <a:t>Slide </a:t>
            </a:r>
            <a:fld id="{8CF24269-43A3-44B9-A402-C9469E4D45F1}" type="slidenum">
              <a:rPr lang="en-US" altLang="ja-JP" smtClean="0"/>
              <a:pPr>
                <a:defRPr/>
              </a:pPr>
              <a:t>14</a:t>
            </a:fld>
            <a:endParaRPr lang="en-US" altLang="ja-JP"/>
          </a:p>
        </p:txBody>
      </p:sp>
      <p:sp>
        <p:nvSpPr>
          <p:cNvPr id="10" name="正方形/長方形 9"/>
          <p:cNvSpPr/>
          <p:nvPr/>
        </p:nvSpPr>
        <p:spPr>
          <a:xfrm>
            <a:off x="685789" y="669115"/>
            <a:ext cx="7918729" cy="400110"/>
          </a:xfrm>
          <a:prstGeom prst="rect">
            <a:avLst/>
          </a:prstGeom>
        </p:spPr>
        <p:txBody>
          <a:bodyPr wrap="square">
            <a:spAutoFit/>
          </a:bodyPr>
          <a:lstStyle/>
          <a:p>
            <a:r>
              <a:rPr lang="en-US" altLang="ja-JP" sz="2000" b="0" dirty="0" smtClean="0"/>
              <a:t>PHY throughput under the condition to meet the reference BER(2x10</a:t>
            </a:r>
            <a:r>
              <a:rPr lang="en-US" altLang="ja-JP" sz="2000" b="0" baseline="30000" dirty="0" smtClean="0"/>
              <a:t>-4</a:t>
            </a:r>
            <a:r>
              <a:rPr lang="en-US" altLang="ja-JP" sz="2000" b="0" dirty="0" smtClean="0"/>
              <a:t>)</a:t>
            </a:r>
            <a:endParaRPr lang="ja-JP" altLang="en-US" sz="2000" dirty="0"/>
          </a:p>
        </p:txBody>
      </p:sp>
      <p:sp>
        <p:nvSpPr>
          <p:cNvPr id="73" name="正方形/長方形 72"/>
          <p:cNvSpPr/>
          <p:nvPr/>
        </p:nvSpPr>
        <p:spPr>
          <a:xfrm>
            <a:off x="1347441" y="6063902"/>
            <a:ext cx="7111982" cy="369332"/>
          </a:xfrm>
          <a:prstGeom prst="rect">
            <a:avLst/>
          </a:prstGeom>
        </p:spPr>
        <p:txBody>
          <a:bodyPr wrap="square">
            <a:spAutoFit/>
          </a:bodyPr>
          <a:lstStyle/>
          <a:p>
            <a:r>
              <a:rPr lang="en-US" altLang="ja-JP" sz="1800" dirty="0" smtClean="0"/>
              <a:t>Proposed PHY has better throughput than 802.22 PHY for most cases.</a:t>
            </a:r>
            <a:endParaRPr lang="ja-JP" altLang="en-US" sz="1800" dirty="0"/>
          </a:p>
        </p:txBody>
      </p:sp>
      <p:cxnSp>
        <p:nvCxnSpPr>
          <p:cNvPr id="75" name="直線コネクタ 74"/>
          <p:cNvCxnSpPr/>
          <p:nvPr/>
        </p:nvCxnSpPr>
        <p:spPr bwMode="auto">
          <a:xfrm>
            <a:off x="3976886" y="2925104"/>
            <a:ext cx="0" cy="1440000"/>
          </a:xfrm>
          <a:prstGeom prst="line">
            <a:avLst/>
          </a:prstGeom>
          <a:noFill/>
          <a:ln w="15875" cap="flat" cmpd="sng" algn="ctr">
            <a:solidFill>
              <a:srgbClr val="FF0000"/>
            </a:solidFill>
            <a:prstDash val="sysDash"/>
            <a:round/>
            <a:headEnd type="none" w="med" len="med"/>
            <a:tailEnd type="none" w="med" len="med"/>
          </a:ln>
          <a:effectLst/>
        </p:spPr>
      </p:cxnSp>
      <p:cxnSp>
        <p:nvCxnSpPr>
          <p:cNvPr id="76" name="直線矢印コネクタ 75"/>
          <p:cNvCxnSpPr/>
          <p:nvPr/>
        </p:nvCxnSpPr>
        <p:spPr bwMode="auto">
          <a:xfrm flipV="1">
            <a:off x="3645399" y="2287894"/>
            <a:ext cx="1474067" cy="241"/>
          </a:xfrm>
          <a:prstGeom prst="straightConnector1">
            <a:avLst/>
          </a:prstGeom>
          <a:noFill/>
          <a:ln w="19050" cap="flat" cmpd="sng" algn="ctr">
            <a:solidFill>
              <a:schemeClr val="tx1"/>
            </a:solidFill>
            <a:prstDash val="dash"/>
            <a:round/>
            <a:headEnd type="triangle" w="med" len="med"/>
            <a:tailEnd type="triangle" w="med" len="med"/>
          </a:ln>
          <a:effectLst/>
        </p:spPr>
      </p:cxnSp>
      <p:sp>
        <p:nvSpPr>
          <p:cNvPr id="77" name="正方形/長方形 76"/>
          <p:cNvSpPr/>
          <p:nvPr/>
        </p:nvSpPr>
        <p:spPr>
          <a:xfrm>
            <a:off x="2604877" y="2528960"/>
            <a:ext cx="1224136" cy="523220"/>
          </a:xfrm>
          <a:prstGeom prst="rect">
            <a:avLst/>
          </a:prstGeom>
        </p:spPr>
        <p:txBody>
          <a:bodyPr wrap="square">
            <a:spAutoFit/>
          </a:bodyPr>
          <a:lstStyle/>
          <a:p>
            <a:pPr marL="342900" lvl="0" indent="-342900" algn="ctr" fontAlgn="auto">
              <a:spcAft>
                <a:spcPts val="0"/>
              </a:spcAft>
              <a:defRPr/>
            </a:pPr>
            <a:r>
              <a:rPr lang="en-US" altLang="ja-JP" sz="1400" b="0" dirty="0" smtClean="0">
                <a:solidFill>
                  <a:srgbClr val="FF0000"/>
                </a:solidFill>
                <a:ea typeface="ＭＳ Ｐゴシック" charset="-128"/>
              </a:rPr>
              <a:t>QPSK-</a:t>
            </a:r>
          </a:p>
          <a:p>
            <a:pPr marL="342900" lvl="0" indent="-342900" algn="ctr" fontAlgn="auto">
              <a:spcAft>
                <a:spcPts val="0"/>
              </a:spcAft>
              <a:defRPr/>
            </a:pPr>
            <a:r>
              <a:rPr lang="en-US" altLang="ja-JP" sz="1400" b="0" dirty="0" smtClean="0">
                <a:solidFill>
                  <a:srgbClr val="FF0000"/>
                </a:solidFill>
                <a:ea typeface="ＭＳ Ｐゴシック" charset="-128"/>
              </a:rPr>
              <a:t>CC1/2</a:t>
            </a:r>
            <a:endParaRPr kumimoji="1" lang="en-US" altLang="ja-JP" sz="1400" b="0" dirty="0">
              <a:solidFill>
                <a:srgbClr val="FF0000"/>
              </a:solidFill>
              <a:ea typeface="ＭＳ Ｐゴシック" charset="-128"/>
            </a:endParaRPr>
          </a:p>
        </p:txBody>
      </p:sp>
      <p:sp>
        <p:nvSpPr>
          <p:cNvPr id="78" name="正方形/長方形 77"/>
          <p:cNvSpPr/>
          <p:nvPr/>
        </p:nvSpPr>
        <p:spPr>
          <a:xfrm>
            <a:off x="3645399" y="2528960"/>
            <a:ext cx="1224136" cy="523220"/>
          </a:xfrm>
          <a:prstGeom prst="rect">
            <a:avLst/>
          </a:prstGeom>
        </p:spPr>
        <p:txBody>
          <a:bodyPr wrap="square">
            <a:spAutoFit/>
          </a:bodyPr>
          <a:lstStyle/>
          <a:p>
            <a:pPr marL="342900" lvl="0" indent="-342900" algn="ctr" fontAlgn="auto">
              <a:spcAft>
                <a:spcPts val="0"/>
              </a:spcAft>
              <a:defRPr/>
            </a:pPr>
            <a:r>
              <a:rPr lang="en-US" altLang="ja-JP" sz="1400" b="0" dirty="0" smtClean="0">
                <a:solidFill>
                  <a:srgbClr val="FF0000"/>
                </a:solidFill>
                <a:ea typeface="ＭＳ Ｐゴシック" charset="-128"/>
              </a:rPr>
              <a:t>QPSK-</a:t>
            </a:r>
          </a:p>
          <a:p>
            <a:pPr marL="342900" lvl="0" indent="-342900" algn="ctr" fontAlgn="auto">
              <a:spcAft>
                <a:spcPts val="0"/>
              </a:spcAft>
              <a:defRPr/>
            </a:pPr>
            <a:r>
              <a:rPr lang="en-US" altLang="ja-JP" sz="1400" b="0" dirty="0" smtClean="0">
                <a:solidFill>
                  <a:srgbClr val="FF0000"/>
                </a:solidFill>
                <a:ea typeface="ＭＳ Ｐゴシック" charset="-128"/>
              </a:rPr>
              <a:t>CC2/3</a:t>
            </a:r>
            <a:endParaRPr kumimoji="1" lang="en-US" altLang="ja-JP" sz="1400" b="0" dirty="0">
              <a:solidFill>
                <a:srgbClr val="FF0000"/>
              </a:solidFill>
              <a:ea typeface="ＭＳ Ｐゴシック" charset="-128"/>
            </a:endParaRPr>
          </a:p>
        </p:txBody>
      </p:sp>
      <p:cxnSp>
        <p:nvCxnSpPr>
          <p:cNvPr id="79" name="直線コネクタ 78"/>
          <p:cNvCxnSpPr/>
          <p:nvPr/>
        </p:nvCxnSpPr>
        <p:spPr bwMode="auto">
          <a:xfrm>
            <a:off x="4484388" y="2961048"/>
            <a:ext cx="1" cy="900000"/>
          </a:xfrm>
          <a:prstGeom prst="line">
            <a:avLst/>
          </a:prstGeom>
          <a:noFill/>
          <a:ln w="15875" cap="flat" cmpd="sng" algn="ctr">
            <a:solidFill>
              <a:srgbClr val="FF0000"/>
            </a:solidFill>
            <a:prstDash val="sysDash"/>
            <a:round/>
            <a:headEnd type="none" w="med" len="med"/>
            <a:tailEnd type="none" w="med" len="med"/>
          </a:ln>
          <a:effectLst/>
        </p:spPr>
      </p:cxnSp>
      <p:cxnSp>
        <p:nvCxnSpPr>
          <p:cNvPr id="80" name="直線コネクタ 79"/>
          <p:cNvCxnSpPr/>
          <p:nvPr/>
        </p:nvCxnSpPr>
        <p:spPr bwMode="auto">
          <a:xfrm flipV="1">
            <a:off x="5940152" y="2889000"/>
            <a:ext cx="0" cy="540000"/>
          </a:xfrm>
          <a:prstGeom prst="line">
            <a:avLst/>
          </a:prstGeom>
          <a:noFill/>
          <a:ln w="15875" cap="flat" cmpd="sng" algn="ctr">
            <a:solidFill>
              <a:srgbClr val="FF0000"/>
            </a:solidFill>
            <a:prstDash val="sysDash"/>
            <a:round/>
            <a:headEnd type="none" w="med" len="med"/>
            <a:tailEnd type="none" w="med" len="med"/>
          </a:ln>
          <a:effectLst/>
        </p:spPr>
      </p:cxnSp>
      <p:cxnSp>
        <p:nvCxnSpPr>
          <p:cNvPr id="81" name="直線コネクタ 80"/>
          <p:cNvCxnSpPr/>
          <p:nvPr/>
        </p:nvCxnSpPr>
        <p:spPr bwMode="auto">
          <a:xfrm flipH="1">
            <a:off x="6426222" y="2960968"/>
            <a:ext cx="0" cy="180000"/>
          </a:xfrm>
          <a:prstGeom prst="line">
            <a:avLst/>
          </a:prstGeom>
          <a:noFill/>
          <a:ln w="15875" cap="flat" cmpd="sng" algn="ctr">
            <a:solidFill>
              <a:srgbClr val="FF0000"/>
            </a:solidFill>
            <a:prstDash val="sysDash"/>
            <a:round/>
            <a:headEnd type="none" w="med" len="med"/>
            <a:tailEnd type="none" w="med" len="med"/>
          </a:ln>
          <a:effectLst/>
        </p:spPr>
      </p:cxnSp>
      <p:cxnSp>
        <p:nvCxnSpPr>
          <p:cNvPr id="82" name="直線コネクタ 81"/>
          <p:cNvCxnSpPr/>
          <p:nvPr/>
        </p:nvCxnSpPr>
        <p:spPr bwMode="auto">
          <a:xfrm>
            <a:off x="5764012" y="2132896"/>
            <a:ext cx="0" cy="1440000"/>
          </a:xfrm>
          <a:prstGeom prst="line">
            <a:avLst/>
          </a:prstGeom>
          <a:noFill/>
          <a:ln w="15875" cap="flat" cmpd="sng" algn="ctr">
            <a:solidFill>
              <a:schemeClr val="tx1"/>
            </a:solidFill>
            <a:prstDash val="sysDot"/>
            <a:round/>
            <a:headEnd type="none" w="med" len="med"/>
            <a:tailEnd type="none" w="med" len="med"/>
          </a:ln>
          <a:effectLst/>
        </p:spPr>
      </p:cxnSp>
      <p:cxnSp>
        <p:nvCxnSpPr>
          <p:cNvPr id="83" name="直線コネクタ 82"/>
          <p:cNvCxnSpPr/>
          <p:nvPr/>
        </p:nvCxnSpPr>
        <p:spPr bwMode="auto">
          <a:xfrm>
            <a:off x="5119466" y="2132896"/>
            <a:ext cx="0" cy="1964124"/>
          </a:xfrm>
          <a:prstGeom prst="line">
            <a:avLst/>
          </a:prstGeom>
          <a:noFill/>
          <a:ln w="15875" cap="flat" cmpd="sng" algn="ctr">
            <a:solidFill>
              <a:schemeClr val="tx1"/>
            </a:solidFill>
            <a:prstDash val="sysDot"/>
            <a:round/>
            <a:headEnd type="none" w="med" len="med"/>
            <a:tailEnd type="none" w="med" len="med"/>
          </a:ln>
          <a:effectLst/>
        </p:spPr>
      </p:cxnSp>
      <p:cxnSp>
        <p:nvCxnSpPr>
          <p:cNvPr id="84" name="直線コネクタ 83"/>
          <p:cNvCxnSpPr/>
          <p:nvPr/>
        </p:nvCxnSpPr>
        <p:spPr bwMode="auto">
          <a:xfrm>
            <a:off x="3645399" y="1916832"/>
            <a:ext cx="0" cy="2560376"/>
          </a:xfrm>
          <a:prstGeom prst="line">
            <a:avLst/>
          </a:prstGeom>
          <a:noFill/>
          <a:ln w="15875" cap="flat" cmpd="sng" algn="ctr">
            <a:solidFill>
              <a:schemeClr val="tx1"/>
            </a:solidFill>
            <a:prstDash val="sysDot"/>
            <a:round/>
            <a:headEnd type="none" w="med" len="med"/>
            <a:tailEnd type="none" w="med" len="med"/>
          </a:ln>
          <a:effectLst/>
        </p:spPr>
      </p:cxnSp>
      <p:cxnSp>
        <p:nvCxnSpPr>
          <p:cNvPr id="85" name="直線矢印コネクタ 84"/>
          <p:cNvCxnSpPr/>
          <p:nvPr/>
        </p:nvCxnSpPr>
        <p:spPr bwMode="auto">
          <a:xfrm>
            <a:off x="5142532" y="2298957"/>
            <a:ext cx="625629" cy="0"/>
          </a:xfrm>
          <a:prstGeom prst="straightConnector1">
            <a:avLst/>
          </a:prstGeom>
          <a:noFill/>
          <a:ln w="19050" cap="flat" cmpd="sng" algn="ctr">
            <a:solidFill>
              <a:schemeClr val="tx1"/>
            </a:solidFill>
            <a:prstDash val="dash"/>
            <a:round/>
            <a:headEnd type="triangle" w="med" len="med"/>
            <a:tailEnd type="triangle" w="med" len="med"/>
          </a:ln>
          <a:effectLst/>
        </p:spPr>
      </p:cxnSp>
      <p:cxnSp>
        <p:nvCxnSpPr>
          <p:cNvPr id="86" name="直線矢印コネクタ 85"/>
          <p:cNvCxnSpPr/>
          <p:nvPr/>
        </p:nvCxnSpPr>
        <p:spPr bwMode="auto">
          <a:xfrm flipH="1">
            <a:off x="5768161" y="2277410"/>
            <a:ext cx="1799788" cy="0"/>
          </a:xfrm>
          <a:prstGeom prst="straightConnector1">
            <a:avLst/>
          </a:prstGeom>
          <a:noFill/>
          <a:ln w="19050" cap="flat" cmpd="sng" algn="ctr">
            <a:solidFill>
              <a:schemeClr val="tx1"/>
            </a:solidFill>
            <a:prstDash val="dash"/>
            <a:round/>
            <a:headEnd type="none" w="med" len="med"/>
            <a:tailEnd type="triangle" w="med" len="med"/>
          </a:ln>
          <a:effectLst/>
        </p:spPr>
      </p:cxnSp>
      <p:cxnSp>
        <p:nvCxnSpPr>
          <p:cNvPr id="87" name="直線矢印コネクタ 86"/>
          <p:cNvCxnSpPr/>
          <p:nvPr/>
        </p:nvCxnSpPr>
        <p:spPr bwMode="auto">
          <a:xfrm>
            <a:off x="2521868" y="2999234"/>
            <a:ext cx="1455018" cy="2282"/>
          </a:xfrm>
          <a:prstGeom prst="straightConnector1">
            <a:avLst/>
          </a:prstGeom>
          <a:noFill/>
          <a:ln w="15875" cap="flat" cmpd="sng" algn="ctr">
            <a:solidFill>
              <a:srgbClr val="FF0000"/>
            </a:solidFill>
            <a:prstDash val="dash"/>
            <a:round/>
            <a:headEnd type="triangle" w="med" len="med"/>
            <a:tailEnd type="triangle" w="med" len="med"/>
          </a:ln>
          <a:effectLst/>
        </p:spPr>
      </p:cxnSp>
      <p:cxnSp>
        <p:nvCxnSpPr>
          <p:cNvPr id="88" name="直線矢印コネクタ 87"/>
          <p:cNvCxnSpPr/>
          <p:nvPr/>
        </p:nvCxnSpPr>
        <p:spPr bwMode="auto">
          <a:xfrm>
            <a:off x="3951062" y="3001516"/>
            <a:ext cx="533327" cy="0"/>
          </a:xfrm>
          <a:prstGeom prst="straightConnector1">
            <a:avLst/>
          </a:prstGeom>
          <a:noFill/>
          <a:ln w="15875" cap="flat" cmpd="sng" algn="ctr">
            <a:solidFill>
              <a:srgbClr val="FF0000"/>
            </a:solidFill>
            <a:prstDash val="dash"/>
            <a:round/>
            <a:headEnd type="triangle" w="med" len="med"/>
            <a:tailEnd type="triangle" w="med" len="med"/>
          </a:ln>
          <a:effectLst/>
        </p:spPr>
      </p:cxnSp>
      <p:cxnSp>
        <p:nvCxnSpPr>
          <p:cNvPr id="89" name="直線矢印コネクタ 88"/>
          <p:cNvCxnSpPr/>
          <p:nvPr/>
        </p:nvCxnSpPr>
        <p:spPr bwMode="auto">
          <a:xfrm>
            <a:off x="4460119" y="2996952"/>
            <a:ext cx="1480033" cy="4564"/>
          </a:xfrm>
          <a:prstGeom prst="straightConnector1">
            <a:avLst/>
          </a:prstGeom>
          <a:noFill/>
          <a:ln w="15875" cap="flat" cmpd="sng" algn="ctr">
            <a:solidFill>
              <a:srgbClr val="FF0000"/>
            </a:solidFill>
            <a:prstDash val="dash"/>
            <a:round/>
            <a:headEnd type="triangle" w="med" len="med"/>
            <a:tailEnd type="triangle" w="med" len="med"/>
          </a:ln>
          <a:effectLst/>
        </p:spPr>
      </p:cxnSp>
      <p:sp>
        <p:nvSpPr>
          <p:cNvPr id="90" name="正方形/長方形 89"/>
          <p:cNvSpPr/>
          <p:nvPr/>
        </p:nvSpPr>
        <p:spPr>
          <a:xfrm>
            <a:off x="4707603" y="2528960"/>
            <a:ext cx="869857" cy="523220"/>
          </a:xfrm>
          <a:prstGeom prst="rect">
            <a:avLst/>
          </a:prstGeom>
        </p:spPr>
        <p:txBody>
          <a:bodyPr wrap="square">
            <a:spAutoFit/>
          </a:bodyPr>
          <a:lstStyle/>
          <a:p>
            <a:pPr marL="342900" lvl="0" indent="-342900" algn="ctr" fontAlgn="auto">
              <a:spcAft>
                <a:spcPts val="0"/>
              </a:spcAft>
              <a:defRPr/>
            </a:pPr>
            <a:r>
              <a:rPr lang="en-US" altLang="ja-JP" sz="1400" b="0" dirty="0" smtClean="0">
                <a:solidFill>
                  <a:srgbClr val="FF0000"/>
                </a:solidFill>
                <a:ea typeface="ＭＳ Ｐゴシック" charset="-128"/>
              </a:rPr>
              <a:t>16QAM-</a:t>
            </a:r>
          </a:p>
          <a:p>
            <a:pPr marL="342900" lvl="0" indent="-342900" algn="ctr" fontAlgn="auto">
              <a:spcAft>
                <a:spcPts val="0"/>
              </a:spcAft>
              <a:defRPr/>
            </a:pPr>
            <a:r>
              <a:rPr lang="en-US" altLang="ja-JP" sz="1400" b="0" dirty="0" smtClean="0">
                <a:solidFill>
                  <a:srgbClr val="FF0000"/>
                </a:solidFill>
                <a:ea typeface="ＭＳ Ｐゴシック" charset="-128"/>
              </a:rPr>
              <a:t>CC1/2</a:t>
            </a:r>
            <a:endParaRPr kumimoji="1" lang="en-US" altLang="ja-JP" sz="1400" b="0" dirty="0">
              <a:solidFill>
                <a:srgbClr val="FF0000"/>
              </a:solidFill>
              <a:ea typeface="ＭＳ Ｐゴシック" charset="-128"/>
            </a:endParaRPr>
          </a:p>
        </p:txBody>
      </p:sp>
      <p:sp>
        <p:nvSpPr>
          <p:cNvPr id="91" name="正方形/長方形 90"/>
          <p:cNvSpPr/>
          <p:nvPr/>
        </p:nvSpPr>
        <p:spPr>
          <a:xfrm>
            <a:off x="5652120" y="2486798"/>
            <a:ext cx="1034138" cy="523220"/>
          </a:xfrm>
          <a:prstGeom prst="rect">
            <a:avLst/>
          </a:prstGeom>
        </p:spPr>
        <p:txBody>
          <a:bodyPr wrap="square">
            <a:spAutoFit/>
          </a:bodyPr>
          <a:lstStyle/>
          <a:p>
            <a:pPr marL="342900" lvl="0" indent="-342900" algn="ctr" fontAlgn="auto">
              <a:spcAft>
                <a:spcPts val="0"/>
              </a:spcAft>
              <a:defRPr/>
            </a:pPr>
            <a:r>
              <a:rPr lang="en-US" altLang="ja-JP" sz="1400" b="0" dirty="0" smtClean="0">
                <a:solidFill>
                  <a:srgbClr val="FF0000"/>
                </a:solidFill>
                <a:ea typeface="ＭＳ Ｐゴシック" charset="-128"/>
              </a:rPr>
              <a:t>16QAM-</a:t>
            </a:r>
          </a:p>
          <a:p>
            <a:pPr marL="342900" lvl="0" indent="-342900" algn="ctr" fontAlgn="auto">
              <a:spcAft>
                <a:spcPts val="0"/>
              </a:spcAft>
              <a:defRPr/>
            </a:pPr>
            <a:r>
              <a:rPr lang="en-US" altLang="ja-JP" sz="1400" b="0" dirty="0" smtClean="0">
                <a:solidFill>
                  <a:srgbClr val="FF0000"/>
                </a:solidFill>
                <a:ea typeface="ＭＳ Ｐゴシック" charset="-128"/>
              </a:rPr>
              <a:t>CC2/3</a:t>
            </a:r>
            <a:endParaRPr kumimoji="1" lang="en-US" altLang="ja-JP" sz="1400" b="0" dirty="0">
              <a:solidFill>
                <a:srgbClr val="FF0000"/>
              </a:solidFill>
              <a:ea typeface="ＭＳ Ｐゴシック" charset="-128"/>
            </a:endParaRPr>
          </a:p>
        </p:txBody>
      </p:sp>
      <p:cxnSp>
        <p:nvCxnSpPr>
          <p:cNvPr id="92" name="直線矢印コネクタ 91"/>
          <p:cNvCxnSpPr/>
          <p:nvPr/>
        </p:nvCxnSpPr>
        <p:spPr bwMode="auto">
          <a:xfrm flipH="1" flipV="1">
            <a:off x="6426223" y="2996952"/>
            <a:ext cx="1141726" cy="4564"/>
          </a:xfrm>
          <a:prstGeom prst="straightConnector1">
            <a:avLst/>
          </a:prstGeom>
          <a:noFill/>
          <a:ln w="15875" cap="flat" cmpd="sng" algn="ctr">
            <a:solidFill>
              <a:srgbClr val="FF0000"/>
            </a:solidFill>
            <a:prstDash val="dash"/>
            <a:round/>
            <a:headEnd type="none" w="med" len="med"/>
            <a:tailEnd type="triangle" w="med" len="med"/>
          </a:ln>
          <a:effectLst/>
        </p:spPr>
      </p:cxnSp>
      <p:sp>
        <p:nvSpPr>
          <p:cNvPr id="93" name="正方形/長方形 92"/>
          <p:cNvSpPr/>
          <p:nvPr/>
        </p:nvSpPr>
        <p:spPr>
          <a:xfrm>
            <a:off x="3725375" y="1764674"/>
            <a:ext cx="1224136" cy="523220"/>
          </a:xfrm>
          <a:prstGeom prst="rect">
            <a:avLst/>
          </a:prstGeom>
        </p:spPr>
        <p:txBody>
          <a:bodyPr wrap="square">
            <a:spAutoFit/>
          </a:bodyPr>
          <a:lstStyle/>
          <a:p>
            <a:pPr marL="342900" lvl="0" indent="-342900" algn="ctr" fontAlgn="auto">
              <a:spcAft>
                <a:spcPts val="0"/>
              </a:spcAft>
              <a:defRPr/>
            </a:pPr>
            <a:r>
              <a:rPr lang="en-US" altLang="ja-JP" sz="1400" b="0" dirty="0" smtClean="0">
                <a:ea typeface="ＭＳ Ｐゴシック" charset="-128"/>
              </a:rPr>
              <a:t>QPSK-</a:t>
            </a:r>
          </a:p>
          <a:p>
            <a:pPr marL="342900" lvl="0" indent="-342900" algn="ctr" fontAlgn="auto">
              <a:spcAft>
                <a:spcPts val="0"/>
              </a:spcAft>
              <a:defRPr/>
            </a:pPr>
            <a:r>
              <a:rPr lang="en-US" altLang="ja-JP" sz="1400" b="0" dirty="0" smtClean="0">
                <a:ea typeface="ＭＳ Ｐゴシック" charset="-128"/>
              </a:rPr>
              <a:t>CC1/2</a:t>
            </a:r>
            <a:endParaRPr kumimoji="1" lang="en-US" altLang="ja-JP" sz="1400" b="0" dirty="0">
              <a:solidFill>
                <a:schemeClr val="tx1"/>
              </a:solidFill>
              <a:ea typeface="ＭＳ Ｐゴシック" charset="-128"/>
            </a:endParaRPr>
          </a:p>
        </p:txBody>
      </p:sp>
      <p:sp>
        <p:nvSpPr>
          <p:cNvPr id="94" name="正方形/長方形 93"/>
          <p:cNvSpPr/>
          <p:nvPr/>
        </p:nvSpPr>
        <p:spPr>
          <a:xfrm>
            <a:off x="4801339" y="1778678"/>
            <a:ext cx="1224136" cy="523220"/>
          </a:xfrm>
          <a:prstGeom prst="rect">
            <a:avLst/>
          </a:prstGeom>
        </p:spPr>
        <p:txBody>
          <a:bodyPr wrap="square">
            <a:spAutoFit/>
          </a:bodyPr>
          <a:lstStyle/>
          <a:p>
            <a:pPr marL="342900" lvl="0" indent="-342900" algn="ctr" fontAlgn="auto">
              <a:spcAft>
                <a:spcPts val="0"/>
              </a:spcAft>
              <a:defRPr/>
            </a:pPr>
            <a:r>
              <a:rPr lang="en-US" altLang="ja-JP" sz="1400" b="0" dirty="0" smtClean="0">
                <a:ea typeface="ＭＳ Ｐゴシック" charset="-128"/>
              </a:rPr>
              <a:t>QPSK-</a:t>
            </a:r>
          </a:p>
          <a:p>
            <a:pPr marL="342900" lvl="0" indent="-342900" algn="ctr" fontAlgn="auto">
              <a:spcAft>
                <a:spcPts val="0"/>
              </a:spcAft>
              <a:defRPr/>
            </a:pPr>
            <a:r>
              <a:rPr lang="en-US" altLang="ja-JP" sz="1400" b="0" dirty="0" smtClean="0">
                <a:ea typeface="ＭＳ Ｐゴシック" charset="-128"/>
              </a:rPr>
              <a:t>CC2/3</a:t>
            </a:r>
            <a:endParaRPr kumimoji="1" lang="en-US" altLang="ja-JP" sz="1400" b="0" dirty="0">
              <a:solidFill>
                <a:schemeClr val="tx1"/>
              </a:solidFill>
              <a:ea typeface="ＭＳ Ｐゴシック" charset="-128"/>
            </a:endParaRPr>
          </a:p>
        </p:txBody>
      </p:sp>
      <p:sp>
        <p:nvSpPr>
          <p:cNvPr id="95" name="正方形/長方形 94"/>
          <p:cNvSpPr/>
          <p:nvPr/>
        </p:nvSpPr>
        <p:spPr>
          <a:xfrm>
            <a:off x="6025475" y="1754190"/>
            <a:ext cx="1224136" cy="523220"/>
          </a:xfrm>
          <a:prstGeom prst="rect">
            <a:avLst/>
          </a:prstGeom>
        </p:spPr>
        <p:txBody>
          <a:bodyPr wrap="square">
            <a:spAutoFit/>
          </a:bodyPr>
          <a:lstStyle/>
          <a:p>
            <a:pPr marL="342900" lvl="0" indent="-342900" algn="ctr" fontAlgn="auto">
              <a:spcAft>
                <a:spcPts val="0"/>
              </a:spcAft>
              <a:defRPr/>
            </a:pPr>
            <a:r>
              <a:rPr lang="en-US" altLang="ja-JP" sz="1400" b="0" dirty="0" smtClean="0">
                <a:ea typeface="ＭＳ Ｐゴシック" charset="-128"/>
              </a:rPr>
              <a:t>16QAM-</a:t>
            </a:r>
          </a:p>
          <a:p>
            <a:pPr marL="342900" lvl="0" indent="-342900" algn="ctr" fontAlgn="auto">
              <a:spcAft>
                <a:spcPts val="0"/>
              </a:spcAft>
              <a:defRPr/>
            </a:pPr>
            <a:r>
              <a:rPr lang="en-US" altLang="ja-JP" sz="1400" b="0" dirty="0" smtClean="0">
                <a:ea typeface="ＭＳ Ｐゴシック" charset="-128"/>
              </a:rPr>
              <a:t>CC1/2</a:t>
            </a:r>
            <a:endParaRPr kumimoji="1" lang="en-US" altLang="ja-JP" sz="1400" b="0" dirty="0">
              <a:solidFill>
                <a:schemeClr val="tx1"/>
              </a:solidFill>
              <a:ea typeface="ＭＳ Ｐゴシック" charset="-128"/>
            </a:endParaRPr>
          </a:p>
        </p:txBody>
      </p:sp>
      <p:sp>
        <p:nvSpPr>
          <p:cNvPr id="96" name="正方形/長方形 95"/>
          <p:cNvSpPr/>
          <p:nvPr/>
        </p:nvSpPr>
        <p:spPr>
          <a:xfrm>
            <a:off x="7535549" y="1754190"/>
            <a:ext cx="1295035" cy="523220"/>
          </a:xfrm>
          <a:prstGeom prst="rect">
            <a:avLst/>
          </a:prstGeom>
        </p:spPr>
        <p:txBody>
          <a:bodyPr wrap="none">
            <a:spAutoFit/>
          </a:bodyPr>
          <a:lstStyle/>
          <a:p>
            <a:r>
              <a:rPr lang="en-US" altLang="ja-JP" sz="1400" b="0" dirty="0" smtClean="0"/>
              <a:t>Available MCS</a:t>
            </a:r>
          </a:p>
          <a:p>
            <a:r>
              <a:rPr lang="en-US" altLang="ja-JP" sz="1400" b="0" dirty="0" smtClean="0"/>
              <a:t>in 802.22 PHY</a:t>
            </a:r>
            <a:endParaRPr lang="ja-JP" altLang="en-US" sz="1400" dirty="0"/>
          </a:p>
        </p:txBody>
      </p:sp>
      <p:sp>
        <p:nvSpPr>
          <p:cNvPr id="97" name="正方形/長方形 96"/>
          <p:cNvSpPr/>
          <p:nvPr/>
        </p:nvSpPr>
        <p:spPr>
          <a:xfrm>
            <a:off x="7517722" y="2460556"/>
            <a:ext cx="1431802" cy="523220"/>
          </a:xfrm>
          <a:prstGeom prst="rect">
            <a:avLst/>
          </a:prstGeom>
        </p:spPr>
        <p:txBody>
          <a:bodyPr wrap="none">
            <a:spAutoFit/>
          </a:bodyPr>
          <a:lstStyle/>
          <a:p>
            <a:r>
              <a:rPr lang="en-US" altLang="ja-JP" sz="1400" b="0" dirty="0" smtClean="0">
                <a:solidFill>
                  <a:srgbClr val="FF0000"/>
                </a:solidFill>
              </a:rPr>
              <a:t>Available MCS </a:t>
            </a:r>
          </a:p>
          <a:p>
            <a:r>
              <a:rPr lang="en-US" altLang="ja-JP" sz="1400" b="0" dirty="0" smtClean="0">
                <a:solidFill>
                  <a:srgbClr val="FF0000"/>
                </a:solidFill>
              </a:rPr>
              <a:t>in proposed PHY</a:t>
            </a:r>
            <a:endParaRPr lang="ja-JP" altLang="en-US" sz="1400" dirty="0">
              <a:solidFill>
                <a:srgbClr val="FF0000"/>
              </a:solidFill>
            </a:endParaRPr>
          </a:p>
        </p:txBody>
      </p:sp>
      <p:sp>
        <p:nvSpPr>
          <p:cNvPr id="98" name="正方形/長方形 97"/>
          <p:cNvSpPr/>
          <p:nvPr/>
        </p:nvSpPr>
        <p:spPr>
          <a:xfrm>
            <a:off x="3121836" y="1139099"/>
            <a:ext cx="3938110" cy="400110"/>
          </a:xfrm>
          <a:prstGeom prst="rect">
            <a:avLst/>
          </a:prstGeom>
        </p:spPr>
        <p:txBody>
          <a:bodyPr wrap="square">
            <a:spAutoFit/>
          </a:bodyPr>
          <a:lstStyle/>
          <a:p>
            <a:r>
              <a:rPr lang="en-US" altLang="ja-JP" sz="2000" b="0" dirty="0" smtClean="0"/>
              <a:t>Channel Model: Profile B</a:t>
            </a:r>
            <a:endParaRPr lang="ja-JP" altLang="en-US" sz="2000" dirty="0"/>
          </a:p>
        </p:txBody>
      </p:sp>
      <p:cxnSp>
        <p:nvCxnSpPr>
          <p:cNvPr id="99" name="直線コネクタ 98"/>
          <p:cNvCxnSpPr/>
          <p:nvPr/>
        </p:nvCxnSpPr>
        <p:spPr bwMode="auto">
          <a:xfrm>
            <a:off x="2521868" y="2781128"/>
            <a:ext cx="0" cy="1800000"/>
          </a:xfrm>
          <a:prstGeom prst="line">
            <a:avLst/>
          </a:prstGeom>
          <a:noFill/>
          <a:ln w="15875" cap="flat" cmpd="sng" algn="ctr">
            <a:solidFill>
              <a:srgbClr val="FF0000"/>
            </a:solidFill>
            <a:prstDash val="sysDash"/>
            <a:round/>
            <a:headEnd type="none" w="med" len="med"/>
            <a:tailEnd type="none" w="med" len="med"/>
          </a:ln>
          <a:effectLst/>
        </p:spPr>
      </p:cxnSp>
      <p:cxnSp>
        <p:nvCxnSpPr>
          <p:cNvPr id="105" name="直線矢印コネクタ 104"/>
          <p:cNvCxnSpPr/>
          <p:nvPr/>
        </p:nvCxnSpPr>
        <p:spPr bwMode="auto">
          <a:xfrm flipV="1">
            <a:off x="5962273" y="2999234"/>
            <a:ext cx="463949" cy="0"/>
          </a:xfrm>
          <a:prstGeom prst="straightConnector1">
            <a:avLst/>
          </a:prstGeom>
          <a:noFill/>
          <a:ln w="15875" cap="flat" cmpd="sng" algn="ctr">
            <a:solidFill>
              <a:srgbClr val="FF0000"/>
            </a:solidFill>
            <a:prstDash val="dash"/>
            <a:round/>
            <a:headEnd type="triangle" w="med" len="med"/>
            <a:tailEnd type="triangle" w="med" len="med"/>
          </a:ln>
          <a:effectLst/>
        </p:spPr>
      </p:cxnSp>
      <p:sp>
        <p:nvSpPr>
          <p:cNvPr id="109" name="正方形/長方形 108"/>
          <p:cNvSpPr/>
          <p:nvPr/>
        </p:nvSpPr>
        <p:spPr>
          <a:xfrm>
            <a:off x="6555118" y="2478296"/>
            <a:ext cx="1034138" cy="523220"/>
          </a:xfrm>
          <a:prstGeom prst="rect">
            <a:avLst/>
          </a:prstGeom>
        </p:spPr>
        <p:txBody>
          <a:bodyPr wrap="square">
            <a:spAutoFit/>
          </a:bodyPr>
          <a:lstStyle/>
          <a:p>
            <a:pPr marL="342900" lvl="0" indent="-342900" algn="ctr" fontAlgn="auto">
              <a:spcAft>
                <a:spcPts val="0"/>
              </a:spcAft>
              <a:defRPr/>
            </a:pPr>
            <a:r>
              <a:rPr lang="en-US" altLang="ja-JP" sz="1400" b="0" dirty="0" smtClean="0">
                <a:solidFill>
                  <a:srgbClr val="FF0000"/>
                </a:solidFill>
                <a:ea typeface="ＭＳ Ｐゴシック" charset="-128"/>
              </a:rPr>
              <a:t>64QAM-</a:t>
            </a:r>
          </a:p>
          <a:p>
            <a:pPr marL="342900" lvl="0" indent="-342900" algn="ctr" fontAlgn="auto">
              <a:spcAft>
                <a:spcPts val="0"/>
              </a:spcAft>
              <a:defRPr/>
            </a:pPr>
            <a:r>
              <a:rPr lang="en-US" altLang="ja-JP" sz="1400" b="0" dirty="0" smtClean="0">
                <a:solidFill>
                  <a:srgbClr val="FF0000"/>
                </a:solidFill>
                <a:ea typeface="ＭＳ Ｐゴシック" charset="-128"/>
              </a:rPr>
              <a:t>CC1/2</a:t>
            </a:r>
            <a:endParaRPr kumimoji="1" lang="en-US" altLang="ja-JP" sz="1400" b="0" dirty="0">
              <a:solidFill>
                <a:srgbClr val="FF0000"/>
              </a:solidFill>
              <a:ea typeface="ＭＳ Ｐゴシック" charset="-128"/>
            </a:endParaRPr>
          </a:p>
        </p:txBody>
      </p:sp>
    </p:spTree>
    <p:extLst>
      <p:ext uri="{BB962C8B-B14F-4D97-AF65-F5344CB8AC3E}">
        <p14:creationId xmlns:p14="http://schemas.microsoft.com/office/powerpoint/2010/main" val="22632982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2960"/>
          </a:xfrm>
        </p:spPr>
        <p:txBody>
          <a:bodyPr/>
          <a:lstStyle/>
          <a:p>
            <a:r>
              <a:rPr lang="en-US" altLang="ja-JP" dirty="0" smtClean="0"/>
              <a:t>Summary</a:t>
            </a:r>
            <a:endParaRPr kumimoji="1" lang="ja-JP" altLang="en-US" dirty="0"/>
          </a:p>
        </p:txBody>
      </p:sp>
      <p:sp>
        <p:nvSpPr>
          <p:cNvPr id="3" name="コンテンツ プレースホルダ 2"/>
          <p:cNvSpPr>
            <a:spLocks noGrp="1"/>
          </p:cNvSpPr>
          <p:nvPr>
            <p:ph idx="1"/>
          </p:nvPr>
        </p:nvSpPr>
        <p:spPr>
          <a:xfrm>
            <a:off x="755576" y="1412776"/>
            <a:ext cx="7772400" cy="4114800"/>
          </a:xfrm>
        </p:spPr>
        <p:txBody>
          <a:bodyPr/>
          <a:lstStyle/>
          <a:p>
            <a:r>
              <a:rPr kumimoji="1" lang="en-US" altLang="ja-JP" b="0" dirty="0" smtClean="0"/>
              <a:t>BER Performance and PHY throughput were</a:t>
            </a:r>
            <a:r>
              <a:rPr lang="en-US" altLang="ja-JP" b="0" dirty="0" smtClean="0"/>
              <a:t> compared between the legacy 22 PHY and proposed PHY using the Channel Models Profile A and B.</a:t>
            </a:r>
          </a:p>
          <a:p>
            <a:r>
              <a:rPr lang="en-US" altLang="ja-JP" b="0" dirty="0" smtClean="0"/>
              <a:t>At the reference BER(2x10</a:t>
            </a:r>
            <a:r>
              <a:rPr lang="en-US" altLang="ja-JP" b="0" baseline="30000" dirty="0" smtClean="0"/>
              <a:t>-4</a:t>
            </a:r>
            <a:r>
              <a:rPr lang="en-US" altLang="ja-JP" b="0" dirty="0" smtClean="0"/>
              <a:t>), proposed PHY improved the BER performance up to 6 dB compared to the legacy 802.22 PHY</a:t>
            </a:r>
          </a:p>
          <a:p>
            <a:r>
              <a:rPr lang="en-US" altLang="ja-JP" b="0" dirty="0" smtClean="0"/>
              <a:t>Due to this better BER performance of proposed PHY, higher throughput can be supported by the proposed PHY for realistic environment.  </a:t>
            </a:r>
          </a:p>
          <a:p>
            <a:endParaRPr kumimoji="1" lang="ja-JP" altLang="en-US" dirty="0"/>
          </a:p>
        </p:txBody>
      </p:sp>
      <p:sp>
        <p:nvSpPr>
          <p:cNvPr id="4" name="日付プレースホルダ 3"/>
          <p:cNvSpPr>
            <a:spLocks noGrp="1"/>
          </p:cNvSpPr>
          <p:nvPr>
            <p:ph type="dt" sz="half" idx="10"/>
          </p:nvPr>
        </p:nvSpPr>
        <p:spPr>
          <a:xfrm>
            <a:off x="696913" y="332601"/>
            <a:ext cx="878446" cy="276999"/>
          </a:xfrm>
        </p:spPr>
        <p:txBody>
          <a:bodyPr/>
          <a:lstStyle/>
          <a:p>
            <a:pPr>
              <a:defRPr/>
            </a:pPr>
            <a:r>
              <a:rPr lang="en-US" altLang="ja-JP" dirty="0" smtClean="0"/>
              <a:t>Jan 2013</a:t>
            </a:r>
            <a:endParaRPr lang="en-US" altLang="ja-JP" dirty="0"/>
          </a:p>
        </p:txBody>
      </p:sp>
      <p:sp>
        <p:nvSpPr>
          <p:cNvPr id="5" name="フッター プレースホルダ 4"/>
          <p:cNvSpPr>
            <a:spLocks noGrp="1"/>
          </p:cNvSpPr>
          <p:nvPr>
            <p:ph type="ftr" sz="quarter" idx="11"/>
          </p:nvPr>
        </p:nvSpPr>
        <p:spPr/>
        <p:txBody>
          <a:bodyPr/>
          <a:lstStyle/>
          <a:p>
            <a:pPr>
              <a:defRPr/>
            </a:pPr>
            <a:r>
              <a:rPr lang="en-US" dirty="0" smtClean="0"/>
              <a:t>NICT</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9E9C6A3B-6B4B-4525-BD88-CBEB2710EAD2}" type="slidenum">
              <a:rPr lang="en-US" altLang="ja-JP" smtClean="0"/>
              <a:pPr>
                <a:defRPr/>
              </a:pPr>
              <a:t>15</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a:xfrm>
            <a:off x="685800" y="685800"/>
            <a:ext cx="7772400" cy="582613"/>
          </a:xfrm>
        </p:spPr>
        <p:txBody>
          <a:bodyPr/>
          <a:lstStyle/>
          <a:p>
            <a:r>
              <a:rPr lang="en-US" altLang="ja-JP" dirty="0" smtClean="0">
                <a:ea typeface="ＭＳ Ｐゴシック" charset="-128"/>
              </a:rPr>
              <a:t>Contents</a:t>
            </a:r>
            <a:endParaRPr lang="ja-JP" altLang="en-US" dirty="0" smtClean="0">
              <a:ea typeface="ＭＳ Ｐゴシック" charset="-128"/>
            </a:endParaRPr>
          </a:p>
        </p:txBody>
      </p:sp>
      <p:sp>
        <p:nvSpPr>
          <p:cNvPr id="23555" name="コンテンツ プレースホルダ 2"/>
          <p:cNvSpPr>
            <a:spLocks noGrp="1"/>
          </p:cNvSpPr>
          <p:nvPr>
            <p:ph idx="1"/>
          </p:nvPr>
        </p:nvSpPr>
        <p:spPr>
          <a:xfrm>
            <a:off x="685800" y="1268413"/>
            <a:ext cx="7772400" cy="5256931"/>
          </a:xfrm>
        </p:spPr>
        <p:txBody>
          <a:bodyPr/>
          <a:lstStyle/>
          <a:p>
            <a:r>
              <a:rPr lang="en-US" altLang="ja-JP" sz="2000" dirty="0" smtClean="0">
                <a:ea typeface="ＭＳ Ｐゴシック" charset="-128"/>
              </a:rPr>
              <a:t>Simulation Parameters</a:t>
            </a:r>
          </a:p>
          <a:p>
            <a:r>
              <a:rPr lang="en-US" altLang="ja-JP" sz="2000" dirty="0" smtClean="0">
                <a:ea typeface="ＭＳ Ｐゴシック" charset="-128"/>
              </a:rPr>
              <a:t>Simulation Results</a:t>
            </a:r>
          </a:p>
          <a:p>
            <a:pPr marL="0" indent="0">
              <a:buNone/>
            </a:pPr>
            <a:r>
              <a:rPr lang="en-US" altLang="ja-JP" sz="2000" dirty="0" smtClean="0">
                <a:ea typeface="ＭＳ Ｐゴシック" charset="-128"/>
              </a:rPr>
              <a:t>      - BER </a:t>
            </a:r>
            <a:r>
              <a:rPr lang="en-US" altLang="ja-JP" sz="2000" dirty="0" err="1" smtClean="0">
                <a:ea typeface="ＭＳ Ｐゴシック" charset="-128"/>
              </a:rPr>
              <a:t>vs</a:t>
            </a:r>
            <a:r>
              <a:rPr lang="en-US" altLang="ja-JP" sz="2000" dirty="0" smtClean="0">
                <a:ea typeface="ＭＳ Ｐゴシック" charset="-128"/>
              </a:rPr>
              <a:t> CNR performance</a:t>
            </a:r>
          </a:p>
          <a:p>
            <a:pPr marL="0" indent="0">
              <a:buNone/>
            </a:pPr>
            <a:r>
              <a:rPr lang="en-US" altLang="ja-JP" sz="2000" dirty="0">
                <a:ea typeface="ＭＳ Ｐゴシック" charset="-128"/>
              </a:rPr>
              <a:t> </a:t>
            </a:r>
            <a:r>
              <a:rPr lang="en-US" altLang="ja-JP" sz="2000" dirty="0" smtClean="0">
                <a:ea typeface="ＭＳ Ｐゴシック" charset="-128"/>
              </a:rPr>
              <a:t>     - PHY throughput </a:t>
            </a:r>
            <a:r>
              <a:rPr lang="en-US" altLang="ja-JP" sz="2000" dirty="0" err="1" smtClean="0">
                <a:ea typeface="ＭＳ Ｐゴシック" charset="-128"/>
              </a:rPr>
              <a:t>vs</a:t>
            </a:r>
            <a:r>
              <a:rPr lang="en-US" altLang="ja-JP" sz="2000" dirty="0" smtClean="0">
                <a:ea typeface="ＭＳ Ｐゴシック" charset="-128"/>
              </a:rPr>
              <a:t> CNR performance</a:t>
            </a:r>
          </a:p>
        </p:txBody>
      </p:sp>
      <p:sp>
        <p:nvSpPr>
          <p:cNvPr id="4" name="日付プレースホルダ 3"/>
          <p:cNvSpPr>
            <a:spLocks noGrp="1"/>
          </p:cNvSpPr>
          <p:nvPr>
            <p:ph type="dt" sz="quarter" idx="10"/>
          </p:nvPr>
        </p:nvSpPr>
        <p:spPr>
          <a:xfrm>
            <a:off x="696913" y="332601"/>
            <a:ext cx="878446" cy="276999"/>
          </a:xfrm>
        </p:spPr>
        <p:txBody>
          <a:bodyPr/>
          <a:lstStyle/>
          <a:p>
            <a:pPr>
              <a:defRPr/>
            </a:pPr>
            <a:r>
              <a:rPr lang="en-US" altLang="ja-JP" dirty="0" smtClean="0"/>
              <a:t>Jan </a:t>
            </a:r>
            <a:r>
              <a:rPr lang="en-US" altLang="ja-JP" dirty="0" smtClean="0"/>
              <a:t>2013</a:t>
            </a:r>
            <a:endParaRPr lang="en-US" altLang="ja-JP" dirty="0"/>
          </a:p>
        </p:txBody>
      </p:sp>
      <p:sp>
        <p:nvSpPr>
          <p:cNvPr id="5" name="フッター プレースホルダ 4"/>
          <p:cNvSpPr>
            <a:spLocks noGrp="1"/>
          </p:cNvSpPr>
          <p:nvPr>
            <p:ph type="ftr" sz="quarter" idx="11"/>
          </p:nvPr>
        </p:nvSpPr>
        <p:spPr/>
        <p:txBody>
          <a:bodyPr/>
          <a:lstStyle/>
          <a:p>
            <a:pPr>
              <a:defRPr/>
            </a:pPr>
            <a:r>
              <a:rPr lang="en-US" dirty="0" smtClean="0"/>
              <a:t>NICT</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48473DF9-AB25-46C0-ACD5-CDA1C82DE9F6}" type="slidenum">
              <a:rPr lang="en-US" altLang="ja-JP" smtClean="0"/>
              <a:pPr>
                <a:defRPr/>
              </a:pPr>
              <a:t>2</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ctrTitle"/>
          </p:nvPr>
        </p:nvSpPr>
        <p:spPr/>
        <p:txBody>
          <a:bodyPr/>
          <a:lstStyle/>
          <a:p>
            <a:r>
              <a:rPr lang="en-US" altLang="ja-JP" dirty="0" smtClean="0">
                <a:ea typeface="ＭＳ Ｐゴシック" charset="-128"/>
              </a:rPr>
              <a:t>Simulation Parameters</a:t>
            </a:r>
            <a:endParaRPr kumimoji="1" lang="ja-JP" altLang="en-US" dirty="0"/>
          </a:p>
        </p:txBody>
      </p:sp>
      <p:sp>
        <p:nvSpPr>
          <p:cNvPr id="4" name="日付プレースホルダ 3"/>
          <p:cNvSpPr>
            <a:spLocks noGrp="1"/>
          </p:cNvSpPr>
          <p:nvPr>
            <p:ph type="dt" sz="half" idx="10"/>
          </p:nvPr>
        </p:nvSpPr>
        <p:spPr>
          <a:xfrm>
            <a:off x="696913" y="332601"/>
            <a:ext cx="878446" cy="276999"/>
          </a:xfrm>
        </p:spPr>
        <p:txBody>
          <a:bodyPr/>
          <a:lstStyle/>
          <a:p>
            <a:pPr>
              <a:defRPr/>
            </a:pPr>
            <a:r>
              <a:rPr lang="en-US" altLang="ja-JP" dirty="0" smtClean="0"/>
              <a:t>Jan </a:t>
            </a:r>
            <a:r>
              <a:rPr lang="en-US" altLang="ja-JP" dirty="0" smtClean="0"/>
              <a:t>2013</a:t>
            </a:r>
            <a:endParaRPr lang="en-US" altLang="ja-JP" dirty="0"/>
          </a:p>
        </p:txBody>
      </p:sp>
      <p:sp>
        <p:nvSpPr>
          <p:cNvPr id="5" name="フッター プレースホルダ 4"/>
          <p:cNvSpPr>
            <a:spLocks noGrp="1"/>
          </p:cNvSpPr>
          <p:nvPr>
            <p:ph type="ftr" sz="quarter" idx="11"/>
          </p:nvPr>
        </p:nvSpPr>
        <p:spPr/>
        <p:txBody>
          <a:bodyPr/>
          <a:lstStyle/>
          <a:p>
            <a:pPr>
              <a:defRPr/>
            </a:pPr>
            <a:r>
              <a:rPr lang="en-US" dirty="0" smtClean="0"/>
              <a:t>NICT</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9E9C6A3B-6B4B-4525-BD88-CBEB2710EAD2}" type="slidenum">
              <a:rPr lang="en-US" altLang="ja-JP" smtClean="0"/>
              <a:pPr>
                <a:defRPr/>
              </a:pPr>
              <a:t>3</a:t>
            </a:fld>
            <a:endParaRPr lang="en-US" altLang="ja-JP"/>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Simulation Parameters</a:t>
            </a:r>
            <a:endParaRPr kumimoji="1" lang="ja-JP" altLang="en-US" dirty="0"/>
          </a:p>
        </p:txBody>
      </p:sp>
      <p:sp>
        <p:nvSpPr>
          <p:cNvPr id="4" name="日付プレースホルダー 3"/>
          <p:cNvSpPr>
            <a:spLocks noGrp="1"/>
          </p:cNvSpPr>
          <p:nvPr>
            <p:ph type="dt" sz="half" idx="10"/>
          </p:nvPr>
        </p:nvSpPr>
        <p:spPr>
          <a:xfrm>
            <a:off x="696913" y="332601"/>
            <a:ext cx="878446" cy="276999"/>
          </a:xfrm>
        </p:spPr>
        <p:txBody>
          <a:bodyPr/>
          <a:lstStyle/>
          <a:p>
            <a:pPr>
              <a:defRPr/>
            </a:pPr>
            <a:r>
              <a:rPr lang="en-US" altLang="ja-JP" dirty="0" smtClean="0"/>
              <a:t>Jan </a:t>
            </a:r>
            <a:r>
              <a:rPr lang="en-US" altLang="ja-JP" dirty="0" smtClean="0"/>
              <a:t>2013</a:t>
            </a:r>
          </a:p>
        </p:txBody>
      </p:sp>
      <p:sp>
        <p:nvSpPr>
          <p:cNvPr id="5" name="フッター プレースホルダー 4"/>
          <p:cNvSpPr>
            <a:spLocks noGrp="1"/>
          </p:cNvSpPr>
          <p:nvPr>
            <p:ph type="ftr" sz="quarter" idx="11"/>
          </p:nvPr>
        </p:nvSpPr>
        <p:spPr/>
        <p:txBody>
          <a:bodyPr/>
          <a:lstStyle/>
          <a:p>
            <a:pPr>
              <a:defRPr/>
            </a:pPr>
            <a:r>
              <a:rPr lang="en-US" dirty="0" smtClean="0"/>
              <a:t>NICT</a:t>
            </a:r>
            <a:endParaRPr lang="en-US" dirty="0"/>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9E9C6A3B-6B4B-4525-BD88-CBEB2710EAD2}" type="slidenum">
              <a:rPr lang="en-US" altLang="ja-JP" smtClean="0"/>
              <a:pPr>
                <a:defRPr/>
              </a:pPr>
              <a:t>4</a:t>
            </a:fld>
            <a:endParaRPr lang="en-US" altLang="ja-JP"/>
          </a:p>
        </p:txBody>
      </p:sp>
      <p:graphicFrame>
        <p:nvGraphicFramePr>
          <p:cNvPr id="9" name="コンテンツ プレースホルダ 17"/>
          <p:cNvGraphicFramePr>
            <a:graphicFrameLocks noGrp="1"/>
          </p:cNvGraphicFramePr>
          <p:nvPr>
            <p:ph idx="1"/>
            <p:extLst>
              <p:ext uri="{D42A27DB-BD31-4B8C-83A1-F6EECF244321}">
                <p14:modId xmlns:p14="http://schemas.microsoft.com/office/powerpoint/2010/main" val="2457021722"/>
              </p:ext>
            </p:extLst>
          </p:nvPr>
        </p:nvGraphicFramePr>
        <p:xfrm>
          <a:off x="1259632" y="1168936"/>
          <a:ext cx="6408712" cy="2908136"/>
        </p:xfrm>
        <a:graphic>
          <a:graphicData uri="http://schemas.openxmlformats.org/drawingml/2006/table">
            <a:tbl>
              <a:tblPr/>
              <a:tblGrid>
                <a:gridCol w="2690805"/>
                <a:gridCol w="3717907"/>
              </a:tblGrid>
              <a:tr h="288032">
                <a:tc>
                  <a:txBody>
                    <a:bodyPr/>
                    <a:lstStyle/>
                    <a:p>
                      <a:pPr algn="ctr" fontAlgn="ctr"/>
                      <a:r>
                        <a:rPr lang="en-US" altLang="ja-JP" sz="1600" b="1" i="0" u="none" strike="noStrike" dirty="0" smtClean="0">
                          <a:solidFill>
                            <a:srgbClr val="000000"/>
                          </a:solidFill>
                          <a:latin typeface="+mn-lt"/>
                        </a:rPr>
                        <a:t>Items</a:t>
                      </a:r>
                      <a:endParaRPr lang="ja-JP" altLang="en-US" sz="1600" b="1" i="0" u="none" strike="noStrike" dirty="0">
                        <a:solidFill>
                          <a:srgbClr val="000000"/>
                        </a:solidFill>
                        <a:latin typeface="+mn-lt"/>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1" i="0" u="none" strike="noStrike" dirty="0" smtClean="0">
                          <a:solidFill>
                            <a:srgbClr val="000000"/>
                          </a:solidFill>
                          <a:latin typeface="+mn-lt"/>
                        </a:rPr>
                        <a:t>Specification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37978">
                <a:tc>
                  <a:txBody>
                    <a:bodyPr/>
                    <a:lstStyle/>
                    <a:p>
                      <a:pPr algn="ctr" fontAlgn="ctr"/>
                      <a:r>
                        <a:rPr lang="en-US" sz="1600" b="0" i="0" u="none" strike="noStrike" dirty="0" smtClean="0">
                          <a:solidFill>
                            <a:srgbClr val="000000"/>
                          </a:solidFill>
                          <a:latin typeface="+mn-lt"/>
                        </a:rPr>
                        <a:t>Modulation and Coding Scheme</a:t>
                      </a:r>
                      <a:endParaRPr lang="en-US" sz="1600" b="0" i="0" u="none" strike="noStrike" dirty="0">
                        <a:solidFill>
                          <a:srgbClr val="000000"/>
                        </a:solidFill>
                        <a:latin typeface="+mn-lt"/>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smtClean="0">
                          <a:solidFill>
                            <a:srgbClr val="000000"/>
                          </a:solidFill>
                          <a:latin typeface="+mn-lt"/>
                        </a:rPr>
                        <a:t>QPSK-CC1/2,</a:t>
                      </a:r>
                      <a:r>
                        <a:rPr lang="ja-JP" altLang="en-US" sz="1600" b="0" i="0" u="none" strike="noStrike" baseline="0" dirty="0" smtClean="0">
                          <a:solidFill>
                            <a:srgbClr val="000000"/>
                          </a:solidFill>
                          <a:latin typeface="+mn-lt"/>
                        </a:rPr>
                        <a:t> </a:t>
                      </a:r>
                      <a:r>
                        <a:rPr lang="en-US" altLang="ja-JP" sz="1600" b="0" i="0" u="none" strike="noStrike" baseline="0" dirty="0" smtClean="0">
                          <a:solidFill>
                            <a:srgbClr val="000000"/>
                          </a:solidFill>
                          <a:latin typeface="+mn-lt"/>
                        </a:rPr>
                        <a:t>QPSK-CC2/3</a:t>
                      </a:r>
                    </a:p>
                    <a:p>
                      <a:pPr algn="ctr" fontAlgn="ctr"/>
                      <a:r>
                        <a:rPr lang="en-US" altLang="ja-JP" sz="1600" b="0" i="0" u="none" strike="noStrike" dirty="0" smtClean="0">
                          <a:solidFill>
                            <a:srgbClr val="000000"/>
                          </a:solidFill>
                          <a:latin typeface="+mn-lt"/>
                        </a:rPr>
                        <a:t>16QAM-CC1/2, 16QAM-CC2/3</a:t>
                      </a:r>
                    </a:p>
                    <a:p>
                      <a:pPr algn="ctr" fontAlgn="ctr"/>
                      <a:r>
                        <a:rPr lang="en-US" altLang="ja-JP" sz="1600" b="0" i="0" u="none" strike="noStrike" dirty="0" smtClean="0">
                          <a:solidFill>
                            <a:srgbClr val="000000"/>
                          </a:solidFill>
                          <a:latin typeface="+mn-lt"/>
                        </a:rPr>
                        <a:t>64QAM-CC2/3, 64QAM-CC2/3</a:t>
                      </a:r>
                      <a:endParaRPr lang="en-US" altLang="ja-JP"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76592">
                <a:tc>
                  <a:txBody>
                    <a:bodyPr/>
                    <a:lstStyle/>
                    <a:p>
                      <a:pPr algn="ctr"/>
                      <a:r>
                        <a:rPr lang="en-US" altLang="ja-JP" dirty="0" smtClean="0"/>
                        <a:t>Cyclic</a:t>
                      </a:r>
                      <a:r>
                        <a:rPr lang="en-US" altLang="ja-JP" baseline="0" dirty="0" smtClean="0"/>
                        <a:t> Prefix Mode</a:t>
                      </a:r>
                      <a:endParaRPr lang="ja-JP" altLang="en-US" dirty="0"/>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r>
                        <a:rPr lang="en-US" altLang="ja-JP" dirty="0" smtClean="0"/>
                        <a:t>1/8</a:t>
                      </a:r>
                      <a:endParaRPr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28660">
                <a:tc>
                  <a:txBody>
                    <a:bodyPr/>
                    <a:lstStyle/>
                    <a:p>
                      <a:pPr algn="ctr" fontAlgn="ctr"/>
                      <a:r>
                        <a:rPr lang="en-US" sz="1600" b="0" i="0" u="none" strike="noStrike" dirty="0" smtClean="0">
                          <a:solidFill>
                            <a:srgbClr val="000000"/>
                          </a:solidFill>
                          <a:latin typeface="+mn-lt"/>
                        </a:rPr>
                        <a:t>Convolution Coding</a:t>
                      </a:r>
                      <a:endParaRPr lang="en-US" sz="1600" b="0" i="0" u="none" strike="noStrike" dirty="0">
                        <a:solidFill>
                          <a:srgbClr val="000000"/>
                        </a:solidFill>
                        <a:latin typeface="+mn-lt"/>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smtClean="0">
                          <a:solidFill>
                            <a:srgbClr val="000000"/>
                          </a:solidFill>
                          <a:latin typeface="+mn-lt"/>
                        </a:rPr>
                        <a:t>Constraint length:7,</a:t>
                      </a:r>
                    </a:p>
                    <a:p>
                      <a:pPr algn="ctr" fontAlgn="ctr"/>
                      <a:r>
                        <a:rPr lang="en-US" altLang="ja-JP" sz="1600" b="0" i="0" u="none" strike="noStrike" baseline="0" dirty="0" smtClean="0">
                          <a:solidFill>
                            <a:srgbClr val="000000"/>
                          </a:solidFill>
                          <a:latin typeface="+mn-lt"/>
                        </a:rPr>
                        <a:t>Generator Polynomials: </a:t>
                      </a:r>
                      <a:r>
                        <a:rPr lang="en-US" altLang="ja-JP" sz="1600" b="0" i="0" u="none" strike="noStrike" dirty="0" smtClean="0">
                          <a:solidFill>
                            <a:srgbClr val="000000"/>
                          </a:solidFill>
                          <a:latin typeface="+mn-lt"/>
                        </a:rPr>
                        <a:t>[133 171]</a:t>
                      </a:r>
                      <a:endParaRPr lang="en-US" altLang="ja-JP"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04408">
                <a:tc>
                  <a:txBody>
                    <a:bodyPr/>
                    <a:lstStyle/>
                    <a:p>
                      <a:pPr algn="ctr" fontAlgn="ctr"/>
                      <a:r>
                        <a:rPr lang="en-US" sz="1600" b="0" i="0" u="none" strike="noStrike" dirty="0" smtClean="0">
                          <a:solidFill>
                            <a:srgbClr val="000000"/>
                          </a:solidFill>
                          <a:latin typeface="+mn-lt"/>
                        </a:rPr>
                        <a:t>Decoding</a:t>
                      </a:r>
                      <a:endParaRPr lang="en-US" sz="1600" b="0" i="0" u="none" strike="noStrike" dirty="0">
                        <a:solidFill>
                          <a:srgbClr val="000000"/>
                        </a:solidFill>
                        <a:latin typeface="+mn-lt"/>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latin typeface="+mn-lt"/>
                        </a:rPr>
                        <a:t>Soft-decision</a:t>
                      </a:r>
                      <a:r>
                        <a:rPr lang="en-US" altLang="ja-JP" sz="1600" b="0" i="0" u="none" strike="noStrike" baseline="0" dirty="0" smtClean="0">
                          <a:solidFill>
                            <a:srgbClr val="000000"/>
                          </a:solidFill>
                          <a:latin typeface="+mn-lt"/>
                        </a:rPr>
                        <a:t> Viterbi decoding</a:t>
                      </a:r>
                      <a:endParaRPr lang="en-US" altLang="ja-JP" sz="1600" b="0" i="0" u="none" strike="noStrike" dirty="0" smtClean="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88032">
                <a:tc>
                  <a:txBody>
                    <a:bodyPr/>
                    <a:lstStyle/>
                    <a:p>
                      <a:pPr algn="ctr" fontAlgn="ctr"/>
                      <a:r>
                        <a:rPr lang="en-US" sz="1600" b="0" i="0" u="none" strike="noStrike" dirty="0" smtClean="0">
                          <a:solidFill>
                            <a:srgbClr val="000000"/>
                          </a:solidFill>
                          <a:latin typeface="+mn-lt"/>
                        </a:rPr>
                        <a:t>FDE</a:t>
                      </a:r>
                      <a:endParaRPr lang="en-US" sz="1600" b="0" i="0" u="none" strike="noStrike" dirty="0">
                        <a:solidFill>
                          <a:srgbClr val="000000"/>
                        </a:solidFill>
                        <a:latin typeface="+mn-lt"/>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latin typeface="+mn-lt"/>
                        </a:rPr>
                        <a:t>MMSE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88032">
                <a:tc>
                  <a:txBody>
                    <a:bodyPr/>
                    <a:lstStyle/>
                    <a:p>
                      <a:pPr algn="ctr" fontAlgn="ctr"/>
                      <a:r>
                        <a:rPr lang="en-US" sz="1600" b="0" i="0" u="none" strike="noStrike" dirty="0" smtClean="0">
                          <a:solidFill>
                            <a:srgbClr val="000000"/>
                          </a:solidFill>
                          <a:latin typeface="+mn-lt"/>
                        </a:rPr>
                        <a:t>Channel</a:t>
                      </a:r>
                      <a:r>
                        <a:rPr lang="en-US" sz="1600" b="0" i="0" u="none" strike="noStrike" baseline="0" dirty="0" smtClean="0">
                          <a:solidFill>
                            <a:srgbClr val="000000"/>
                          </a:solidFill>
                          <a:latin typeface="+mn-lt"/>
                        </a:rPr>
                        <a:t> Model</a:t>
                      </a:r>
                      <a:endParaRPr lang="en-US" sz="1600" b="0" i="0" u="none" strike="noStrike" dirty="0">
                        <a:solidFill>
                          <a:srgbClr val="000000"/>
                        </a:solidFill>
                        <a:latin typeface="+mn-lt"/>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smtClean="0">
                          <a:solidFill>
                            <a:srgbClr val="000000"/>
                          </a:solidFill>
                          <a:latin typeface="+mn-lt"/>
                        </a:rPr>
                        <a:t>IEEE802.22 Profile A , Profile</a:t>
                      </a:r>
                      <a:r>
                        <a:rPr lang="en-US" altLang="ja-JP" sz="1600" b="0" i="0" u="none" strike="noStrike" baseline="0" dirty="0" smtClean="0">
                          <a:solidFill>
                            <a:srgbClr val="000000"/>
                          </a:solidFill>
                          <a:latin typeface="+mn-lt"/>
                        </a:rPr>
                        <a:t> B [1]</a:t>
                      </a:r>
                      <a:endParaRPr lang="en-US" altLang="ja-JP"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16024">
                <a:tc>
                  <a:txBody>
                    <a:bodyPr/>
                    <a:lstStyle/>
                    <a:p>
                      <a:pPr algn="ctr" fontAlgn="ctr"/>
                      <a:r>
                        <a:rPr lang="en-US" sz="1600" b="0" i="0" u="none" strike="noStrike" dirty="0" smtClean="0">
                          <a:solidFill>
                            <a:srgbClr val="000000"/>
                          </a:solidFill>
                          <a:latin typeface="+mn-lt"/>
                        </a:rPr>
                        <a:t>Reference BER</a:t>
                      </a:r>
                      <a:endParaRPr lang="en-US" sz="1600" b="0" i="0" u="none" strike="noStrike" dirty="0">
                        <a:solidFill>
                          <a:srgbClr val="000000"/>
                        </a:solidFill>
                        <a:latin typeface="+mn-lt"/>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dirty="0" smtClean="0"/>
                        <a:t>2x10</a:t>
                      </a:r>
                      <a:r>
                        <a:rPr lang="en-US" altLang="ja-JP" sz="1600" b="0" baseline="30000" dirty="0" smtClean="0"/>
                        <a:t>-4</a:t>
                      </a:r>
                      <a:r>
                        <a:rPr lang="en-US" altLang="ja-JP" sz="1600" b="0" i="0" u="none" strike="noStrike" baseline="0" dirty="0" smtClean="0">
                          <a:solidFill>
                            <a:srgbClr val="000000"/>
                          </a:solidFill>
                          <a:latin typeface="+mn-lt"/>
                        </a:rPr>
                        <a:t>  </a:t>
                      </a:r>
                      <a:r>
                        <a:rPr lang="en-US" altLang="ja-JP" sz="1600" b="0" i="0" u="none" strike="noStrike" dirty="0" smtClean="0">
                          <a:solidFill>
                            <a:srgbClr val="000000"/>
                          </a:solidFill>
                          <a:latin typeface="+mn-lt"/>
                        </a:rPr>
                        <a:t>*</a:t>
                      </a:r>
                      <a:endParaRPr lang="en-US" altLang="ja-JP"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
        <p:nvSpPr>
          <p:cNvPr id="7" name="正方形/長方形 6"/>
          <p:cNvSpPr/>
          <p:nvPr/>
        </p:nvSpPr>
        <p:spPr>
          <a:xfrm>
            <a:off x="827584" y="4293096"/>
            <a:ext cx="7488832" cy="1107996"/>
          </a:xfrm>
          <a:prstGeom prst="rect">
            <a:avLst/>
          </a:prstGeom>
        </p:spPr>
        <p:txBody>
          <a:bodyPr wrap="square">
            <a:spAutoFit/>
          </a:bodyPr>
          <a:lstStyle/>
          <a:p>
            <a:r>
              <a:rPr lang="en-US" altLang="ja-JP" sz="1600" b="0" dirty="0" smtClean="0"/>
              <a:t>*According to the following reference, this BER corresponds to the DVB-T standard defined quasi error free (QEF). QEF means “less than one uncorrelated error event per hour”, corresponding to BER=10-11 after the RS decoder.</a:t>
            </a:r>
          </a:p>
          <a:p>
            <a:endParaRPr lang="en-US" altLang="ja-JP" sz="1800" b="0" dirty="0"/>
          </a:p>
        </p:txBody>
      </p:sp>
      <p:sp>
        <p:nvSpPr>
          <p:cNvPr id="10" name="正方形/長方形 9"/>
          <p:cNvSpPr/>
          <p:nvPr/>
        </p:nvSpPr>
        <p:spPr>
          <a:xfrm>
            <a:off x="899592" y="5401092"/>
            <a:ext cx="7560840" cy="738664"/>
          </a:xfrm>
          <a:prstGeom prst="rect">
            <a:avLst/>
          </a:prstGeom>
        </p:spPr>
        <p:txBody>
          <a:bodyPr wrap="square">
            <a:spAutoFit/>
          </a:bodyPr>
          <a:lstStyle/>
          <a:p>
            <a:pPr marL="0" indent="0">
              <a:buNone/>
            </a:pPr>
            <a:r>
              <a:rPr kumimoji="1" lang="en-US" altLang="ja-JP" sz="1400" dirty="0" smtClean="0"/>
              <a:t>[Reference]</a:t>
            </a:r>
          </a:p>
          <a:p>
            <a:pPr marL="0" indent="0">
              <a:buNone/>
            </a:pPr>
            <a:r>
              <a:rPr lang="en-US" altLang="ja-JP" sz="1400" b="0" dirty="0"/>
              <a:t>Chan-</a:t>
            </a:r>
            <a:r>
              <a:rPr lang="en-US" altLang="ja-JP" sz="1400" b="0" dirty="0" err="1"/>
              <a:t>Joo</a:t>
            </a:r>
            <a:r>
              <a:rPr lang="en-US" altLang="ja-JP" sz="1400" b="0" dirty="0"/>
              <a:t> Kim, </a:t>
            </a:r>
            <a:r>
              <a:rPr lang="en-US" altLang="ja-JP" sz="1400" b="0" dirty="0" err="1"/>
              <a:t>Myung</a:t>
            </a:r>
            <a:r>
              <a:rPr lang="en-US" altLang="ja-JP" sz="1400" b="0" dirty="0"/>
              <a:t>-Sun Song, </a:t>
            </a:r>
            <a:r>
              <a:rPr lang="en-US" altLang="ja-JP" sz="1400" b="0" dirty="0" err="1"/>
              <a:t>Gwang-Zeen</a:t>
            </a:r>
            <a:r>
              <a:rPr lang="en-US" altLang="ja-JP" sz="1400" b="0" dirty="0"/>
              <a:t> </a:t>
            </a:r>
            <a:r>
              <a:rPr lang="en-US" altLang="ja-JP" sz="1400" b="0" dirty="0" err="1"/>
              <a:t>Ko</a:t>
            </a:r>
            <a:r>
              <a:rPr lang="en-US" altLang="ja-JP" sz="1400" b="0" dirty="0"/>
              <a:t>, Sung-Hyun Hwang, Jung-Sun Um, Simulation Results to Determine the Normalized C/N in TPC Equation, IEEE802.22-08-0181r1, Jul. </a:t>
            </a:r>
            <a:r>
              <a:rPr lang="en-US" altLang="ja-JP" sz="1400" b="0" dirty="0" smtClean="0"/>
              <a:t>2008</a:t>
            </a:r>
            <a:endParaRPr kumimoji="1" lang="en-US" altLang="ja-JP" sz="1400" b="0" dirty="0"/>
          </a:p>
        </p:txBody>
      </p:sp>
    </p:spTree>
    <p:extLst>
      <p:ext uri="{BB962C8B-B14F-4D97-AF65-F5344CB8AC3E}">
        <p14:creationId xmlns:p14="http://schemas.microsoft.com/office/powerpoint/2010/main" val="2560747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Channel Models</a:t>
            </a:r>
            <a:endParaRPr kumimoji="1" lang="ja-JP" altLang="en-US" dirty="0"/>
          </a:p>
        </p:txBody>
      </p:sp>
      <p:sp>
        <p:nvSpPr>
          <p:cNvPr id="4" name="日付プレースホルダー 3"/>
          <p:cNvSpPr>
            <a:spLocks noGrp="1"/>
          </p:cNvSpPr>
          <p:nvPr>
            <p:ph type="dt" sz="half" idx="10"/>
          </p:nvPr>
        </p:nvSpPr>
        <p:spPr>
          <a:xfrm>
            <a:off x="696913" y="332601"/>
            <a:ext cx="878446" cy="276999"/>
          </a:xfrm>
        </p:spPr>
        <p:txBody>
          <a:bodyPr/>
          <a:lstStyle/>
          <a:p>
            <a:pPr>
              <a:defRPr/>
            </a:pPr>
            <a:r>
              <a:rPr lang="en-US" altLang="ja-JP" dirty="0" smtClean="0"/>
              <a:t>Jan </a:t>
            </a:r>
            <a:r>
              <a:rPr lang="en-US" altLang="ja-JP" dirty="0" smtClean="0"/>
              <a:t>2013</a:t>
            </a:r>
          </a:p>
        </p:txBody>
      </p:sp>
      <p:sp>
        <p:nvSpPr>
          <p:cNvPr id="5" name="フッター プレースホルダー 4"/>
          <p:cNvSpPr>
            <a:spLocks noGrp="1"/>
          </p:cNvSpPr>
          <p:nvPr>
            <p:ph type="ftr" sz="quarter" idx="11"/>
          </p:nvPr>
        </p:nvSpPr>
        <p:spPr>
          <a:xfrm>
            <a:off x="8146380" y="6475413"/>
            <a:ext cx="397545" cy="184666"/>
          </a:xfrm>
        </p:spPr>
        <p:txBody>
          <a:bodyPr/>
          <a:lstStyle/>
          <a:p>
            <a:pPr>
              <a:defRPr/>
            </a:pPr>
            <a:r>
              <a:rPr lang="en-US" dirty="0" smtClean="0"/>
              <a:t> NICT</a:t>
            </a:r>
            <a:endParaRPr lang="en-US" dirty="0"/>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9E9C6A3B-6B4B-4525-BD88-CBEB2710EAD2}" type="slidenum">
              <a:rPr lang="en-US" altLang="ja-JP" smtClean="0"/>
              <a:pPr>
                <a:defRPr/>
              </a:pPr>
              <a:t>5</a:t>
            </a:fld>
            <a:endParaRPr lang="en-US" altLang="ja-JP"/>
          </a:p>
        </p:txBody>
      </p:sp>
      <p:graphicFrame>
        <p:nvGraphicFramePr>
          <p:cNvPr id="10" name="表 9"/>
          <p:cNvGraphicFramePr>
            <a:graphicFrameLocks noGrp="1"/>
          </p:cNvGraphicFramePr>
          <p:nvPr>
            <p:extLst>
              <p:ext uri="{D42A27DB-BD31-4B8C-83A1-F6EECF244321}">
                <p14:modId xmlns:p14="http://schemas.microsoft.com/office/powerpoint/2010/main" val="2087873201"/>
              </p:ext>
            </p:extLst>
          </p:nvPr>
        </p:nvGraphicFramePr>
        <p:xfrm>
          <a:off x="1259632" y="1988840"/>
          <a:ext cx="6192688" cy="2112234"/>
        </p:xfrm>
        <a:graphic>
          <a:graphicData uri="http://schemas.openxmlformats.org/drawingml/2006/table">
            <a:tbl>
              <a:tblPr firstRow="1" bandRow="1">
                <a:tableStyleId>{5C22544A-7EE6-4342-B048-85BDC9FD1C3A}</a:tableStyleId>
              </a:tblPr>
              <a:tblGrid>
                <a:gridCol w="2160240"/>
                <a:gridCol w="664333"/>
                <a:gridCol w="631811"/>
                <a:gridCol w="648072"/>
                <a:gridCol w="648072"/>
                <a:gridCol w="720080"/>
                <a:gridCol w="720080"/>
              </a:tblGrid>
              <a:tr h="301634">
                <a:tc>
                  <a:txBody>
                    <a:bodyPr/>
                    <a:lstStyle/>
                    <a:p>
                      <a:pPr algn="ctr"/>
                      <a:r>
                        <a:rPr kumimoji="1" lang="en-US" altLang="ja-JP" sz="1400" dirty="0" smtClean="0">
                          <a:solidFill>
                            <a:sysClr val="windowText" lastClr="000000"/>
                          </a:solidFill>
                          <a:latin typeface="Times New Roman" pitchFamily="18" charset="0"/>
                          <a:cs typeface="Times New Roman" pitchFamily="18" charset="0"/>
                        </a:rPr>
                        <a:t>Profile A</a:t>
                      </a:r>
                      <a:endParaRPr kumimoji="1" lang="ja-JP" altLang="en-US" sz="1400" dirty="0">
                        <a:solidFill>
                          <a:sysClr val="windowText" lastClr="000000"/>
                        </a:solidFill>
                        <a:latin typeface="Times New Roman" pitchFamily="18" charset="0"/>
                        <a:cs typeface="Times New Roman" pitchFamily="18" charset="0"/>
                      </a:endParaRPr>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ysClr val="windowText" lastClr="000000"/>
                          </a:solidFill>
                          <a:latin typeface="Times New Roman" pitchFamily="18" charset="0"/>
                          <a:cs typeface="Times New Roman" pitchFamily="18" charset="0"/>
                        </a:rPr>
                        <a:t>Path1</a:t>
                      </a:r>
                      <a:endParaRPr kumimoji="1" lang="ja-JP" altLang="en-US" sz="1400" dirty="0">
                        <a:solidFill>
                          <a:sysClr val="windowText" lastClr="000000"/>
                        </a:solidFill>
                        <a:latin typeface="Times New Roman" pitchFamily="18" charset="0"/>
                        <a:cs typeface="Times New Roman" pitchFamily="18" charset="0"/>
                      </a:endParaRPr>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kern="1200" dirty="0" smtClean="0">
                          <a:solidFill>
                            <a:sysClr val="windowText" lastClr="000000"/>
                          </a:solidFill>
                          <a:latin typeface="Times New Roman" pitchFamily="18" charset="0"/>
                          <a:ea typeface="+mn-ea"/>
                          <a:cs typeface="Times New Roman" pitchFamily="18" charset="0"/>
                        </a:rPr>
                        <a:t>Path2</a:t>
                      </a:r>
                      <a:endParaRPr kumimoji="1" lang="ja-JP" altLang="en-US" sz="1400" b="1" kern="1200" dirty="0" smtClean="0">
                        <a:solidFill>
                          <a:sysClr val="windowText" lastClr="000000"/>
                        </a:solidFill>
                        <a:latin typeface="Times New Roman" pitchFamily="18" charset="0"/>
                        <a:ea typeface="+mn-ea"/>
                        <a:cs typeface="Times New Roman" pitchFamily="18" charset="0"/>
                      </a:endParaRPr>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kern="1200" dirty="0" smtClean="0">
                          <a:solidFill>
                            <a:sysClr val="windowText" lastClr="000000"/>
                          </a:solidFill>
                          <a:latin typeface="Times New Roman" pitchFamily="18" charset="0"/>
                          <a:ea typeface="+mn-ea"/>
                          <a:cs typeface="Times New Roman" pitchFamily="18" charset="0"/>
                        </a:rPr>
                        <a:t>Path3</a:t>
                      </a:r>
                      <a:endParaRPr kumimoji="1" lang="ja-JP" altLang="en-US" sz="1400" b="1" kern="1200" dirty="0" smtClean="0">
                        <a:solidFill>
                          <a:sysClr val="windowText" lastClr="000000"/>
                        </a:solidFill>
                        <a:latin typeface="Times New Roman" pitchFamily="18" charset="0"/>
                        <a:ea typeface="+mn-ea"/>
                        <a:cs typeface="Times New Roman" pitchFamily="18" charset="0"/>
                      </a:endParaRPr>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kern="1200" dirty="0" smtClean="0">
                          <a:solidFill>
                            <a:sysClr val="windowText" lastClr="000000"/>
                          </a:solidFill>
                          <a:latin typeface="Times New Roman" pitchFamily="18" charset="0"/>
                          <a:ea typeface="+mn-ea"/>
                          <a:cs typeface="Times New Roman" pitchFamily="18" charset="0"/>
                        </a:rPr>
                        <a:t>Path4</a:t>
                      </a:r>
                      <a:endParaRPr kumimoji="1" lang="ja-JP" altLang="en-US" sz="1400" b="1" kern="1200" dirty="0" smtClean="0">
                        <a:solidFill>
                          <a:sysClr val="windowText" lastClr="000000"/>
                        </a:solidFill>
                        <a:latin typeface="Times New Roman" pitchFamily="18" charset="0"/>
                        <a:ea typeface="+mn-ea"/>
                        <a:cs typeface="Times New Roman" pitchFamily="18" charset="0"/>
                      </a:endParaRPr>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kern="1200" dirty="0" smtClean="0">
                          <a:solidFill>
                            <a:sysClr val="windowText" lastClr="000000"/>
                          </a:solidFill>
                          <a:latin typeface="Times New Roman" pitchFamily="18" charset="0"/>
                          <a:ea typeface="+mn-ea"/>
                          <a:cs typeface="Times New Roman" pitchFamily="18" charset="0"/>
                        </a:rPr>
                        <a:t>Path5</a:t>
                      </a:r>
                      <a:endParaRPr kumimoji="1" lang="ja-JP" altLang="en-US" sz="1400" b="1" kern="1200" dirty="0" smtClean="0">
                        <a:solidFill>
                          <a:sysClr val="windowText" lastClr="000000"/>
                        </a:solidFill>
                        <a:latin typeface="Times New Roman" pitchFamily="18" charset="0"/>
                        <a:ea typeface="+mn-ea"/>
                        <a:cs typeface="Times New Roman" pitchFamily="18" charset="0"/>
                      </a:endParaRPr>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kern="1200" dirty="0" smtClean="0">
                          <a:solidFill>
                            <a:sysClr val="windowText" lastClr="000000"/>
                          </a:solidFill>
                          <a:latin typeface="Times New Roman" pitchFamily="18" charset="0"/>
                          <a:ea typeface="+mn-ea"/>
                          <a:cs typeface="Times New Roman" pitchFamily="18" charset="0"/>
                        </a:rPr>
                        <a:t>Path6</a:t>
                      </a:r>
                      <a:endParaRPr kumimoji="1" lang="ja-JP" altLang="en-US" sz="1400" b="1" kern="1200" dirty="0" smtClean="0">
                        <a:solidFill>
                          <a:sysClr val="windowText" lastClr="000000"/>
                        </a:solidFill>
                        <a:latin typeface="Times New Roman" pitchFamily="18" charset="0"/>
                        <a:ea typeface="+mn-ea"/>
                        <a:cs typeface="Times New Roman" pitchFamily="18" charset="0"/>
                      </a:endParaRPr>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01634">
                <a:tc>
                  <a:txBody>
                    <a:bodyPr/>
                    <a:lstStyle/>
                    <a:p>
                      <a:pPr algn="ctr"/>
                      <a:r>
                        <a:rPr kumimoji="1" lang="en-US" altLang="ja-JP" sz="1400" dirty="0" smtClean="0"/>
                        <a:t>Excess delay[</a:t>
                      </a:r>
                      <a:r>
                        <a:rPr kumimoji="1" lang="en-US" altLang="ja-JP" sz="1400" dirty="0" err="1" smtClean="0"/>
                        <a:t>usec</a:t>
                      </a:r>
                      <a:r>
                        <a:rPr kumimoji="1" lang="en-US" altLang="ja-JP" sz="1400" dirty="0" smtClean="0"/>
                        <a:t>]</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t>0</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t>3</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t>8</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t>11</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t>13</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t>21</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28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Relative amplitude[dB]</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t>0</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t>-7</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t>-15</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t>-22</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t>-24</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t>-19</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1634">
                <a:tc>
                  <a:txBody>
                    <a:bodyPr/>
                    <a:lstStyle/>
                    <a:p>
                      <a:pPr marL="0" algn="ctr" defTabSz="914400" rtl="0" eaLnBrk="1" latinLnBrk="0" hangingPunct="1"/>
                      <a:r>
                        <a:rPr kumimoji="1" lang="en-US" altLang="ja-JP" sz="1400" b="1" kern="1200" dirty="0" smtClean="0">
                          <a:solidFill>
                            <a:sysClr val="windowText" lastClr="000000"/>
                          </a:solidFill>
                          <a:latin typeface="Times New Roman" pitchFamily="18" charset="0"/>
                          <a:ea typeface="+mn-ea"/>
                          <a:cs typeface="Times New Roman" pitchFamily="18" charset="0"/>
                        </a:rPr>
                        <a:t>Profile B</a:t>
                      </a:r>
                      <a:endParaRPr kumimoji="1" lang="ja-JP" altLang="en-US" sz="1400" b="1" kern="1200" dirty="0">
                        <a:solidFill>
                          <a:sysClr val="windowText" lastClr="000000"/>
                        </a:solidFill>
                        <a:latin typeface="Times New Roman" pitchFamily="18" charset="0"/>
                        <a:ea typeface="+mn-ea"/>
                        <a:cs typeface="Times New Roman" pitchFamily="18" charset="0"/>
                      </a:endParaRPr>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kumimoji="1" lang="en-US" altLang="ja-JP" sz="1400" b="1" kern="1200" dirty="0" smtClean="0">
                          <a:solidFill>
                            <a:sysClr val="windowText" lastClr="000000"/>
                          </a:solidFill>
                          <a:latin typeface="Times New Roman" pitchFamily="18" charset="0"/>
                          <a:ea typeface="+mn-ea"/>
                          <a:cs typeface="Times New Roman" pitchFamily="18" charset="0"/>
                        </a:rPr>
                        <a:t>Path1</a:t>
                      </a:r>
                      <a:endParaRPr kumimoji="1" lang="ja-JP" altLang="en-US" sz="1400" b="1" kern="1200" dirty="0">
                        <a:solidFill>
                          <a:sysClr val="windowText" lastClr="000000"/>
                        </a:solidFill>
                        <a:latin typeface="Times New Roman" pitchFamily="18" charset="0"/>
                        <a:ea typeface="+mn-ea"/>
                        <a:cs typeface="Times New Roman" pitchFamily="18" charset="0"/>
                      </a:endParaRPr>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kern="1200" dirty="0" smtClean="0">
                          <a:solidFill>
                            <a:sysClr val="windowText" lastClr="000000"/>
                          </a:solidFill>
                          <a:latin typeface="Times New Roman" pitchFamily="18" charset="0"/>
                          <a:ea typeface="+mn-ea"/>
                          <a:cs typeface="Times New Roman" pitchFamily="18" charset="0"/>
                        </a:rPr>
                        <a:t>Path2</a:t>
                      </a:r>
                      <a:endParaRPr kumimoji="1" lang="ja-JP" altLang="en-US" sz="1400" b="1" kern="1200" dirty="0" smtClean="0">
                        <a:solidFill>
                          <a:sysClr val="windowText" lastClr="000000"/>
                        </a:solidFill>
                        <a:latin typeface="Times New Roman" pitchFamily="18" charset="0"/>
                        <a:ea typeface="+mn-ea"/>
                        <a:cs typeface="Times New Roman" pitchFamily="18" charset="0"/>
                      </a:endParaRPr>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kern="1200" dirty="0" smtClean="0">
                          <a:solidFill>
                            <a:sysClr val="windowText" lastClr="000000"/>
                          </a:solidFill>
                          <a:latin typeface="Times New Roman" pitchFamily="18" charset="0"/>
                          <a:ea typeface="+mn-ea"/>
                          <a:cs typeface="Times New Roman" pitchFamily="18" charset="0"/>
                        </a:rPr>
                        <a:t>Path3</a:t>
                      </a:r>
                      <a:endParaRPr kumimoji="1" lang="ja-JP" altLang="en-US" sz="1400" b="1" kern="1200" dirty="0" smtClean="0">
                        <a:solidFill>
                          <a:sysClr val="windowText" lastClr="000000"/>
                        </a:solidFill>
                        <a:latin typeface="Times New Roman" pitchFamily="18" charset="0"/>
                        <a:ea typeface="+mn-ea"/>
                        <a:cs typeface="Times New Roman" pitchFamily="18" charset="0"/>
                      </a:endParaRPr>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kern="1200" dirty="0" smtClean="0">
                          <a:solidFill>
                            <a:sysClr val="windowText" lastClr="000000"/>
                          </a:solidFill>
                          <a:latin typeface="Times New Roman" pitchFamily="18" charset="0"/>
                          <a:ea typeface="+mn-ea"/>
                          <a:cs typeface="Times New Roman" pitchFamily="18" charset="0"/>
                        </a:rPr>
                        <a:t>Path4</a:t>
                      </a:r>
                      <a:endParaRPr kumimoji="1" lang="ja-JP" altLang="en-US" sz="1400" b="1" kern="1200" dirty="0" smtClean="0">
                        <a:solidFill>
                          <a:sysClr val="windowText" lastClr="000000"/>
                        </a:solidFill>
                        <a:latin typeface="Times New Roman" pitchFamily="18" charset="0"/>
                        <a:ea typeface="+mn-ea"/>
                        <a:cs typeface="Times New Roman" pitchFamily="18" charset="0"/>
                      </a:endParaRPr>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kern="1200" dirty="0" smtClean="0">
                          <a:solidFill>
                            <a:sysClr val="windowText" lastClr="000000"/>
                          </a:solidFill>
                          <a:latin typeface="Times New Roman" pitchFamily="18" charset="0"/>
                          <a:ea typeface="+mn-ea"/>
                          <a:cs typeface="Times New Roman" pitchFamily="18" charset="0"/>
                        </a:rPr>
                        <a:t>Path5</a:t>
                      </a:r>
                      <a:endParaRPr kumimoji="1" lang="ja-JP" altLang="en-US" sz="1400" b="1" kern="1200" dirty="0" smtClean="0">
                        <a:solidFill>
                          <a:sysClr val="windowText" lastClr="000000"/>
                        </a:solidFill>
                        <a:latin typeface="Times New Roman" pitchFamily="18" charset="0"/>
                        <a:ea typeface="+mn-ea"/>
                        <a:cs typeface="Times New Roman" pitchFamily="18" charset="0"/>
                      </a:endParaRPr>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kern="1200" dirty="0" smtClean="0">
                          <a:solidFill>
                            <a:sysClr val="windowText" lastClr="000000"/>
                          </a:solidFill>
                          <a:latin typeface="Times New Roman" pitchFamily="18" charset="0"/>
                          <a:ea typeface="+mn-ea"/>
                          <a:cs typeface="Times New Roman" pitchFamily="18" charset="0"/>
                        </a:rPr>
                        <a:t>Path6</a:t>
                      </a:r>
                      <a:endParaRPr kumimoji="1" lang="ja-JP" altLang="en-US" sz="1400" b="1" kern="1200" dirty="0" smtClean="0">
                        <a:solidFill>
                          <a:sysClr val="windowText" lastClr="000000"/>
                        </a:solidFill>
                        <a:latin typeface="Times New Roman" pitchFamily="18" charset="0"/>
                        <a:ea typeface="+mn-ea"/>
                        <a:cs typeface="Times New Roman" pitchFamily="18" charset="0"/>
                      </a:endParaRPr>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01634">
                <a:tc>
                  <a:txBody>
                    <a:bodyPr/>
                    <a:lstStyle/>
                    <a:p>
                      <a:pPr algn="ctr"/>
                      <a:r>
                        <a:rPr kumimoji="1" lang="en-US" altLang="ja-JP" sz="1400" dirty="0" smtClean="0"/>
                        <a:t>Excess delay[</a:t>
                      </a:r>
                      <a:r>
                        <a:rPr kumimoji="1" lang="en-US" altLang="ja-JP" sz="1400" dirty="0" err="1" smtClean="0"/>
                        <a:t>usec</a:t>
                      </a:r>
                      <a:r>
                        <a:rPr kumimoji="1" lang="en-US" altLang="ja-JP" sz="1400" dirty="0" smtClean="0"/>
                        <a:t>]</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dirty="0" smtClean="0"/>
                        <a:t>-3</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dirty="0" smtClean="0"/>
                        <a:t>0</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dirty="0" smtClean="0"/>
                        <a:t>2</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dirty="0" smtClean="0"/>
                        <a:t>4</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dirty="0" smtClean="0"/>
                        <a:t>7</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dirty="0" smtClean="0"/>
                        <a:t>11</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528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Relative amplitude[dB]</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dirty="0" smtClean="0"/>
                        <a:t>-6</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dirty="0" smtClean="0"/>
                        <a:t>0</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dirty="0" smtClean="0"/>
                        <a:t>-7</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dirty="0" smtClean="0"/>
                        <a:t>-22</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dirty="0" smtClean="0"/>
                        <a:t>-16</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dirty="0" smtClean="0"/>
                        <a:t>-20</a:t>
                      </a:r>
                      <a:endParaRPr kumimoji="1" lang="ja-JP" altLang="en-US" sz="1400" dirty="0"/>
                    </a:p>
                  </a:txBody>
                  <a:tcPr marL="65888" marR="65888" marT="32943" marB="329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正方形/長方形 10"/>
          <p:cNvSpPr/>
          <p:nvPr/>
        </p:nvSpPr>
        <p:spPr>
          <a:xfrm>
            <a:off x="1249785" y="5517232"/>
            <a:ext cx="6624736" cy="584775"/>
          </a:xfrm>
          <a:prstGeom prst="rect">
            <a:avLst/>
          </a:prstGeom>
        </p:spPr>
        <p:txBody>
          <a:bodyPr wrap="square">
            <a:spAutoFit/>
          </a:bodyPr>
          <a:lstStyle/>
          <a:p>
            <a:pPr marL="0" lvl="1" eaLnBrk="0" hangingPunct="0">
              <a:spcBef>
                <a:spcPct val="20000"/>
              </a:spcBef>
            </a:pPr>
            <a:r>
              <a:rPr kumimoji="1" lang="en-US" altLang="ja-JP" sz="1600" b="0" kern="0" dirty="0">
                <a:solidFill>
                  <a:srgbClr val="000000"/>
                </a:solidFill>
                <a:latin typeface="Times New Roman"/>
              </a:rPr>
              <a:t>Each delayed wave has the amplitude with Rayleigh distribution and the phase with the uniform </a:t>
            </a:r>
            <a:r>
              <a:rPr kumimoji="1" lang="en-US" altLang="ja-JP" sz="1600" b="0" kern="0" dirty="0" smtClean="0">
                <a:solidFill>
                  <a:srgbClr val="000000"/>
                </a:solidFill>
                <a:latin typeface="Times New Roman"/>
              </a:rPr>
              <a:t>distribution</a:t>
            </a:r>
            <a:endParaRPr kumimoji="1" lang="en-US" altLang="ja-JP" sz="1600" b="0" kern="0" dirty="0">
              <a:solidFill>
                <a:srgbClr val="000000"/>
              </a:solidFill>
              <a:latin typeface="Times New Roman"/>
            </a:endParaRPr>
          </a:p>
        </p:txBody>
      </p:sp>
      <p:sp>
        <p:nvSpPr>
          <p:cNvPr id="12" name="正方形/長方形 11"/>
          <p:cNvSpPr/>
          <p:nvPr/>
        </p:nvSpPr>
        <p:spPr>
          <a:xfrm>
            <a:off x="1115616" y="1484784"/>
            <a:ext cx="7056784" cy="400110"/>
          </a:xfrm>
          <a:prstGeom prst="rect">
            <a:avLst/>
          </a:prstGeom>
        </p:spPr>
        <p:txBody>
          <a:bodyPr wrap="square">
            <a:spAutoFit/>
          </a:bodyPr>
          <a:lstStyle/>
          <a:p>
            <a:pPr marL="0" lvl="1" eaLnBrk="0" hangingPunct="0">
              <a:spcBef>
                <a:spcPct val="20000"/>
              </a:spcBef>
            </a:pPr>
            <a:r>
              <a:rPr kumimoji="1" lang="en-US" altLang="ja-JP" sz="2000" b="0" kern="0" dirty="0" smtClean="0">
                <a:solidFill>
                  <a:srgbClr val="000000"/>
                </a:solidFill>
                <a:latin typeface="Times New Roman"/>
              </a:rPr>
              <a:t>Profile A and Profile B shown below are used for this simulation. </a:t>
            </a:r>
            <a:endParaRPr kumimoji="1" lang="en-US" altLang="ja-JP" sz="2000" b="0" kern="0" dirty="0">
              <a:solidFill>
                <a:srgbClr val="000000"/>
              </a:solidFill>
              <a:latin typeface="Times New Roman"/>
            </a:endParaRPr>
          </a:p>
        </p:txBody>
      </p:sp>
      <p:sp>
        <p:nvSpPr>
          <p:cNvPr id="3" name="正方形/長方形 2"/>
          <p:cNvSpPr/>
          <p:nvPr/>
        </p:nvSpPr>
        <p:spPr>
          <a:xfrm>
            <a:off x="1209800" y="4293096"/>
            <a:ext cx="7248350" cy="830997"/>
          </a:xfrm>
          <a:prstGeom prst="rect">
            <a:avLst/>
          </a:prstGeom>
        </p:spPr>
        <p:txBody>
          <a:bodyPr wrap="square">
            <a:spAutoFit/>
          </a:bodyPr>
          <a:lstStyle/>
          <a:p>
            <a:pPr marL="0" indent="0">
              <a:buNone/>
            </a:pPr>
            <a:r>
              <a:rPr kumimoji="1" lang="en-US" altLang="ja-JP" sz="1600" dirty="0" smtClean="0"/>
              <a:t>[Reference]</a:t>
            </a:r>
          </a:p>
          <a:p>
            <a:pPr marL="0" indent="0">
              <a:buNone/>
            </a:pPr>
            <a:r>
              <a:rPr lang="en-US" altLang="ja-JP" sz="1600" b="0" dirty="0" smtClean="0"/>
              <a:t>Eli </a:t>
            </a:r>
            <a:r>
              <a:rPr lang="en-US" altLang="ja-JP" sz="1600" b="0" dirty="0" err="1"/>
              <a:t>Sofer</a:t>
            </a:r>
            <a:r>
              <a:rPr lang="en-US" altLang="ja-JP" sz="1600" b="0" dirty="0"/>
              <a:t> and Gerald </a:t>
            </a:r>
            <a:r>
              <a:rPr lang="en-US" altLang="ja-JP" sz="1600" b="0" dirty="0" err="1"/>
              <a:t>Chouinard</a:t>
            </a:r>
            <a:r>
              <a:rPr lang="en-US" altLang="ja-JP" sz="1600" b="0" dirty="0"/>
              <a:t>, WRAN channel </a:t>
            </a:r>
            <a:r>
              <a:rPr lang="en-US" altLang="ja-JP" sz="1600" b="0" dirty="0" err="1" smtClean="0"/>
              <a:t>modelling</a:t>
            </a:r>
            <a:r>
              <a:rPr lang="en-US" altLang="ja-JP" sz="1600" b="0" dirty="0" smtClean="0"/>
              <a:t>, IEEE </a:t>
            </a:r>
            <a:r>
              <a:rPr lang="en-US" altLang="ja-JP" sz="1600" b="0" dirty="0"/>
              <a:t>802.22-05/0055r7, Aug. 2005.</a:t>
            </a:r>
            <a:endParaRPr kumimoji="1" lang="en-US" altLang="ja-JP" sz="1600" b="0" dirty="0"/>
          </a:p>
        </p:txBody>
      </p:sp>
    </p:spTree>
    <p:extLst>
      <p:ext uri="{BB962C8B-B14F-4D97-AF65-F5344CB8AC3E}">
        <p14:creationId xmlns:p14="http://schemas.microsoft.com/office/powerpoint/2010/main" val="938449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878446" cy="276999"/>
          </a:xfrm>
        </p:spPr>
        <p:txBody>
          <a:bodyPr/>
          <a:lstStyle/>
          <a:p>
            <a:pPr>
              <a:defRPr/>
            </a:pPr>
            <a:r>
              <a:rPr lang="en-US" altLang="ja-JP" dirty="0" smtClean="0"/>
              <a:t>Jan </a:t>
            </a:r>
            <a:r>
              <a:rPr lang="en-US" altLang="ja-JP" dirty="0" smtClean="0"/>
              <a:t>2013</a:t>
            </a:r>
          </a:p>
        </p:txBody>
      </p:sp>
      <p:sp>
        <p:nvSpPr>
          <p:cNvPr id="5" name="フッター プレースホルダー 4"/>
          <p:cNvSpPr>
            <a:spLocks noGrp="1"/>
          </p:cNvSpPr>
          <p:nvPr>
            <p:ph type="ftr" sz="quarter" idx="11"/>
          </p:nvPr>
        </p:nvSpPr>
        <p:spPr/>
        <p:txBody>
          <a:bodyPr/>
          <a:lstStyle/>
          <a:p>
            <a:pPr>
              <a:defRPr/>
            </a:pPr>
            <a:r>
              <a:rPr lang="en-US" smtClean="0"/>
              <a:t>Chang-Woo Pyo, NICT</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9E9C6A3B-6B4B-4525-BD88-CBEB2710EAD2}" type="slidenum">
              <a:rPr lang="en-US" altLang="ja-JP" smtClean="0"/>
              <a:pPr>
                <a:defRPr/>
              </a:pPr>
              <a:t>6</a:t>
            </a:fld>
            <a:endParaRPr lang="en-US" altLang="ja-JP"/>
          </a:p>
        </p:txBody>
      </p:sp>
      <p:sp>
        <p:nvSpPr>
          <p:cNvPr id="7" name="タイトル 6"/>
          <p:cNvSpPr txBox="1">
            <a:spLocks/>
          </p:cNvSpPr>
          <p:nvPr/>
        </p:nvSpPr>
        <p:spPr bwMode="auto">
          <a:xfrm>
            <a:off x="693415" y="2420888"/>
            <a:ext cx="7772400" cy="93853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a:lstStyle>
          <a:p>
            <a:r>
              <a:rPr lang="en-US" altLang="ja-JP" dirty="0" smtClean="0">
                <a:ea typeface="ＭＳ Ｐゴシック" charset="-128"/>
              </a:rPr>
              <a:t>Simulation Results</a:t>
            </a:r>
            <a:endParaRPr lang="ja-JP" altLang="en-US" dirty="0"/>
          </a:p>
        </p:txBody>
      </p:sp>
    </p:spTree>
    <p:extLst>
      <p:ext uri="{BB962C8B-B14F-4D97-AF65-F5344CB8AC3E}">
        <p14:creationId xmlns:p14="http://schemas.microsoft.com/office/powerpoint/2010/main" val="2531611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6716" y="980728"/>
            <a:ext cx="6413636" cy="4813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日付プレースホルダー 3"/>
          <p:cNvSpPr>
            <a:spLocks noGrp="1"/>
          </p:cNvSpPr>
          <p:nvPr>
            <p:ph type="dt" sz="half" idx="10"/>
          </p:nvPr>
        </p:nvSpPr>
        <p:spPr>
          <a:xfrm>
            <a:off x="696913" y="332601"/>
            <a:ext cx="878446" cy="276999"/>
          </a:xfrm>
        </p:spPr>
        <p:txBody>
          <a:bodyPr/>
          <a:lstStyle/>
          <a:p>
            <a:pPr>
              <a:defRPr/>
            </a:pPr>
            <a:r>
              <a:rPr lang="en-US" altLang="ja-JP" dirty="0" smtClean="0"/>
              <a:t>Jan </a:t>
            </a:r>
            <a:r>
              <a:rPr lang="en-US" altLang="ja-JP" dirty="0" smtClean="0"/>
              <a:t>2013</a:t>
            </a:r>
          </a:p>
        </p:txBody>
      </p:sp>
      <p:sp>
        <p:nvSpPr>
          <p:cNvPr id="5" name="フッター プレースホルダー 4"/>
          <p:cNvSpPr>
            <a:spLocks noGrp="1"/>
          </p:cNvSpPr>
          <p:nvPr>
            <p:ph type="ftr" sz="quarter" idx="11"/>
          </p:nvPr>
        </p:nvSpPr>
        <p:spPr>
          <a:xfrm>
            <a:off x="8184852" y="6475413"/>
            <a:ext cx="359073" cy="184666"/>
          </a:xfrm>
        </p:spPr>
        <p:txBody>
          <a:bodyPr/>
          <a:lstStyle/>
          <a:p>
            <a:pPr>
              <a:defRPr/>
            </a:pPr>
            <a:r>
              <a:rPr lang="en-US" dirty="0" smtClean="0"/>
              <a:t>NICT</a:t>
            </a:r>
            <a:endParaRPr lang="en-US" dirty="0"/>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9E9C6A3B-6B4B-4525-BD88-CBEB2710EAD2}" type="slidenum">
              <a:rPr lang="en-US" altLang="ja-JP" smtClean="0"/>
              <a:pPr>
                <a:defRPr/>
              </a:pPr>
              <a:t>7</a:t>
            </a:fld>
            <a:endParaRPr lang="en-US" altLang="ja-JP"/>
          </a:p>
        </p:txBody>
      </p:sp>
      <p:sp>
        <p:nvSpPr>
          <p:cNvPr id="12" name="正方形/長方形 11"/>
          <p:cNvSpPr/>
          <p:nvPr/>
        </p:nvSpPr>
        <p:spPr>
          <a:xfrm>
            <a:off x="3670635" y="1007263"/>
            <a:ext cx="864096" cy="369332"/>
          </a:xfrm>
          <a:prstGeom prst="rect">
            <a:avLst/>
          </a:prstGeom>
          <a:noFill/>
        </p:spPr>
        <p:txBody>
          <a:bodyPr wrap="square">
            <a:spAutoFit/>
          </a:bodyPr>
          <a:lstStyle/>
          <a:p>
            <a:r>
              <a:rPr lang="en-US" altLang="ja-JP" sz="1800" b="0" dirty="0" smtClean="0"/>
              <a:t>3.2dB</a:t>
            </a:r>
            <a:endParaRPr lang="ja-JP" altLang="en-US" sz="1800" dirty="0"/>
          </a:p>
        </p:txBody>
      </p:sp>
      <p:sp>
        <p:nvSpPr>
          <p:cNvPr id="21" name="正方形/長方形 20"/>
          <p:cNvSpPr/>
          <p:nvPr/>
        </p:nvSpPr>
        <p:spPr>
          <a:xfrm>
            <a:off x="7148198" y="3212976"/>
            <a:ext cx="1755311" cy="584775"/>
          </a:xfrm>
          <a:prstGeom prst="rect">
            <a:avLst/>
          </a:prstGeom>
          <a:solidFill>
            <a:schemeClr val="bg1"/>
          </a:solidFill>
        </p:spPr>
        <p:txBody>
          <a:bodyPr wrap="square">
            <a:spAutoFit/>
          </a:bodyPr>
          <a:lstStyle/>
          <a:p>
            <a:r>
              <a:rPr lang="en-US" altLang="ja-JP" sz="1600" b="0" dirty="0" smtClean="0"/>
              <a:t>Reference BER:</a:t>
            </a:r>
          </a:p>
          <a:p>
            <a:r>
              <a:rPr lang="en-US" altLang="ja-JP" sz="1600" b="0" dirty="0" smtClean="0"/>
              <a:t>2x10</a:t>
            </a:r>
            <a:r>
              <a:rPr lang="en-US" altLang="ja-JP" sz="1600" b="0" baseline="30000" dirty="0" smtClean="0"/>
              <a:t>-4</a:t>
            </a:r>
          </a:p>
        </p:txBody>
      </p:sp>
      <p:cxnSp>
        <p:nvCxnSpPr>
          <p:cNvPr id="17" name="直線矢印コネクタ 16"/>
          <p:cNvCxnSpPr/>
          <p:nvPr/>
        </p:nvCxnSpPr>
        <p:spPr bwMode="auto">
          <a:xfrm>
            <a:off x="4353372" y="1191929"/>
            <a:ext cx="432000" cy="0"/>
          </a:xfrm>
          <a:prstGeom prst="straightConnector1">
            <a:avLst/>
          </a:prstGeom>
          <a:noFill/>
          <a:ln w="38100" cap="flat" cmpd="sng" algn="ctr">
            <a:solidFill>
              <a:schemeClr val="tx1"/>
            </a:solidFill>
            <a:prstDash val="solid"/>
            <a:round/>
            <a:headEnd type="triangle" w="med" len="med"/>
            <a:tailEnd type="triangle" w="med" len="med"/>
          </a:ln>
          <a:effectLst/>
        </p:spPr>
      </p:cxnSp>
      <p:cxnSp>
        <p:nvCxnSpPr>
          <p:cNvPr id="23" name="直線コネクタ 22"/>
          <p:cNvCxnSpPr/>
          <p:nvPr/>
        </p:nvCxnSpPr>
        <p:spPr bwMode="auto">
          <a:xfrm>
            <a:off x="4343847" y="1141997"/>
            <a:ext cx="0" cy="2500245"/>
          </a:xfrm>
          <a:prstGeom prst="line">
            <a:avLst/>
          </a:prstGeom>
          <a:noFill/>
          <a:ln w="15875" cap="flat" cmpd="sng" algn="ctr">
            <a:solidFill>
              <a:schemeClr val="tx1"/>
            </a:solidFill>
            <a:prstDash val="sysDot"/>
            <a:round/>
            <a:headEnd type="none" w="med" len="med"/>
            <a:tailEnd type="none" w="med" len="med"/>
          </a:ln>
          <a:effectLst/>
        </p:spPr>
      </p:cxnSp>
      <p:cxnSp>
        <p:nvCxnSpPr>
          <p:cNvPr id="24" name="直線コネクタ 23"/>
          <p:cNvCxnSpPr/>
          <p:nvPr/>
        </p:nvCxnSpPr>
        <p:spPr bwMode="auto">
          <a:xfrm>
            <a:off x="4780087" y="1137805"/>
            <a:ext cx="0" cy="2500245"/>
          </a:xfrm>
          <a:prstGeom prst="line">
            <a:avLst/>
          </a:prstGeom>
          <a:noFill/>
          <a:ln w="15875" cap="flat" cmpd="sng" algn="ctr">
            <a:solidFill>
              <a:schemeClr val="tx1"/>
            </a:solidFill>
            <a:prstDash val="sysDot"/>
            <a:round/>
            <a:headEnd type="none" w="med" len="med"/>
            <a:tailEnd type="none" w="med" len="med"/>
          </a:ln>
          <a:effectLst/>
        </p:spPr>
      </p:cxnSp>
      <p:cxnSp>
        <p:nvCxnSpPr>
          <p:cNvPr id="25" name="直線コネクタ 24"/>
          <p:cNvCxnSpPr/>
          <p:nvPr/>
        </p:nvCxnSpPr>
        <p:spPr bwMode="auto">
          <a:xfrm>
            <a:off x="5226993" y="1153829"/>
            <a:ext cx="0" cy="2500245"/>
          </a:xfrm>
          <a:prstGeom prst="line">
            <a:avLst/>
          </a:prstGeom>
          <a:noFill/>
          <a:ln w="15875" cap="flat" cmpd="sng" algn="ctr">
            <a:solidFill>
              <a:srgbClr val="FF0000"/>
            </a:solidFill>
            <a:prstDash val="sysDot"/>
            <a:round/>
            <a:headEnd type="none" w="med" len="med"/>
            <a:tailEnd type="none" w="med" len="med"/>
          </a:ln>
          <a:effectLst/>
        </p:spPr>
      </p:cxnSp>
      <p:cxnSp>
        <p:nvCxnSpPr>
          <p:cNvPr id="26" name="直線コネクタ 25"/>
          <p:cNvCxnSpPr/>
          <p:nvPr/>
        </p:nvCxnSpPr>
        <p:spPr bwMode="auto">
          <a:xfrm>
            <a:off x="5577508" y="1153829"/>
            <a:ext cx="0" cy="2500245"/>
          </a:xfrm>
          <a:prstGeom prst="line">
            <a:avLst/>
          </a:prstGeom>
          <a:noFill/>
          <a:ln w="15875" cap="flat" cmpd="sng" algn="ctr">
            <a:solidFill>
              <a:srgbClr val="FF0000"/>
            </a:solidFill>
            <a:prstDash val="sysDot"/>
            <a:round/>
            <a:headEnd type="none" w="med" len="med"/>
            <a:tailEnd type="none" w="med" len="med"/>
          </a:ln>
          <a:effectLst/>
        </p:spPr>
      </p:cxnSp>
      <p:cxnSp>
        <p:nvCxnSpPr>
          <p:cNvPr id="27" name="直線矢印コネクタ 26"/>
          <p:cNvCxnSpPr/>
          <p:nvPr/>
        </p:nvCxnSpPr>
        <p:spPr bwMode="auto">
          <a:xfrm>
            <a:off x="5226993" y="1191929"/>
            <a:ext cx="360000" cy="0"/>
          </a:xfrm>
          <a:prstGeom prst="straightConnector1">
            <a:avLst/>
          </a:prstGeom>
          <a:noFill/>
          <a:ln w="38100" cap="flat" cmpd="sng" algn="ctr">
            <a:solidFill>
              <a:srgbClr val="FF0000"/>
            </a:solidFill>
            <a:prstDash val="solid"/>
            <a:round/>
            <a:headEnd type="triangle" w="med" len="med"/>
            <a:tailEnd type="triangle" w="med" len="med"/>
          </a:ln>
          <a:effectLst/>
        </p:spPr>
      </p:cxnSp>
      <p:cxnSp>
        <p:nvCxnSpPr>
          <p:cNvPr id="28" name="直線コネクタ 27"/>
          <p:cNvCxnSpPr/>
          <p:nvPr/>
        </p:nvCxnSpPr>
        <p:spPr bwMode="auto">
          <a:xfrm>
            <a:off x="6320830" y="1175332"/>
            <a:ext cx="0" cy="2500245"/>
          </a:xfrm>
          <a:prstGeom prst="line">
            <a:avLst/>
          </a:prstGeom>
          <a:noFill/>
          <a:ln w="15875" cap="flat" cmpd="sng" algn="ctr">
            <a:solidFill>
              <a:srgbClr val="002060"/>
            </a:solidFill>
            <a:prstDash val="sysDot"/>
            <a:round/>
            <a:headEnd type="none" w="med" len="med"/>
            <a:tailEnd type="none" w="med" len="med"/>
          </a:ln>
          <a:effectLst/>
        </p:spPr>
      </p:cxnSp>
      <p:cxnSp>
        <p:nvCxnSpPr>
          <p:cNvPr id="29" name="直線コネクタ 28"/>
          <p:cNvCxnSpPr/>
          <p:nvPr/>
        </p:nvCxnSpPr>
        <p:spPr bwMode="auto">
          <a:xfrm>
            <a:off x="6273205" y="1175332"/>
            <a:ext cx="0" cy="2500245"/>
          </a:xfrm>
          <a:prstGeom prst="line">
            <a:avLst/>
          </a:prstGeom>
          <a:noFill/>
          <a:ln w="15875" cap="flat" cmpd="sng" algn="ctr">
            <a:solidFill>
              <a:srgbClr val="002060"/>
            </a:solidFill>
            <a:prstDash val="sysDot"/>
            <a:round/>
            <a:headEnd type="none" w="med" len="med"/>
            <a:tailEnd type="none" w="med" len="med"/>
          </a:ln>
          <a:effectLst/>
        </p:spPr>
      </p:cxnSp>
      <p:sp>
        <p:nvSpPr>
          <p:cNvPr id="30" name="正方形/長方形 29"/>
          <p:cNvSpPr/>
          <p:nvPr/>
        </p:nvSpPr>
        <p:spPr>
          <a:xfrm>
            <a:off x="5537498" y="990666"/>
            <a:ext cx="864096" cy="369332"/>
          </a:xfrm>
          <a:prstGeom prst="rect">
            <a:avLst/>
          </a:prstGeom>
          <a:noFill/>
        </p:spPr>
        <p:txBody>
          <a:bodyPr wrap="square">
            <a:spAutoFit/>
          </a:bodyPr>
          <a:lstStyle/>
          <a:p>
            <a:r>
              <a:rPr lang="en-US" altLang="ja-JP" sz="1800" b="0" dirty="0" smtClean="0"/>
              <a:t>2.6dB</a:t>
            </a:r>
            <a:endParaRPr lang="ja-JP" altLang="en-US" sz="1800" dirty="0"/>
          </a:p>
        </p:txBody>
      </p:sp>
      <p:sp>
        <p:nvSpPr>
          <p:cNvPr id="31" name="正方形/長方形 30"/>
          <p:cNvSpPr/>
          <p:nvPr/>
        </p:nvSpPr>
        <p:spPr>
          <a:xfrm>
            <a:off x="6273205" y="1007506"/>
            <a:ext cx="864096" cy="369332"/>
          </a:xfrm>
          <a:prstGeom prst="rect">
            <a:avLst/>
          </a:prstGeom>
          <a:noFill/>
        </p:spPr>
        <p:txBody>
          <a:bodyPr wrap="square">
            <a:spAutoFit/>
          </a:bodyPr>
          <a:lstStyle/>
          <a:p>
            <a:r>
              <a:rPr lang="en-US" altLang="ja-JP" sz="1800" b="0" dirty="0"/>
              <a:t>0</a:t>
            </a:r>
            <a:r>
              <a:rPr lang="en-US" altLang="ja-JP" sz="1800" b="0" dirty="0" smtClean="0"/>
              <a:t>.6dB</a:t>
            </a:r>
            <a:endParaRPr lang="ja-JP" altLang="en-US" sz="1800" dirty="0"/>
          </a:p>
        </p:txBody>
      </p:sp>
      <p:sp>
        <p:nvSpPr>
          <p:cNvPr id="20" name="正方形/長方形 19"/>
          <p:cNvSpPr/>
          <p:nvPr/>
        </p:nvSpPr>
        <p:spPr>
          <a:xfrm>
            <a:off x="6548140" y="1484784"/>
            <a:ext cx="2511201" cy="1569660"/>
          </a:xfrm>
          <a:prstGeom prst="rect">
            <a:avLst/>
          </a:prstGeom>
          <a:solidFill>
            <a:schemeClr val="bg1"/>
          </a:solidFill>
        </p:spPr>
        <p:txBody>
          <a:bodyPr wrap="square">
            <a:spAutoFit/>
          </a:bodyPr>
          <a:lstStyle/>
          <a:p>
            <a:r>
              <a:rPr lang="en-US" altLang="ja-JP" sz="1600" b="0" dirty="0" smtClean="0"/>
              <a:t>Proposed PHY has different specifications between DS and US. </a:t>
            </a:r>
            <a:r>
              <a:rPr lang="en-US" altLang="ja-JP" sz="1600" b="0" dirty="0" smtClean="0">
                <a:sym typeface="Wingdings" pitchFamily="2" charset="2"/>
              </a:rPr>
              <a:t> two curves(</a:t>
            </a:r>
            <a:r>
              <a:rPr lang="ja-JP" altLang="en-US" sz="1600" b="0" dirty="0" smtClean="0">
                <a:sym typeface="Wingdings" pitchFamily="2" charset="2"/>
              </a:rPr>
              <a:t>○</a:t>
            </a:r>
            <a:r>
              <a:rPr lang="en-US" altLang="ja-JP" sz="1600" b="0" dirty="0" smtClean="0">
                <a:sym typeface="Wingdings" pitchFamily="2" charset="2"/>
              </a:rPr>
              <a:t>,x)</a:t>
            </a:r>
            <a:endParaRPr lang="en-US" altLang="ja-JP" sz="1600" b="0" dirty="0" smtClean="0"/>
          </a:p>
          <a:p>
            <a:r>
              <a:rPr lang="en-US" altLang="ja-JP" sz="1600" b="0" dirty="0" smtClean="0"/>
              <a:t>Legacy 802.22 PHY has the same specifications between DS and US. </a:t>
            </a:r>
            <a:r>
              <a:rPr lang="en-US" altLang="ja-JP" sz="1600" b="0" dirty="0" smtClean="0">
                <a:sym typeface="Wingdings" pitchFamily="2" charset="2"/>
              </a:rPr>
              <a:t>one curve(</a:t>
            </a:r>
            <a:r>
              <a:rPr lang="ja-JP" altLang="en-US" sz="1600" b="0" dirty="0" smtClean="0">
                <a:sym typeface="Wingdings" pitchFamily="2" charset="2"/>
              </a:rPr>
              <a:t>♢</a:t>
            </a:r>
            <a:r>
              <a:rPr lang="en-US" altLang="ja-JP" sz="1600" b="0" dirty="0" smtClean="0">
                <a:sym typeface="Wingdings" pitchFamily="2" charset="2"/>
              </a:rPr>
              <a:t>)</a:t>
            </a:r>
            <a:endParaRPr lang="ja-JP" altLang="en-US" sz="1600" baseline="30000" dirty="0"/>
          </a:p>
        </p:txBody>
      </p:sp>
      <p:sp>
        <p:nvSpPr>
          <p:cNvPr id="22" name="正方形/長方形 21"/>
          <p:cNvSpPr/>
          <p:nvPr/>
        </p:nvSpPr>
        <p:spPr>
          <a:xfrm>
            <a:off x="179512" y="684843"/>
            <a:ext cx="3121174" cy="707886"/>
          </a:xfrm>
          <a:prstGeom prst="rect">
            <a:avLst/>
          </a:prstGeom>
        </p:spPr>
        <p:txBody>
          <a:bodyPr wrap="square">
            <a:spAutoFit/>
          </a:bodyPr>
          <a:lstStyle/>
          <a:p>
            <a:r>
              <a:rPr lang="en-US" altLang="ja-JP" sz="2000" b="0" dirty="0"/>
              <a:t>Channel </a:t>
            </a:r>
            <a:r>
              <a:rPr lang="en-US" altLang="ja-JP" sz="2000" b="0" dirty="0" smtClean="0"/>
              <a:t>Model: Profile A</a:t>
            </a:r>
          </a:p>
          <a:p>
            <a:r>
              <a:rPr lang="en-US" altLang="ja-JP" sz="2000" b="0" dirty="0" smtClean="0"/>
              <a:t>Code Rate: 1/2</a:t>
            </a:r>
            <a:endParaRPr lang="ja-JP" altLang="en-US" sz="2000" dirty="0"/>
          </a:p>
        </p:txBody>
      </p:sp>
      <p:sp>
        <p:nvSpPr>
          <p:cNvPr id="34" name="正方形/長方形 33"/>
          <p:cNvSpPr/>
          <p:nvPr/>
        </p:nvSpPr>
        <p:spPr>
          <a:xfrm>
            <a:off x="114722" y="5695115"/>
            <a:ext cx="8914556" cy="646331"/>
          </a:xfrm>
          <a:prstGeom prst="rect">
            <a:avLst/>
          </a:prstGeom>
        </p:spPr>
        <p:txBody>
          <a:bodyPr wrap="square">
            <a:spAutoFit/>
          </a:bodyPr>
          <a:lstStyle/>
          <a:p>
            <a:r>
              <a:rPr lang="en-US" altLang="ja-JP" sz="1800" dirty="0" smtClean="0"/>
              <a:t>At the reference BER point, proposed PHY improves BER performance by 3.2dB for QPSK-CC2/3, 2.6 dB for 16QAM-CC2/3, 0.6 dB for 64QAM-CC2/3. </a:t>
            </a:r>
            <a:endParaRPr lang="ja-JP" altLang="en-US" sz="1800" baseline="30000" dirty="0"/>
          </a:p>
        </p:txBody>
      </p:sp>
    </p:spTree>
    <p:extLst>
      <p:ext uri="{BB962C8B-B14F-4D97-AF65-F5344CB8AC3E}">
        <p14:creationId xmlns:p14="http://schemas.microsoft.com/office/powerpoint/2010/main" val="3960897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5182" y="881901"/>
            <a:ext cx="6413636" cy="4813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日付プレースホルダー 3"/>
          <p:cNvSpPr>
            <a:spLocks noGrp="1"/>
          </p:cNvSpPr>
          <p:nvPr>
            <p:ph type="dt" sz="half" idx="10"/>
          </p:nvPr>
        </p:nvSpPr>
        <p:spPr>
          <a:xfrm>
            <a:off x="696913" y="332601"/>
            <a:ext cx="878446" cy="276999"/>
          </a:xfrm>
        </p:spPr>
        <p:txBody>
          <a:bodyPr/>
          <a:lstStyle/>
          <a:p>
            <a:pPr>
              <a:defRPr/>
            </a:pPr>
            <a:r>
              <a:rPr lang="en-US" altLang="ja-JP" dirty="0" smtClean="0"/>
              <a:t>Jan </a:t>
            </a:r>
            <a:r>
              <a:rPr lang="en-US" altLang="ja-JP" dirty="0" smtClean="0"/>
              <a:t>2013</a:t>
            </a:r>
          </a:p>
        </p:txBody>
      </p:sp>
      <p:sp>
        <p:nvSpPr>
          <p:cNvPr id="5" name="フッター プレースホルダー 4"/>
          <p:cNvSpPr>
            <a:spLocks noGrp="1"/>
          </p:cNvSpPr>
          <p:nvPr>
            <p:ph type="ftr" sz="quarter" idx="11"/>
          </p:nvPr>
        </p:nvSpPr>
        <p:spPr/>
        <p:txBody>
          <a:bodyPr/>
          <a:lstStyle/>
          <a:p>
            <a:pPr>
              <a:defRPr/>
            </a:pPr>
            <a:r>
              <a:rPr lang="en-US" dirty="0" smtClean="0"/>
              <a:t>NICT</a:t>
            </a:r>
            <a:endParaRPr lang="en-US" dirty="0"/>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9E9C6A3B-6B4B-4525-BD88-CBEB2710EAD2}" type="slidenum">
              <a:rPr lang="en-US" altLang="ja-JP" smtClean="0"/>
              <a:pPr>
                <a:defRPr/>
              </a:pPr>
              <a:t>8</a:t>
            </a:fld>
            <a:endParaRPr lang="en-US" altLang="ja-JP"/>
          </a:p>
        </p:txBody>
      </p:sp>
      <p:sp>
        <p:nvSpPr>
          <p:cNvPr id="16" name="正方形/長方形 15"/>
          <p:cNvSpPr/>
          <p:nvPr/>
        </p:nvSpPr>
        <p:spPr>
          <a:xfrm>
            <a:off x="179512" y="684843"/>
            <a:ext cx="3121174" cy="707886"/>
          </a:xfrm>
          <a:prstGeom prst="rect">
            <a:avLst/>
          </a:prstGeom>
        </p:spPr>
        <p:txBody>
          <a:bodyPr wrap="square">
            <a:spAutoFit/>
          </a:bodyPr>
          <a:lstStyle/>
          <a:p>
            <a:r>
              <a:rPr lang="en-US" altLang="ja-JP" sz="2000" b="0" dirty="0"/>
              <a:t>Channel </a:t>
            </a:r>
            <a:r>
              <a:rPr lang="en-US" altLang="ja-JP" sz="2000" b="0" dirty="0" smtClean="0"/>
              <a:t>Model: Profile A</a:t>
            </a:r>
          </a:p>
          <a:p>
            <a:r>
              <a:rPr lang="en-US" altLang="ja-JP" sz="2000" b="0" dirty="0" smtClean="0"/>
              <a:t>Code Rate: 2/3</a:t>
            </a:r>
            <a:endParaRPr lang="ja-JP" altLang="en-US" sz="2000" dirty="0"/>
          </a:p>
        </p:txBody>
      </p:sp>
      <p:sp>
        <p:nvSpPr>
          <p:cNvPr id="22" name="正方形/長方形 21"/>
          <p:cNvSpPr/>
          <p:nvPr/>
        </p:nvSpPr>
        <p:spPr>
          <a:xfrm>
            <a:off x="4696966" y="620688"/>
            <a:ext cx="864096" cy="369332"/>
          </a:xfrm>
          <a:prstGeom prst="rect">
            <a:avLst/>
          </a:prstGeom>
          <a:noFill/>
        </p:spPr>
        <p:txBody>
          <a:bodyPr wrap="square">
            <a:spAutoFit/>
          </a:bodyPr>
          <a:lstStyle/>
          <a:p>
            <a:r>
              <a:rPr lang="en-US" altLang="ja-JP" sz="1800" b="0" dirty="0" smtClean="0"/>
              <a:t>3.7dB</a:t>
            </a:r>
            <a:endParaRPr lang="ja-JP" altLang="en-US" sz="1800" dirty="0"/>
          </a:p>
        </p:txBody>
      </p:sp>
      <p:sp>
        <p:nvSpPr>
          <p:cNvPr id="23" name="正方形/長方形 22"/>
          <p:cNvSpPr/>
          <p:nvPr/>
        </p:nvSpPr>
        <p:spPr>
          <a:xfrm>
            <a:off x="7233195" y="2996120"/>
            <a:ext cx="1656184" cy="584775"/>
          </a:xfrm>
          <a:prstGeom prst="rect">
            <a:avLst/>
          </a:prstGeom>
          <a:solidFill>
            <a:schemeClr val="bg1"/>
          </a:solidFill>
        </p:spPr>
        <p:txBody>
          <a:bodyPr wrap="square">
            <a:spAutoFit/>
          </a:bodyPr>
          <a:lstStyle/>
          <a:p>
            <a:r>
              <a:rPr lang="en-US" altLang="ja-JP" sz="1600" b="0" dirty="0" smtClean="0"/>
              <a:t>Reference BER:</a:t>
            </a:r>
          </a:p>
          <a:p>
            <a:r>
              <a:rPr lang="en-US" altLang="ja-JP" sz="1600" b="0" dirty="0" smtClean="0"/>
              <a:t>2x10</a:t>
            </a:r>
            <a:r>
              <a:rPr lang="en-US" altLang="ja-JP" sz="1600" b="0" baseline="30000" dirty="0" smtClean="0"/>
              <a:t>-4</a:t>
            </a:r>
          </a:p>
        </p:txBody>
      </p:sp>
      <p:cxnSp>
        <p:nvCxnSpPr>
          <p:cNvPr id="24" name="直線矢印コネクタ 23"/>
          <p:cNvCxnSpPr/>
          <p:nvPr/>
        </p:nvCxnSpPr>
        <p:spPr bwMode="auto">
          <a:xfrm>
            <a:off x="4778499" y="1036015"/>
            <a:ext cx="540000" cy="0"/>
          </a:xfrm>
          <a:prstGeom prst="straightConnector1">
            <a:avLst/>
          </a:prstGeom>
          <a:noFill/>
          <a:ln w="38100" cap="flat" cmpd="sng" algn="ctr">
            <a:solidFill>
              <a:schemeClr val="tx1"/>
            </a:solidFill>
            <a:prstDash val="solid"/>
            <a:round/>
            <a:headEnd type="triangle" w="med" len="med"/>
            <a:tailEnd type="triangle" w="med" len="med"/>
          </a:ln>
          <a:effectLst/>
        </p:spPr>
      </p:cxnSp>
      <p:cxnSp>
        <p:nvCxnSpPr>
          <p:cNvPr id="25" name="直線矢印コネクタ 24"/>
          <p:cNvCxnSpPr/>
          <p:nvPr/>
        </p:nvCxnSpPr>
        <p:spPr bwMode="auto">
          <a:xfrm>
            <a:off x="5869325" y="1036015"/>
            <a:ext cx="360000" cy="0"/>
          </a:xfrm>
          <a:prstGeom prst="straightConnector1">
            <a:avLst/>
          </a:prstGeom>
          <a:noFill/>
          <a:ln w="38100" cap="flat" cmpd="sng" algn="ctr">
            <a:solidFill>
              <a:srgbClr val="FF0000"/>
            </a:solidFill>
            <a:prstDash val="solid"/>
            <a:round/>
            <a:headEnd type="triangle" w="med" len="med"/>
            <a:tailEnd type="triangle" w="med" len="med"/>
          </a:ln>
          <a:effectLst/>
        </p:spPr>
      </p:cxnSp>
      <p:sp>
        <p:nvSpPr>
          <p:cNvPr id="26" name="正方形/長方形 25"/>
          <p:cNvSpPr/>
          <p:nvPr/>
        </p:nvSpPr>
        <p:spPr>
          <a:xfrm>
            <a:off x="5724128" y="623471"/>
            <a:ext cx="864096" cy="369332"/>
          </a:xfrm>
          <a:prstGeom prst="rect">
            <a:avLst/>
          </a:prstGeom>
          <a:noFill/>
        </p:spPr>
        <p:txBody>
          <a:bodyPr wrap="square">
            <a:spAutoFit/>
          </a:bodyPr>
          <a:lstStyle/>
          <a:p>
            <a:r>
              <a:rPr lang="en-US" altLang="ja-JP" sz="1800" b="0" dirty="0" smtClean="0"/>
              <a:t>2.5dB</a:t>
            </a:r>
            <a:endParaRPr lang="ja-JP" altLang="en-US" sz="1800" dirty="0"/>
          </a:p>
        </p:txBody>
      </p:sp>
      <p:sp>
        <p:nvSpPr>
          <p:cNvPr id="28" name="正方形/長方形 27"/>
          <p:cNvSpPr/>
          <p:nvPr/>
        </p:nvSpPr>
        <p:spPr>
          <a:xfrm>
            <a:off x="114722" y="5589240"/>
            <a:ext cx="8914556" cy="923330"/>
          </a:xfrm>
          <a:prstGeom prst="rect">
            <a:avLst/>
          </a:prstGeom>
        </p:spPr>
        <p:txBody>
          <a:bodyPr wrap="square">
            <a:spAutoFit/>
          </a:bodyPr>
          <a:lstStyle/>
          <a:p>
            <a:r>
              <a:rPr lang="en-US" altLang="ja-JP" sz="1800" dirty="0" smtClean="0"/>
              <a:t>At the reference BER point, proposed PHY improves BER performance by 3.7dB for QPSK-CC2/3, 2.4 dB for 16QAM-CC2/3. For 64QAM-CC2/3, 802.22 PHY has better performance over 32 dB CNR. </a:t>
            </a:r>
            <a:endParaRPr lang="ja-JP" altLang="en-US" sz="1800" baseline="30000" dirty="0"/>
          </a:p>
        </p:txBody>
      </p:sp>
      <p:cxnSp>
        <p:nvCxnSpPr>
          <p:cNvPr id="29" name="直線コネクタ 28"/>
          <p:cNvCxnSpPr/>
          <p:nvPr/>
        </p:nvCxnSpPr>
        <p:spPr bwMode="auto">
          <a:xfrm>
            <a:off x="4799360" y="854120"/>
            <a:ext cx="0" cy="2500245"/>
          </a:xfrm>
          <a:prstGeom prst="line">
            <a:avLst/>
          </a:prstGeom>
          <a:noFill/>
          <a:ln w="15875" cap="flat" cmpd="sng" algn="ctr">
            <a:solidFill>
              <a:schemeClr val="tx1"/>
            </a:solidFill>
            <a:prstDash val="sysDot"/>
            <a:round/>
            <a:headEnd type="none" w="med" len="med"/>
            <a:tailEnd type="none" w="med" len="med"/>
          </a:ln>
          <a:effectLst/>
        </p:spPr>
      </p:cxnSp>
      <p:cxnSp>
        <p:nvCxnSpPr>
          <p:cNvPr id="30" name="直線コネクタ 29"/>
          <p:cNvCxnSpPr/>
          <p:nvPr/>
        </p:nvCxnSpPr>
        <p:spPr bwMode="auto">
          <a:xfrm>
            <a:off x="5297413" y="844374"/>
            <a:ext cx="0" cy="2500245"/>
          </a:xfrm>
          <a:prstGeom prst="line">
            <a:avLst/>
          </a:prstGeom>
          <a:noFill/>
          <a:ln w="15875" cap="flat" cmpd="sng" algn="ctr">
            <a:solidFill>
              <a:schemeClr val="tx1"/>
            </a:solidFill>
            <a:prstDash val="sysDot"/>
            <a:round/>
            <a:headEnd type="none" w="med" len="med"/>
            <a:tailEnd type="none" w="med" len="med"/>
          </a:ln>
          <a:effectLst/>
        </p:spPr>
      </p:cxnSp>
      <p:cxnSp>
        <p:nvCxnSpPr>
          <p:cNvPr id="31" name="直線コネクタ 30"/>
          <p:cNvCxnSpPr/>
          <p:nvPr/>
        </p:nvCxnSpPr>
        <p:spPr bwMode="auto">
          <a:xfrm>
            <a:off x="5877669" y="881901"/>
            <a:ext cx="0" cy="2500245"/>
          </a:xfrm>
          <a:prstGeom prst="line">
            <a:avLst/>
          </a:prstGeom>
          <a:noFill/>
          <a:ln w="15875" cap="flat" cmpd="sng" algn="ctr">
            <a:solidFill>
              <a:srgbClr val="FF0000"/>
            </a:solidFill>
            <a:prstDash val="sysDot"/>
            <a:round/>
            <a:headEnd type="none" w="med" len="med"/>
            <a:tailEnd type="none" w="med" len="med"/>
          </a:ln>
          <a:effectLst/>
        </p:spPr>
      </p:cxnSp>
      <p:cxnSp>
        <p:nvCxnSpPr>
          <p:cNvPr id="32" name="直線コネクタ 31"/>
          <p:cNvCxnSpPr/>
          <p:nvPr/>
        </p:nvCxnSpPr>
        <p:spPr bwMode="auto">
          <a:xfrm>
            <a:off x="6201700" y="881901"/>
            <a:ext cx="0" cy="2500245"/>
          </a:xfrm>
          <a:prstGeom prst="line">
            <a:avLst/>
          </a:prstGeom>
          <a:noFill/>
          <a:ln w="15875" cap="flat" cmpd="sng" algn="ctr">
            <a:solidFill>
              <a:srgbClr val="FF0000"/>
            </a:solidFill>
            <a:prstDash val="sysDot"/>
            <a:round/>
            <a:headEnd type="none" w="med" len="med"/>
            <a:tailEnd type="none" w="med" len="med"/>
          </a:ln>
          <a:effectLst/>
        </p:spPr>
      </p:cxnSp>
    </p:spTree>
    <p:extLst>
      <p:ext uri="{BB962C8B-B14F-4D97-AF65-F5344CB8AC3E}">
        <p14:creationId xmlns:p14="http://schemas.microsoft.com/office/powerpoint/2010/main" val="4208133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8249" y="848034"/>
            <a:ext cx="6413636" cy="4813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日付プレースホルダー 3"/>
          <p:cNvSpPr>
            <a:spLocks noGrp="1"/>
          </p:cNvSpPr>
          <p:nvPr>
            <p:ph type="dt" sz="half" idx="10"/>
          </p:nvPr>
        </p:nvSpPr>
        <p:spPr>
          <a:xfrm>
            <a:off x="696913" y="332601"/>
            <a:ext cx="878446" cy="276999"/>
          </a:xfrm>
        </p:spPr>
        <p:txBody>
          <a:bodyPr/>
          <a:lstStyle/>
          <a:p>
            <a:pPr>
              <a:defRPr/>
            </a:pPr>
            <a:r>
              <a:rPr lang="en-US" altLang="ja-JP" dirty="0" smtClean="0"/>
              <a:t>Jan </a:t>
            </a:r>
            <a:r>
              <a:rPr lang="en-US" altLang="ja-JP" dirty="0" smtClean="0"/>
              <a:t>2013</a:t>
            </a:r>
          </a:p>
        </p:txBody>
      </p:sp>
      <p:sp>
        <p:nvSpPr>
          <p:cNvPr id="5" name="フッター プレースホルダー 4"/>
          <p:cNvSpPr>
            <a:spLocks noGrp="1"/>
          </p:cNvSpPr>
          <p:nvPr>
            <p:ph type="ftr" sz="quarter" idx="11"/>
          </p:nvPr>
        </p:nvSpPr>
        <p:spPr>
          <a:xfrm>
            <a:off x="8184852" y="6475413"/>
            <a:ext cx="359073" cy="184666"/>
          </a:xfrm>
        </p:spPr>
        <p:txBody>
          <a:bodyPr/>
          <a:lstStyle/>
          <a:p>
            <a:pPr>
              <a:defRPr/>
            </a:pPr>
            <a:r>
              <a:rPr lang="en-US" dirty="0" smtClean="0"/>
              <a:t>NICT</a:t>
            </a:r>
            <a:endParaRPr lang="en-US" dirty="0"/>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9E9C6A3B-6B4B-4525-BD88-CBEB2710EAD2}" type="slidenum">
              <a:rPr lang="en-US" altLang="ja-JP" smtClean="0"/>
              <a:pPr>
                <a:defRPr/>
              </a:pPr>
              <a:t>9</a:t>
            </a:fld>
            <a:endParaRPr lang="en-US" altLang="ja-JP"/>
          </a:p>
        </p:txBody>
      </p:sp>
      <p:sp>
        <p:nvSpPr>
          <p:cNvPr id="22" name="正方形/長方形 21"/>
          <p:cNvSpPr/>
          <p:nvPr/>
        </p:nvSpPr>
        <p:spPr>
          <a:xfrm>
            <a:off x="4048894" y="693403"/>
            <a:ext cx="864096" cy="369332"/>
          </a:xfrm>
          <a:prstGeom prst="rect">
            <a:avLst/>
          </a:prstGeom>
          <a:noFill/>
        </p:spPr>
        <p:txBody>
          <a:bodyPr wrap="square">
            <a:spAutoFit/>
          </a:bodyPr>
          <a:lstStyle/>
          <a:p>
            <a:r>
              <a:rPr lang="en-US" altLang="ja-JP" sz="1800" b="0" dirty="0" smtClean="0"/>
              <a:t>3.3dB</a:t>
            </a:r>
            <a:endParaRPr lang="ja-JP" altLang="en-US" sz="1800" dirty="0"/>
          </a:p>
        </p:txBody>
      </p:sp>
      <p:sp>
        <p:nvSpPr>
          <p:cNvPr id="23" name="正方形/長方形 22"/>
          <p:cNvSpPr/>
          <p:nvPr/>
        </p:nvSpPr>
        <p:spPr>
          <a:xfrm>
            <a:off x="7236296" y="3022939"/>
            <a:ext cx="1656184" cy="584775"/>
          </a:xfrm>
          <a:prstGeom prst="rect">
            <a:avLst/>
          </a:prstGeom>
          <a:solidFill>
            <a:schemeClr val="bg1"/>
          </a:solidFill>
        </p:spPr>
        <p:txBody>
          <a:bodyPr wrap="square">
            <a:spAutoFit/>
          </a:bodyPr>
          <a:lstStyle/>
          <a:p>
            <a:r>
              <a:rPr lang="en-US" altLang="ja-JP" sz="1600" b="0" dirty="0" smtClean="0"/>
              <a:t>Reference BER:</a:t>
            </a:r>
          </a:p>
          <a:p>
            <a:r>
              <a:rPr lang="en-US" altLang="ja-JP" sz="1600" b="0" dirty="0" smtClean="0"/>
              <a:t>2x10</a:t>
            </a:r>
            <a:r>
              <a:rPr lang="en-US" altLang="ja-JP" sz="1600" b="0" baseline="30000" dirty="0" smtClean="0"/>
              <a:t>-4</a:t>
            </a:r>
          </a:p>
        </p:txBody>
      </p:sp>
      <p:sp>
        <p:nvSpPr>
          <p:cNvPr id="24" name="正方形/長方形 23"/>
          <p:cNvSpPr/>
          <p:nvPr/>
        </p:nvSpPr>
        <p:spPr>
          <a:xfrm>
            <a:off x="4838315" y="692696"/>
            <a:ext cx="864096" cy="369332"/>
          </a:xfrm>
          <a:prstGeom prst="rect">
            <a:avLst/>
          </a:prstGeom>
          <a:noFill/>
        </p:spPr>
        <p:txBody>
          <a:bodyPr wrap="square">
            <a:spAutoFit/>
          </a:bodyPr>
          <a:lstStyle/>
          <a:p>
            <a:r>
              <a:rPr lang="en-US" altLang="ja-JP" sz="1800" b="0" dirty="0" smtClean="0"/>
              <a:t>3.9dB</a:t>
            </a:r>
            <a:endParaRPr lang="ja-JP" altLang="en-US" sz="1800" dirty="0"/>
          </a:p>
        </p:txBody>
      </p:sp>
      <p:sp>
        <p:nvSpPr>
          <p:cNvPr id="25" name="正方形/長方形 24"/>
          <p:cNvSpPr/>
          <p:nvPr/>
        </p:nvSpPr>
        <p:spPr>
          <a:xfrm>
            <a:off x="5627737" y="692696"/>
            <a:ext cx="864096" cy="369332"/>
          </a:xfrm>
          <a:prstGeom prst="rect">
            <a:avLst/>
          </a:prstGeom>
          <a:noFill/>
        </p:spPr>
        <p:txBody>
          <a:bodyPr wrap="square">
            <a:spAutoFit/>
          </a:bodyPr>
          <a:lstStyle/>
          <a:p>
            <a:r>
              <a:rPr lang="en-US" altLang="ja-JP" sz="1800" b="0" dirty="0" smtClean="0"/>
              <a:t>4.5dB</a:t>
            </a:r>
            <a:endParaRPr lang="ja-JP" altLang="en-US" sz="1800" dirty="0"/>
          </a:p>
        </p:txBody>
      </p:sp>
      <p:cxnSp>
        <p:nvCxnSpPr>
          <p:cNvPr id="27" name="直線矢印コネクタ 26"/>
          <p:cNvCxnSpPr/>
          <p:nvPr/>
        </p:nvCxnSpPr>
        <p:spPr bwMode="auto">
          <a:xfrm>
            <a:off x="4221533" y="1124744"/>
            <a:ext cx="432000" cy="0"/>
          </a:xfrm>
          <a:prstGeom prst="straightConnector1">
            <a:avLst/>
          </a:prstGeom>
          <a:noFill/>
          <a:ln w="38100" cap="flat" cmpd="sng" algn="ctr">
            <a:solidFill>
              <a:schemeClr val="tx1"/>
            </a:solidFill>
            <a:prstDash val="solid"/>
            <a:round/>
            <a:headEnd type="triangle" w="med" len="med"/>
            <a:tailEnd type="triangle" w="med" len="med"/>
          </a:ln>
          <a:effectLst/>
        </p:spPr>
      </p:cxnSp>
      <p:cxnSp>
        <p:nvCxnSpPr>
          <p:cNvPr id="28" name="直線コネクタ 27"/>
          <p:cNvCxnSpPr/>
          <p:nvPr/>
        </p:nvCxnSpPr>
        <p:spPr bwMode="auto">
          <a:xfrm>
            <a:off x="4211960" y="961678"/>
            <a:ext cx="0" cy="2500245"/>
          </a:xfrm>
          <a:prstGeom prst="line">
            <a:avLst/>
          </a:prstGeom>
          <a:noFill/>
          <a:ln w="15875" cap="flat" cmpd="sng" algn="ctr">
            <a:solidFill>
              <a:schemeClr val="tx1"/>
            </a:solidFill>
            <a:prstDash val="sysDot"/>
            <a:round/>
            <a:headEnd type="none" w="med" len="med"/>
            <a:tailEnd type="none" w="med" len="med"/>
          </a:ln>
          <a:effectLst/>
        </p:spPr>
      </p:cxnSp>
      <p:cxnSp>
        <p:nvCxnSpPr>
          <p:cNvPr id="29" name="直線コネクタ 28"/>
          <p:cNvCxnSpPr/>
          <p:nvPr/>
        </p:nvCxnSpPr>
        <p:spPr bwMode="auto">
          <a:xfrm>
            <a:off x="4638723" y="939577"/>
            <a:ext cx="0" cy="2500245"/>
          </a:xfrm>
          <a:prstGeom prst="line">
            <a:avLst/>
          </a:prstGeom>
          <a:noFill/>
          <a:ln w="15875" cap="flat" cmpd="sng" algn="ctr">
            <a:solidFill>
              <a:schemeClr val="tx1"/>
            </a:solidFill>
            <a:prstDash val="sysDot"/>
            <a:round/>
            <a:headEnd type="none" w="med" len="med"/>
            <a:tailEnd type="none" w="med" len="med"/>
          </a:ln>
          <a:effectLst/>
        </p:spPr>
      </p:cxnSp>
      <p:cxnSp>
        <p:nvCxnSpPr>
          <p:cNvPr id="30" name="直線コネクタ 29"/>
          <p:cNvCxnSpPr/>
          <p:nvPr/>
        </p:nvCxnSpPr>
        <p:spPr bwMode="auto">
          <a:xfrm>
            <a:off x="4952231" y="974651"/>
            <a:ext cx="0" cy="2500245"/>
          </a:xfrm>
          <a:prstGeom prst="line">
            <a:avLst/>
          </a:prstGeom>
          <a:noFill/>
          <a:ln w="15875" cap="flat" cmpd="sng" algn="ctr">
            <a:solidFill>
              <a:srgbClr val="FF0000"/>
            </a:solidFill>
            <a:prstDash val="sysDot"/>
            <a:round/>
            <a:headEnd type="none" w="med" len="med"/>
            <a:tailEnd type="none" w="med" len="med"/>
          </a:ln>
          <a:effectLst/>
        </p:spPr>
      </p:cxnSp>
      <p:cxnSp>
        <p:nvCxnSpPr>
          <p:cNvPr id="31" name="直線コネクタ 30"/>
          <p:cNvCxnSpPr/>
          <p:nvPr/>
        </p:nvCxnSpPr>
        <p:spPr bwMode="auto">
          <a:xfrm>
            <a:off x="5464671" y="965126"/>
            <a:ext cx="0" cy="2500245"/>
          </a:xfrm>
          <a:prstGeom prst="line">
            <a:avLst/>
          </a:prstGeom>
          <a:noFill/>
          <a:ln w="15875" cap="flat" cmpd="sng" algn="ctr">
            <a:solidFill>
              <a:srgbClr val="FF0000"/>
            </a:solidFill>
            <a:prstDash val="sysDot"/>
            <a:round/>
            <a:headEnd type="none" w="med" len="med"/>
            <a:tailEnd type="none" w="med" len="med"/>
          </a:ln>
          <a:effectLst/>
        </p:spPr>
      </p:cxnSp>
      <p:cxnSp>
        <p:nvCxnSpPr>
          <p:cNvPr id="32" name="直線矢印コネクタ 31"/>
          <p:cNvCxnSpPr/>
          <p:nvPr/>
        </p:nvCxnSpPr>
        <p:spPr bwMode="auto">
          <a:xfrm flipV="1">
            <a:off x="4914131" y="1124744"/>
            <a:ext cx="560065" cy="0"/>
          </a:xfrm>
          <a:prstGeom prst="straightConnector1">
            <a:avLst/>
          </a:prstGeom>
          <a:noFill/>
          <a:ln w="38100" cap="flat" cmpd="sng" algn="ctr">
            <a:solidFill>
              <a:srgbClr val="FF0000"/>
            </a:solidFill>
            <a:prstDash val="solid"/>
            <a:round/>
            <a:headEnd type="triangle" w="med" len="med"/>
            <a:tailEnd type="triangle" w="med" len="med"/>
          </a:ln>
          <a:effectLst/>
        </p:spPr>
      </p:cxnSp>
      <p:cxnSp>
        <p:nvCxnSpPr>
          <p:cNvPr id="33" name="直線コネクタ 32"/>
          <p:cNvCxnSpPr/>
          <p:nvPr/>
        </p:nvCxnSpPr>
        <p:spPr bwMode="auto">
          <a:xfrm>
            <a:off x="6266284" y="980728"/>
            <a:ext cx="0" cy="2500245"/>
          </a:xfrm>
          <a:prstGeom prst="line">
            <a:avLst/>
          </a:prstGeom>
          <a:noFill/>
          <a:ln w="15875" cap="flat" cmpd="sng" algn="ctr">
            <a:solidFill>
              <a:srgbClr val="002060"/>
            </a:solidFill>
            <a:prstDash val="sysDot"/>
            <a:round/>
            <a:headEnd type="none" w="med" len="med"/>
            <a:tailEnd type="none" w="med" len="med"/>
          </a:ln>
          <a:effectLst/>
        </p:spPr>
      </p:cxnSp>
      <p:cxnSp>
        <p:nvCxnSpPr>
          <p:cNvPr id="34" name="直線コネクタ 33"/>
          <p:cNvCxnSpPr/>
          <p:nvPr/>
        </p:nvCxnSpPr>
        <p:spPr bwMode="auto">
          <a:xfrm>
            <a:off x="5673836" y="990253"/>
            <a:ext cx="0" cy="2500245"/>
          </a:xfrm>
          <a:prstGeom prst="line">
            <a:avLst/>
          </a:prstGeom>
          <a:noFill/>
          <a:ln w="15875" cap="flat" cmpd="sng" algn="ctr">
            <a:solidFill>
              <a:srgbClr val="002060"/>
            </a:solidFill>
            <a:prstDash val="sysDot"/>
            <a:round/>
            <a:headEnd type="none" w="med" len="med"/>
            <a:tailEnd type="none" w="med" len="med"/>
          </a:ln>
          <a:effectLst/>
        </p:spPr>
      </p:cxnSp>
      <p:cxnSp>
        <p:nvCxnSpPr>
          <p:cNvPr id="35" name="直線矢印コネクタ 34"/>
          <p:cNvCxnSpPr/>
          <p:nvPr/>
        </p:nvCxnSpPr>
        <p:spPr bwMode="auto">
          <a:xfrm flipV="1">
            <a:off x="5673836" y="1127391"/>
            <a:ext cx="612000" cy="0"/>
          </a:xfrm>
          <a:prstGeom prst="straightConnector1">
            <a:avLst/>
          </a:prstGeom>
          <a:noFill/>
          <a:ln w="38100" cap="flat" cmpd="sng" algn="ctr">
            <a:solidFill>
              <a:srgbClr val="002060"/>
            </a:solidFill>
            <a:prstDash val="solid"/>
            <a:round/>
            <a:headEnd type="triangle" w="med" len="med"/>
            <a:tailEnd type="triangle" w="med" len="med"/>
          </a:ln>
          <a:effectLst/>
        </p:spPr>
      </p:cxnSp>
      <p:sp>
        <p:nvSpPr>
          <p:cNvPr id="21" name="正方形/長方形 20"/>
          <p:cNvSpPr/>
          <p:nvPr/>
        </p:nvSpPr>
        <p:spPr>
          <a:xfrm>
            <a:off x="179512" y="684843"/>
            <a:ext cx="3121174" cy="707886"/>
          </a:xfrm>
          <a:prstGeom prst="rect">
            <a:avLst/>
          </a:prstGeom>
        </p:spPr>
        <p:txBody>
          <a:bodyPr wrap="square">
            <a:spAutoFit/>
          </a:bodyPr>
          <a:lstStyle/>
          <a:p>
            <a:r>
              <a:rPr lang="en-US" altLang="ja-JP" sz="2000" b="0" dirty="0"/>
              <a:t>Channel </a:t>
            </a:r>
            <a:r>
              <a:rPr lang="en-US" altLang="ja-JP" sz="2000" b="0" dirty="0" smtClean="0"/>
              <a:t>Model: Profile B</a:t>
            </a:r>
          </a:p>
          <a:p>
            <a:r>
              <a:rPr lang="en-US" altLang="ja-JP" sz="2000" b="0" dirty="0" smtClean="0"/>
              <a:t>Code Rate: 1/2</a:t>
            </a:r>
            <a:endParaRPr lang="ja-JP" altLang="en-US" sz="2000" dirty="0"/>
          </a:p>
        </p:txBody>
      </p:sp>
      <p:sp>
        <p:nvSpPr>
          <p:cNvPr id="36" name="正方形/長方形 35"/>
          <p:cNvSpPr/>
          <p:nvPr/>
        </p:nvSpPr>
        <p:spPr>
          <a:xfrm>
            <a:off x="114722" y="5695115"/>
            <a:ext cx="8914556" cy="646331"/>
          </a:xfrm>
          <a:prstGeom prst="rect">
            <a:avLst/>
          </a:prstGeom>
        </p:spPr>
        <p:txBody>
          <a:bodyPr wrap="square">
            <a:spAutoFit/>
          </a:bodyPr>
          <a:lstStyle/>
          <a:p>
            <a:r>
              <a:rPr lang="en-US" altLang="ja-JP" sz="1800" dirty="0" smtClean="0"/>
              <a:t>At the reference BER point, proposed PHY improves BER performance by 3.3dB for QPSK-CC2/3, 3.9 dB for 16QAM-CC2/3, 4.5 dB for 64QAM-CC2/3. </a:t>
            </a:r>
            <a:endParaRPr lang="ja-JP" altLang="en-US" sz="1800" baseline="30000" dirty="0"/>
          </a:p>
        </p:txBody>
      </p:sp>
    </p:spTree>
    <p:extLst>
      <p:ext uri="{BB962C8B-B14F-4D97-AF65-F5344CB8AC3E}">
        <p14:creationId xmlns:p14="http://schemas.microsoft.com/office/powerpoint/2010/main" val="3462902435"/>
      </p:ext>
    </p:extLst>
  </p:cSld>
  <p:clrMapOvr>
    <a:masterClrMapping/>
  </p:clrMapOvr>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2075" tIns="46038" rIns="92075" bIns="46038"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3200" b="1" i="0" u="none" strike="noStrike" cap="none" normalizeH="0" baseline="0" smtClean="0">
            <a:ln>
              <a:noFill/>
            </a:ln>
            <a:solidFill>
              <a:schemeClr val="tx2"/>
            </a:solidFill>
            <a:effectLst/>
            <a:latin typeface="Times New Roman" pitchFamily="18" charset="0"/>
          </a:defRPr>
        </a:defPPr>
      </a:lstStyle>
      <a:style>
        <a:lnRef idx="1">
          <a:schemeClr val="dk1"/>
        </a:lnRef>
        <a:fillRef idx="2">
          <a:schemeClr val="dk1"/>
        </a:fillRef>
        <a:effectRef idx="1">
          <a:schemeClr val="dk1"/>
        </a:effectRef>
        <a:fontRef idx="minor">
          <a:schemeClr val="dk1"/>
        </a:fontRef>
      </a:style>
    </a:spDef>
    <a:lnDef>
      <a:spPr bwMode="auto">
        <a:noFill/>
        <a:ln w="38100" cap="flat" cmpd="sng" algn="ctr">
          <a:solidFill>
            <a:srgbClr val="FF0000"/>
          </a:solidFill>
          <a:prstDash val="solid"/>
          <a:round/>
          <a:headEnd type="triangle" w="med" len="med"/>
          <a:tailEnd type="triangle" w="med" len="med"/>
        </a:ln>
        <a:effectLst/>
      </a:spPr>
      <a:body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36431</TotalTime>
  <Words>1213</Words>
  <Application>Microsoft Office PowerPoint</Application>
  <PresentationFormat>画面に合わせる (4:3)</PresentationFormat>
  <Paragraphs>321</Paragraphs>
  <Slides>15</Slides>
  <Notes>15</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15</vt:i4>
      </vt:variant>
    </vt:vector>
  </HeadingPairs>
  <TitlesOfParts>
    <vt:vector size="17" baseType="lpstr">
      <vt:lpstr>802-22-Submission</vt:lpstr>
      <vt:lpstr>Microsoft Word 97-2003 文書</vt:lpstr>
      <vt:lpstr>PHY Performance Comparison between 802.22 PHY and Proposed PHY</vt:lpstr>
      <vt:lpstr>Contents</vt:lpstr>
      <vt:lpstr>Simulation Parameters</vt:lpstr>
      <vt:lpstr>Simulation Parameters</vt:lpstr>
      <vt:lpstr>Channel Models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Difference between Pilot Pattern</vt:lpstr>
      <vt:lpstr>PowerPoint プレゼンテーション</vt:lpstr>
      <vt:lpstr>PowerPoint プレゼンテーション</vt:lpstr>
      <vt:lpstr>PowerPoint プレゼンテーション</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cwpyo</dc:creator>
  <cp:lastModifiedBy>Masayuki Oodo</cp:lastModifiedBy>
  <cp:revision>1091</cp:revision>
  <cp:lastPrinted>1998-02-10T13:28:06Z</cp:lastPrinted>
  <dcterms:created xsi:type="dcterms:W3CDTF">2011-06-06T03:09:05Z</dcterms:created>
  <dcterms:modified xsi:type="dcterms:W3CDTF">2013-01-17T05:50:18Z</dcterms:modified>
</cp:coreProperties>
</file>