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83" r:id="rId29"/>
    <p:sldId id="544" r:id="rId3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p:scale>
          <a:sx n="75" d="100"/>
          <a:sy n="75" d="100"/>
        </p:scale>
        <p:origin x="-35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22-13-0079-00-000b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May.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2013-5-13</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May 802.22b agenda as contained in </a:t>
            </a:r>
            <a:r>
              <a:rPr lang="en-US" altLang="ja-JP" u="sng" dirty="0" smtClean="0"/>
              <a:t>22-13-0078-00-000b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May 14</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March</a:t>
            </a:r>
          </a:p>
          <a:p>
            <a:r>
              <a:rPr lang="en-US" altLang="ja-JP" dirty="0" smtClean="0"/>
              <a:t>Approve minutes from March</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March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7" name="表 6"/>
          <p:cNvGraphicFramePr>
            <a:graphicFrameLocks noGrp="1"/>
          </p:cNvGraphicFramePr>
          <p:nvPr/>
        </p:nvGraphicFramePr>
        <p:xfrm>
          <a:off x="251520" y="2564904"/>
          <a:ext cx="8712967" cy="3754120"/>
        </p:xfrm>
        <a:graphic>
          <a:graphicData uri="http://schemas.openxmlformats.org/drawingml/2006/table">
            <a:tbl>
              <a:tblPr firstRow="1" bandRow="1">
                <a:tableStyleId>{5C22544A-7EE6-4342-B048-85BDC9FD1C3A}</a:tableStyleId>
              </a:tblPr>
              <a:tblGrid>
                <a:gridCol w="2589081"/>
                <a:gridCol w="2235455"/>
                <a:gridCol w="2304256"/>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Tuesday Mar. 19</a:t>
                      </a:r>
                      <a:r>
                        <a:rPr kumimoji="1" lang="en-US" altLang="ja-JP" sz="1600" baseline="30000" dirty="0" smtClean="0"/>
                        <a:t>th</a:t>
                      </a:r>
                      <a:r>
                        <a:rPr kumimoji="1" lang="en-US" altLang="ja-JP" sz="1600" dirty="0" smtClean="0"/>
                        <a:t>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Technical Items</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PHY technical Items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22-13-0036-00-000b</a:t>
                      </a:r>
                      <a:endParaRPr lang="en-US" altLang="ko-KR"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22-13-0031-02-000b</a:t>
                      </a:r>
                      <a:endParaRPr lang="en-US" altLang="ko-KR" sz="1600" dirty="0" smtClean="0"/>
                    </a:p>
                  </a:txBody>
                  <a:tcPr/>
                </a:tc>
                <a:tc>
                  <a:txBody>
                    <a:bodyPr/>
                    <a:lstStyle/>
                    <a:p>
                      <a:endParaRPr kumimoji="1" lang="en-US" altLang="ja-JP" sz="1600" dirty="0" smtClean="0"/>
                    </a:p>
                    <a:p>
                      <a:r>
                        <a:rPr kumimoji="1" lang="en-US" altLang="ja-JP" sz="1600" dirty="0" smtClean="0"/>
                        <a:t>Dr. </a:t>
                      </a:r>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Tuesday Mar. 19</a:t>
                      </a:r>
                      <a:r>
                        <a:rPr kumimoji="1" lang="en-US" altLang="ja-JP" sz="1600" baseline="30000" dirty="0" smtClean="0"/>
                        <a:t>th</a:t>
                      </a:r>
                      <a:r>
                        <a:rPr kumimoji="1" lang="en-US" altLang="ja-JP" sz="1600" dirty="0" smtClean="0"/>
                        <a:t> PM2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Network Configuration and Definitions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22-13-0037-01-000b</a:t>
                      </a:r>
                      <a:endParaRPr lang="en-US" altLang="ko-KR" sz="1600" dirty="0" smtClean="0"/>
                    </a:p>
                    <a:p>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Wednesday Mar. 20</a:t>
                      </a:r>
                      <a:r>
                        <a:rPr kumimoji="1" lang="en-US" altLang="ja-JP" sz="1600" baseline="30000" dirty="0" smtClean="0"/>
                        <a:t>th</a:t>
                      </a:r>
                      <a:r>
                        <a:rPr kumimoji="1" lang="en-US" altLang="ja-JP" sz="1600"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PM1</a:t>
                      </a:r>
                      <a:endParaRPr kumimoji="1" lang="ja-JP" altLang="en-US" sz="1600" dirty="0" smtClean="0"/>
                    </a:p>
                  </a:txBody>
                  <a:tcPr/>
                </a:tc>
                <a:tc>
                  <a:txBody>
                    <a:bodyPr/>
                    <a:lstStyle/>
                    <a:p>
                      <a:pPr>
                        <a:buFont typeface="Arial" pitchFamily="34" charset="0"/>
                        <a:buChar char="•"/>
                      </a:pPr>
                      <a:r>
                        <a:rPr kumimoji="1" lang="en-US" altLang="ja-JP" sz="1600" dirty="0" smtClean="0"/>
                        <a:t>Technical Items </a:t>
                      </a:r>
                    </a:p>
                    <a:p>
                      <a:pPr>
                        <a:buFont typeface="Arial" pitchFamily="34" charset="0"/>
                        <a:buChar char="•"/>
                      </a:pPr>
                      <a:endParaRPr kumimoji="1" lang="en-US" altLang="ja-JP" sz="1600" dirty="0" smtClean="0"/>
                    </a:p>
                    <a:p>
                      <a:pPr>
                        <a:buFont typeface="Arial" pitchFamily="34" charset="0"/>
                        <a:buChar char="•"/>
                      </a:pPr>
                      <a:r>
                        <a:rPr kumimoji="1" lang="en-US" altLang="ja-JP" sz="1600" dirty="0" smtClean="0"/>
                        <a:t>Link Budget</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solidFill>
                            <a:schemeClr val="tx1"/>
                          </a:solidFill>
                          <a:cs typeface="+mn-cs"/>
                        </a:rPr>
                        <a:t>22-13-0048-00-000b,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solidFill>
                            <a:schemeClr val="tx1"/>
                          </a:solidFill>
                          <a:cs typeface="+mn-cs"/>
                        </a:rPr>
                        <a:t>22-13-0049-00-000b</a:t>
                      </a:r>
                      <a:endParaRPr kumimoji="1" lang="en-US" altLang="ja-JP" sz="1600" b="1" dirty="0" smtClean="0"/>
                    </a:p>
                    <a:p>
                      <a:r>
                        <a:rPr lang="en-US" altLang="ja-JP" sz="1600" b="1" dirty="0" smtClean="0">
                          <a:solidFill>
                            <a:schemeClr val="tx1"/>
                          </a:solidFill>
                          <a:cs typeface="+mn-cs"/>
                        </a:rPr>
                        <a:t>22-13-0050-00-000b</a:t>
                      </a:r>
                      <a:endParaRPr kumimoji="1" lang="ja-JP" altLang="en-US" sz="1600" b="1" dirty="0"/>
                    </a:p>
                  </a:txBody>
                  <a:tcPr/>
                </a:tc>
                <a:tc>
                  <a:txBody>
                    <a:bodyPr/>
                    <a:lstStyle/>
                    <a:p>
                      <a:r>
                        <a:rPr kumimoji="1" lang="en-US" altLang="ja-JP" sz="1600" dirty="0" err="1" smtClean="0"/>
                        <a:t>Dr.Toh</a:t>
                      </a:r>
                      <a:r>
                        <a:rPr kumimoji="1" lang="en-US" altLang="ja-JP" sz="1600" dirty="0" smtClean="0"/>
                        <a:t> (</a:t>
                      </a:r>
                      <a:r>
                        <a:rPr kumimoji="1" lang="en-US" altLang="ja-JP" sz="1600" dirty="0" err="1" smtClean="0"/>
                        <a:t>HiKE</a:t>
                      </a:r>
                      <a:r>
                        <a:rPr kumimoji="1" lang="en-US" altLang="ja-JP" sz="1600"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err="1" smtClean="0"/>
                        <a:t>Dr.Toh</a:t>
                      </a:r>
                      <a:r>
                        <a:rPr kumimoji="1" lang="en-US" altLang="ja-JP" sz="1600" dirty="0" smtClean="0"/>
                        <a:t> (</a:t>
                      </a:r>
                      <a:r>
                        <a:rPr kumimoji="1" lang="en-US" altLang="ja-JP" sz="1600" dirty="0" err="1" smtClean="0"/>
                        <a:t>HiKE</a:t>
                      </a:r>
                      <a:r>
                        <a:rPr kumimoji="1" lang="en-US" altLang="ja-JP" sz="1600" dirty="0" smtClean="0"/>
                        <a:t>)</a:t>
                      </a:r>
                    </a:p>
                    <a:p>
                      <a:r>
                        <a:rPr kumimoji="1" lang="en-US" altLang="ja-JP" sz="1600" dirty="0" smtClean="0"/>
                        <a:t>Dr. Gabriel</a:t>
                      </a:r>
                      <a:r>
                        <a:rPr kumimoji="1" lang="en-US" altLang="ja-JP" sz="1600" baseline="0" dirty="0" smtClean="0"/>
                        <a:t> </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Wednesday Mar. 20</a:t>
                      </a:r>
                      <a:r>
                        <a:rPr kumimoji="1" lang="en-US" altLang="ja-JP" sz="1600" baseline="30000" dirty="0" smtClean="0"/>
                        <a:t>th</a:t>
                      </a:r>
                      <a:r>
                        <a:rPr kumimoji="1" lang="en-US" altLang="ja-JP" sz="1600"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PM2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Technical</a:t>
                      </a:r>
                      <a:r>
                        <a:rPr lang="en-US" altLang="ja-JP" sz="1600" baseline="0" dirty="0" smtClean="0"/>
                        <a:t>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baseline="0" dirty="0" smtClean="0"/>
                        <a:t>Technical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22-13-0027-01-000b</a:t>
                      </a:r>
                      <a:endParaRPr kumimoji="1" lang="en-US" altLang="ja-JP"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22-13-0032-01-000b</a:t>
                      </a:r>
                      <a:endParaRPr kumimoji="1" lang="en-US" altLang="ja-JP"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22-13-0051-00-000b</a:t>
                      </a:r>
                      <a:endParaRPr kumimoji="1" lang="en-US" altLang="ja-JP" sz="1600" dirty="0" smtClean="0"/>
                    </a:p>
                  </a:txBody>
                  <a:tcPr/>
                </a:tc>
                <a:tc>
                  <a:txBody>
                    <a:bodyPr/>
                    <a:lstStyle/>
                    <a:p>
                      <a:r>
                        <a:rPr kumimoji="1" lang="en-US" altLang="ja-JP" sz="1600" dirty="0" smtClean="0"/>
                        <a:t>Dr. Hwang</a:t>
                      </a:r>
                    </a:p>
                    <a:p>
                      <a:r>
                        <a:rPr kumimoji="1" lang="en-US" altLang="ja-JP" sz="1600" dirty="0" smtClean="0"/>
                        <a:t>Dr. Zhao</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Dr. </a:t>
                      </a:r>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Thursday Mar.</a:t>
                      </a:r>
                      <a:r>
                        <a:rPr kumimoji="1" lang="en-US" altLang="ja-JP" sz="1600" baseline="0" dirty="0" smtClean="0"/>
                        <a:t> 21th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baseline="0" dirty="0" smtClean="0"/>
                        <a:t>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22-13-0051-00-000b</a:t>
                      </a:r>
                      <a:endParaRPr kumimoji="1" lang="en-US" altLang="ja-JP" sz="1600" dirty="0" smtClean="0"/>
                    </a:p>
                    <a:p>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March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Mar. 802.22b minutes as contained in 22-13-0080-00-000b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9" name="コンテンツ プレースホルダ 6"/>
          <p:cNvGraphicFramePr>
            <a:graphicFrameLocks noGrp="1"/>
          </p:cNvGraphicFramePr>
          <p:nvPr>
            <p:ph idx="1"/>
          </p:nvPr>
        </p:nvGraphicFramePr>
        <p:xfrm>
          <a:off x="685800" y="1981200"/>
          <a:ext cx="7774632" cy="3576320"/>
        </p:xfrm>
        <a:graphic>
          <a:graphicData uri="http://schemas.openxmlformats.org/drawingml/2006/table">
            <a:tbl>
              <a:tblPr firstRow="1" bandRow="1">
                <a:tableStyleId>{5C22544A-7EE6-4342-B048-85BDC9FD1C3A}</a:tableStyleId>
              </a:tblPr>
              <a:tblGrid>
                <a:gridCol w="1221904"/>
                <a:gridCol w="1224136"/>
                <a:gridCol w="2520280"/>
                <a:gridCol w="2808312"/>
              </a:tblGrid>
              <a:tr h="370840">
                <a:tc>
                  <a:txBody>
                    <a:bodyPr/>
                    <a:lstStyle/>
                    <a:p>
                      <a:r>
                        <a:rPr kumimoji="1" lang="en-US" altLang="ja-JP" dirty="0" err="1" smtClean="0"/>
                        <a:t>Teleconf</a:t>
                      </a:r>
                      <a:r>
                        <a:rPr kumimoji="1" lang="en-US" altLang="ja-JP" dirty="0" smtClean="0"/>
                        <a:t>.</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Discussion</a:t>
                      </a:r>
                      <a:r>
                        <a:rPr kumimoji="1" lang="en-US" altLang="ja-JP" baseline="0" dirty="0" smtClean="0"/>
                        <a:t> Items</a:t>
                      </a:r>
                      <a:endParaRPr kumimoji="1" lang="ja-JP" altLang="en-US" dirty="0"/>
                    </a:p>
                  </a:txBody>
                  <a:tcPr/>
                </a:tc>
                <a:tc>
                  <a:txBody>
                    <a:bodyPr/>
                    <a:lstStyle/>
                    <a:p>
                      <a:r>
                        <a:rPr kumimoji="1" lang="en-US" altLang="ja-JP" dirty="0" smtClean="0"/>
                        <a:t>Doc.</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March 28</a:t>
                      </a:r>
                      <a:r>
                        <a:rPr kumimoji="1" lang="en-US" altLang="ja-JP" baseline="30000" dirty="0" smtClean="0"/>
                        <a:t>th</a:t>
                      </a:r>
                      <a:r>
                        <a:rPr kumimoji="1" lang="en-US" altLang="ja-JP" baseline="0" dirty="0" smtClean="0"/>
                        <a:t> </a:t>
                      </a:r>
                      <a:endParaRPr kumimoji="1" lang="ja-JP" altLang="en-US"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ea typeface="ＭＳ Ｐゴシック" pitchFamily="50" charset="-128"/>
                        </a:rPr>
                        <a:t> Time Schedule for  Providing Details of Technical Items</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April 4</a:t>
                      </a:r>
                      <a:r>
                        <a:rPr kumimoji="1" lang="en-US" altLang="ja-JP" baseline="30000" dirty="0" smtClean="0"/>
                        <a:t>th</a:t>
                      </a:r>
                      <a:r>
                        <a:rPr kumimoji="1" lang="en-US" altLang="ja-JP" baseline="0" dirty="0" smtClean="0"/>
                        <a:t> </a:t>
                      </a:r>
                      <a:endParaRPr kumimoji="1" lang="ja-JP" altLang="en-US" dirty="0"/>
                    </a:p>
                  </a:txBody>
                  <a:tcPr/>
                </a:tc>
                <a:tc>
                  <a:txBody>
                    <a:bodyPr/>
                    <a:lstStyle/>
                    <a:p>
                      <a:pPr>
                        <a:buFont typeface="Arial" pitchFamily="34" charset="0"/>
                        <a:buChar char="•"/>
                      </a:pPr>
                      <a:r>
                        <a:rPr kumimoji="1" lang="en-US" altLang="ja-JP" dirty="0" smtClean="0"/>
                        <a:t> PHY Detail</a:t>
                      </a:r>
                    </a:p>
                    <a:p>
                      <a:pPr>
                        <a:buFont typeface="Arial" pitchFamily="34" charset="0"/>
                        <a:buChar char="•"/>
                      </a:pPr>
                      <a:r>
                        <a:rPr kumimoji="1" lang="en-US" altLang="ja-JP" dirty="0" smtClean="0"/>
                        <a:t> MAC Details</a:t>
                      </a:r>
                      <a:endParaRPr kumimoji="1" lang="ja-JP" altLang="en-US" dirty="0"/>
                    </a:p>
                  </a:txBody>
                  <a:tcPr/>
                </a:tc>
                <a:tc>
                  <a:txBody>
                    <a:bodyPr/>
                    <a:lstStyle/>
                    <a:p>
                      <a:pPr>
                        <a:buFont typeface="Arial" pitchFamily="34" charset="0"/>
                        <a:buChar char="•"/>
                      </a:pPr>
                      <a:r>
                        <a:rPr lang="en-GB" altLang="ja-JP" sz="1800" kern="1200" dirty="0" smtClean="0">
                          <a:solidFill>
                            <a:schemeClr val="dk1"/>
                          </a:solidFill>
                          <a:latin typeface="+mn-lt"/>
                          <a:ea typeface="+mn-ea"/>
                          <a:cs typeface="+mn-cs"/>
                        </a:rPr>
                        <a:t> 22-13-0061-00-000b</a:t>
                      </a:r>
                    </a:p>
                    <a:p>
                      <a:pPr>
                        <a:buFont typeface="Arial" pitchFamily="34" charset="0"/>
                        <a:buChar char="•"/>
                      </a:pPr>
                      <a:r>
                        <a:rPr lang="en-GB" altLang="ja-JP" sz="1800" kern="1200" dirty="0" smtClean="0">
                          <a:solidFill>
                            <a:schemeClr val="dk1"/>
                          </a:solidFill>
                          <a:latin typeface="+mn-lt"/>
                          <a:ea typeface="+mn-ea"/>
                          <a:cs typeface="+mn-cs"/>
                        </a:rPr>
                        <a:t> 22-13-0060-00-000b</a:t>
                      </a:r>
                      <a:endParaRPr kumimoji="1" lang="ja-JP" altLang="en-US" dirty="0"/>
                    </a:p>
                  </a:txBody>
                  <a:tcPr/>
                </a:tc>
              </a:tr>
              <a:tr h="370840">
                <a:tc>
                  <a:txBody>
                    <a:bodyPr/>
                    <a:lstStyle/>
                    <a:p>
                      <a:r>
                        <a:rPr kumimoji="1" lang="en-US" altLang="ja-JP" dirty="0" smtClean="0"/>
                        <a:t>#3</a:t>
                      </a:r>
                      <a:endParaRPr kumimoji="1" lang="ja-JP" altLang="en-US" dirty="0"/>
                    </a:p>
                  </a:txBody>
                  <a:tcPr/>
                </a:tc>
                <a:tc>
                  <a:txBody>
                    <a:bodyPr/>
                    <a:lstStyle/>
                    <a:p>
                      <a:r>
                        <a:rPr kumimoji="1" lang="en-US" altLang="ja-JP" dirty="0" smtClean="0"/>
                        <a:t>April 11</a:t>
                      </a:r>
                      <a:r>
                        <a:rPr kumimoji="1" lang="en-US" altLang="ja-JP" baseline="30000" dirty="0" smtClean="0"/>
                        <a:t>th</a:t>
                      </a:r>
                      <a:endParaRPr kumimoji="1" lang="ja-JP" altLang="en-US" dirty="0"/>
                    </a:p>
                  </a:txBody>
                  <a:tcPr/>
                </a:tc>
                <a:tc>
                  <a:txBody>
                    <a:bodyPr/>
                    <a:lstStyle/>
                    <a:p>
                      <a:pPr>
                        <a:buFont typeface="Arial" pitchFamily="34" charset="0"/>
                        <a:buChar char="•"/>
                      </a:pPr>
                      <a:r>
                        <a:rPr kumimoji="1" lang="en-US" altLang="ja-JP" dirty="0" smtClean="0"/>
                        <a:t> PHY Detail</a:t>
                      </a:r>
                    </a:p>
                    <a:p>
                      <a:pPr>
                        <a:buFont typeface="Arial" pitchFamily="34" charset="0"/>
                        <a:buChar char="•"/>
                      </a:pPr>
                      <a:r>
                        <a:rPr kumimoji="1" lang="en-US" altLang="ja-JP" dirty="0" smtClean="0"/>
                        <a:t> MAC Details</a:t>
                      </a:r>
                      <a:endParaRPr kumimoji="1" lang="ja-JP" altLang="en-US" dirty="0" smtClean="0"/>
                    </a:p>
                  </a:txBody>
                  <a:tcPr/>
                </a:tc>
                <a:tc>
                  <a:txBody>
                    <a:bodyPr/>
                    <a:lstStyle/>
                    <a:p>
                      <a:pPr>
                        <a:buFont typeface="Arial" pitchFamily="34" charset="0"/>
                        <a:buChar char="•"/>
                      </a:pPr>
                      <a:r>
                        <a:rPr lang="en-GB" altLang="ja-JP" sz="1800" kern="1200" dirty="0" smtClean="0">
                          <a:solidFill>
                            <a:schemeClr val="dk1"/>
                          </a:solidFill>
                          <a:latin typeface="+mn-lt"/>
                          <a:ea typeface="+mn-ea"/>
                          <a:cs typeface="+mn-cs"/>
                        </a:rPr>
                        <a:t> 22-13-0066-00-000b</a:t>
                      </a:r>
                    </a:p>
                    <a:p>
                      <a:pPr>
                        <a:buFont typeface="Arial" pitchFamily="34" charset="0"/>
                        <a:buChar char="•"/>
                      </a:pPr>
                      <a:r>
                        <a:rPr lang="en-GB" altLang="ja-JP" sz="1800" kern="1200" dirty="0" smtClean="0">
                          <a:solidFill>
                            <a:schemeClr val="dk1"/>
                          </a:solidFill>
                          <a:latin typeface="+mn-lt"/>
                          <a:ea typeface="+mn-ea"/>
                          <a:cs typeface="+mn-cs"/>
                        </a:rPr>
                        <a:t> 22-13-0063-00-000b</a:t>
                      </a:r>
                      <a:endParaRPr kumimoji="1" lang="ja-JP" altLang="en-US" dirty="0" smtClean="0"/>
                    </a:p>
                  </a:txBody>
                  <a:tcPr/>
                </a:tc>
              </a:tr>
              <a:tr h="370840">
                <a:tc>
                  <a:txBody>
                    <a:bodyPr/>
                    <a:lstStyle/>
                    <a:p>
                      <a:r>
                        <a:rPr kumimoji="1" lang="en-US" altLang="ja-JP" dirty="0" smtClean="0"/>
                        <a:t>#4</a:t>
                      </a:r>
                      <a:endParaRPr kumimoji="1" lang="ja-JP" altLang="en-US" dirty="0"/>
                    </a:p>
                  </a:txBody>
                  <a:tcPr/>
                </a:tc>
                <a:tc>
                  <a:txBody>
                    <a:bodyPr/>
                    <a:lstStyle/>
                    <a:p>
                      <a:r>
                        <a:rPr kumimoji="1" lang="en-US" altLang="ja-JP" dirty="0" smtClean="0"/>
                        <a:t>April 18</a:t>
                      </a:r>
                      <a:r>
                        <a:rPr kumimoji="1" lang="en-US" altLang="ja-JP" baseline="30000" dirty="0" smtClean="0"/>
                        <a:t>th</a:t>
                      </a:r>
                      <a:r>
                        <a:rPr kumimoji="1" lang="en-US" altLang="ja-JP" baseline="0" dirty="0" smtClean="0"/>
                        <a:t> </a:t>
                      </a:r>
                      <a:endParaRPr kumimoji="1" lang="ja-JP" altLang="en-US" dirty="0"/>
                    </a:p>
                  </a:txBody>
                  <a:tcPr/>
                </a:tc>
                <a:tc>
                  <a:txBody>
                    <a:bodyPr/>
                    <a:lstStyle/>
                    <a:p>
                      <a:pPr>
                        <a:buFont typeface="Arial" pitchFamily="34" charset="0"/>
                        <a:buChar char="•"/>
                      </a:pPr>
                      <a:r>
                        <a:rPr kumimoji="1" lang="en-US" altLang="ja-JP" dirty="0" smtClean="0"/>
                        <a:t> PHY Detail</a:t>
                      </a:r>
                    </a:p>
                    <a:p>
                      <a:pPr>
                        <a:buFont typeface="Arial" pitchFamily="34" charset="0"/>
                        <a:buChar char="•"/>
                      </a:pPr>
                      <a:r>
                        <a:rPr kumimoji="1" lang="en-US" altLang="ja-JP" dirty="0" smtClean="0"/>
                        <a:t> MAC Details</a:t>
                      </a:r>
                      <a:endParaRPr kumimoji="1" lang="ja-JP" altLang="en-US" dirty="0" smtClean="0"/>
                    </a:p>
                  </a:txBody>
                  <a:tcPr/>
                </a:tc>
                <a:tc>
                  <a:txBody>
                    <a:bodyPr/>
                    <a:lstStyle/>
                    <a:p>
                      <a:pPr>
                        <a:buFont typeface="Arial" pitchFamily="34" charset="0"/>
                        <a:buChar char="•"/>
                      </a:pPr>
                      <a:r>
                        <a:rPr lang="en-GB" altLang="ja-JP" sz="1800" kern="1200" dirty="0" smtClean="0">
                          <a:solidFill>
                            <a:schemeClr val="dk1"/>
                          </a:solidFill>
                          <a:latin typeface="+mn-lt"/>
                          <a:ea typeface="+mn-ea"/>
                          <a:cs typeface="+mn-cs"/>
                        </a:rPr>
                        <a:t> 22-13-0070-00-000b</a:t>
                      </a:r>
                    </a:p>
                    <a:p>
                      <a:pPr>
                        <a:buFont typeface="Arial" pitchFamily="34" charset="0"/>
                        <a:buChar char="•"/>
                      </a:pPr>
                      <a:r>
                        <a:rPr lang="en-GB" altLang="ja-JP" sz="1800" kern="1200" dirty="0" smtClean="0">
                          <a:solidFill>
                            <a:schemeClr val="dk1"/>
                          </a:solidFill>
                          <a:latin typeface="+mn-lt"/>
                          <a:ea typeface="+mn-ea"/>
                          <a:cs typeface="+mn-cs"/>
                        </a:rPr>
                        <a:t> 22-13-0069-00-000b</a:t>
                      </a:r>
                      <a:endParaRPr kumimoji="1" lang="ja-JP" altLang="en-US" dirty="0" smtClean="0"/>
                    </a:p>
                  </a:txBody>
                  <a:tcPr/>
                </a:tc>
              </a:tr>
              <a:tr h="370840">
                <a:tc>
                  <a:txBody>
                    <a:bodyPr/>
                    <a:lstStyle/>
                    <a:p>
                      <a:r>
                        <a:rPr kumimoji="1" lang="en-US" altLang="ja-JP" dirty="0" smtClean="0"/>
                        <a:t>#5</a:t>
                      </a:r>
                      <a:endParaRPr kumimoji="1" lang="ja-JP" altLang="en-US" dirty="0"/>
                    </a:p>
                  </a:txBody>
                  <a:tcPr/>
                </a:tc>
                <a:tc>
                  <a:txBody>
                    <a:bodyPr/>
                    <a:lstStyle/>
                    <a:p>
                      <a:r>
                        <a:rPr kumimoji="1" lang="en-US" altLang="ja-JP" dirty="0" smtClean="0"/>
                        <a:t>May 9</a:t>
                      </a:r>
                      <a:r>
                        <a:rPr kumimoji="1" lang="en-US" altLang="ja-JP" baseline="30000" dirty="0" smtClean="0"/>
                        <a:t>th</a:t>
                      </a:r>
                      <a:r>
                        <a:rPr kumimoji="1" lang="en-US" altLang="ja-JP" dirty="0" smtClean="0"/>
                        <a:t> </a:t>
                      </a:r>
                      <a:endParaRPr kumimoji="1" lang="ja-JP" altLang="en-US" dirty="0"/>
                    </a:p>
                  </a:txBody>
                  <a:tcPr/>
                </a:tc>
                <a:tc>
                  <a:txBody>
                    <a:bodyPr/>
                    <a:lstStyle/>
                    <a:p>
                      <a:pPr>
                        <a:buFont typeface="Arial" pitchFamily="34" charset="0"/>
                        <a:buChar char="•"/>
                      </a:pPr>
                      <a:r>
                        <a:rPr kumimoji="1" lang="en-US" altLang="ja-JP" dirty="0" smtClean="0"/>
                        <a:t> MAC Details</a:t>
                      </a:r>
                      <a:endParaRPr kumimoji="1" lang="ja-JP" altLang="en-US" dirty="0" smtClean="0"/>
                    </a:p>
                  </a:txBody>
                  <a:tcPr/>
                </a:tc>
                <a:tc>
                  <a:txBody>
                    <a:bodyPr/>
                    <a:lstStyle/>
                    <a:p>
                      <a:pPr>
                        <a:buFont typeface="Arial" pitchFamily="34" charset="0"/>
                        <a:buChar char="•"/>
                      </a:pPr>
                      <a:r>
                        <a:rPr lang="en-GB" altLang="ja-JP" sz="1800" kern="1200" dirty="0" smtClean="0">
                          <a:solidFill>
                            <a:schemeClr val="dk1"/>
                          </a:solidFill>
                          <a:latin typeface="+mn-lt"/>
                          <a:ea typeface="+mn-ea"/>
                          <a:cs typeface="+mn-cs"/>
                        </a:rPr>
                        <a:t> 22-13-0074-00-000b</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22-13-0062-01-000b, </a:t>
            </a:r>
          </a:p>
          <a:p>
            <a:pPr lvl="1"/>
            <a:r>
              <a:rPr lang="en-US" altLang="ja-JP" sz="1800" dirty="0" smtClean="0"/>
              <a:t>22-13-0064-00-000b, </a:t>
            </a:r>
          </a:p>
          <a:p>
            <a:pPr lvl="1"/>
            <a:r>
              <a:rPr lang="en-US" altLang="ja-JP" sz="1800" dirty="0" smtClean="0"/>
              <a:t>22-13-0071-00-000b, </a:t>
            </a:r>
          </a:p>
          <a:p>
            <a:pPr lvl="1"/>
            <a:r>
              <a:rPr lang="en-US" altLang="ja-JP" sz="1800" dirty="0" smtClean="0"/>
              <a:t>22-13-0075-00-000b,</a:t>
            </a:r>
          </a:p>
          <a:p>
            <a:pPr lvl="1"/>
            <a:r>
              <a:rPr lang="en-US" altLang="ja-JP" sz="1800" dirty="0" smtClean="0"/>
              <a:t>22-13-0076-00-000b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graphicFrame>
        <p:nvGraphicFramePr>
          <p:cNvPr id="8" name="コンテンツ プレースホルダ 6"/>
          <p:cNvGraphicFramePr>
            <a:graphicFrameLocks/>
          </p:cNvGraphicFramePr>
          <p:nvPr/>
        </p:nvGraphicFramePr>
        <p:xfrm>
          <a:off x="251520" y="2636912"/>
          <a:ext cx="8712967" cy="2595880"/>
        </p:xfrm>
        <a:graphic>
          <a:graphicData uri="http://schemas.openxmlformats.org/drawingml/2006/table">
            <a:tbl>
              <a:tblPr firstRow="1" bandRow="1">
                <a:tableStyleId>{5C22544A-7EE6-4342-B048-85BDC9FD1C3A}</a:tableStyleId>
              </a:tblPr>
              <a:tblGrid>
                <a:gridCol w="2160240"/>
                <a:gridCol w="2088232"/>
                <a:gridCol w="2880320"/>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a:t>
                      </a:r>
                      <a:r>
                        <a:rPr kumimoji="1" lang="en-US" altLang="ja-JP" sz="1600" baseline="0" dirty="0" smtClean="0"/>
                        <a:t>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PHY</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22-13-0061-00-000b</a:t>
                      </a:r>
                      <a:endParaRPr lang="en-US" altLang="ko-KR" sz="1600" dirty="0" smtClean="0"/>
                    </a:p>
                  </a:txBody>
                  <a:tcPr/>
                </a:tc>
                <a:tc>
                  <a:txBody>
                    <a:bodyPr/>
                    <a:lstStyle/>
                    <a:p>
                      <a:r>
                        <a:rPr kumimoji="1" lang="en-US" altLang="ja-JP" sz="1600" dirty="0" smtClean="0"/>
                        <a:t>Dr. </a:t>
                      </a:r>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3 (Wed.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PHY</a:t>
                      </a:r>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22-13-0066-00-000b</a:t>
                      </a:r>
                      <a:endParaRPr kumimoji="1" lang="ja-JP" altLang="en-US" sz="1600" dirty="0"/>
                    </a:p>
                  </a:txBody>
                  <a:tcPr/>
                </a:tc>
                <a:tc>
                  <a:txBody>
                    <a:bodyPr/>
                    <a:lstStyle/>
                    <a:p>
                      <a:r>
                        <a:rPr kumimoji="1" lang="en-US" altLang="ja-JP" sz="1600" dirty="0" smtClean="0"/>
                        <a:t>Dr. </a:t>
                      </a:r>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4 (Wed. AM2)</a:t>
                      </a:r>
                      <a:endParaRPr kumimoji="1" lang="ja-JP" altLang="en-US" sz="1600" dirty="0" smtClean="0"/>
                    </a:p>
                  </a:txBody>
                  <a:tcPr/>
                </a:tc>
                <a:tc>
                  <a:txBody>
                    <a:bodyPr/>
                    <a:lstStyle/>
                    <a:p>
                      <a:pPr>
                        <a:buFont typeface="Arial" pitchFamily="34" charset="0"/>
                        <a:buChar char="•"/>
                      </a:pPr>
                      <a:r>
                        <a:rPr kumimoji="1" lang="en-US" altLang="ja-JP" sz="1600" dirty="0" smtClean="0"/>
                        <a:t> PHY</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22-13-0070-00-000b</a:t>
                      </a:r>
                      <a:endParaRPr kumimoji="1" lang="ja-JP" altLang="en-US" sz="1600" b="1" dirty="0"/>
                    </a:p>
                  </a:txBody>
                  <a:tcPr/>
                </a:tc>
                <a:tc>
                  <a:txBody>
                    <a:bodyPr/>
                    <a:lstStyle/>
                    <a:p>
                      <a:r>
                        <a:rPr kumimoji="1" lang="en-US" altLang="ja-JP" sz="1600" dirty="0" smtClean="0"/>
                        <a:t>Dr. </a:t>
                      </a:r>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3</a:t>
                      </a:r>
                      <a:r>
                        <a:rPr kumimoji="1" lang="en-US" altLang="ja-JP" sz="1600" baseline="0" dirty="0" smtClean="0"/>
                        <a:t> </a:t>
                      </a:r>
                      <a:r>
                        <a:rPr lang="en-US" altLang="ja-JP" sz="1600" dirty="0" smtClean="0"/>
                        <a:t>(Wed.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MAC</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22-13-0060-00-000b</a:t>
                      </a:r>
                      <a:endParaRPr kumimoji="1" lang="en-US" altLang="ja-JP" sz="1600" dirty="0" smtClean="0"/>
                    </a:p>
                  </a:txBody>
                  <a:tcPr/>
                </a:tc>
                <a:tc>
                  <a:txBody>
                    <a:bodyPr/>
                    <a:lstStyle/>
                    <a:p>
                      <a:r>
                        <a:rPr kumimoji="1" lang="en-US" altLang="ja-JP" sz="1600" dirty="0" smtClean="0"/>
                        <a:t>Dr. </a:t>
                      </a:r>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MAC</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22-13-0069-00-000b</a:t>
                      </a:r>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5 (Thur.</a:t>
                      </a:r>
                      <a:r>
                        <a:rPr kumimoji="1" lang="en-US" altLang="ja-JP" sz="1600" baseline="0" dirty="0" smtClean="0"/>
                        <a:t> AM1)</a:t>
                      </a:r>
                      <a:endParaRPr kumimoji="1" lang="ja-JP" altLang="en-US" sz="1600" dirty="0" smtClean="0"/>
                    </a:p>
                  </a:txBody>
                  <a:tcPr/>
                </a:tc>
                <a:tc>
                  <a:txBody>
                    <a:bodyPr/>
                    <a:lstStyle/>
                    <a:p>
                      <a:pPr>
                        <a:buFont typeface="Arial" pitchFamily="34" charset="0"/>
                        <a:buChar char="•"/>
                      </a:pPr>
                      <a:r>
                        <a:rPr kumimoji="1" lang="en-US" altLang="ja-JP" sz="1600" dirty="0" smtClean="0"/>
                        <a:t> MAC</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22-13-0074-00-000b</a:t>
                      </a:r>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2885440"/>
        </p:xfrm>
        <a:graphic>
          <a:graphicData uri="http://schemas.openxmlformats.org/drawingml/2006/table">
            <a:tbl>
              <a:tblPr firstRow="1" bandRow="1">
                <a:tableStyleId>{5C22544A-7EE6-4342-B048-85BDC9FD1C3A}</a:tableStyleId>
              </a:tblPr>
              <a:tblGrid>
                <a:gridCol w="1872208"/>
                <a:gridCol w="2952328"/>
                <a:gridCol w="2304256"/>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 #</a:t>
                      </a:r>
                      <a:r>
                        <a:rPr kumimoji="1" lang="en-US" altLang="ja-JP" sz="1600" dirty="0" smtClean="0"/>
                        <a:t>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Resource allocation for IEEE 802.22b systems</a:t>
                      </a:r>
                      <a:endParaRPr kumimoji="1"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dirty="0" smtClean="0"/>
                        <a:t>2012/88r1</a:t>
                      </a:r>
                      <a:endParaRPr lang="en-US" altLang="ko-KR" sz="1600" dirty="0" smtClean="0"/>
                    </a:p>
                  </a:txBody>
                  <a:tcPr/>
                </a:tc>
                <a:tc>
                  <a:txBody>
                    <a:bodyPr/>
                    <a:lstStyle/>
                    <a:p>
                      <a:r>
                        <a:rPr kumimoji="1" lang="en-US" altLang="ja-JP" sz="1600" dirty="0" smtClean="0"/>
                        <a:t>Dr. Hwang</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3 (Wed.</a:t>
                      </a:r>
                      <a:r>
                        <a:rPr kumimoji="1" lang="en-US" altLang="ja-JP" sz="1600" baseline="0" dirty="0" smtClean="0"/>
                        <a:t>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a:t>
                      </a:r>
                      <a:endParaRPr kumimoji="1" lang="en-US" altLang="ja-JP" sz="1600" dirty="0" smtClean="0"/>
                    </a:p>
                  </a:txBody>
                  <a:tcPr/>
                </a:tc>
                <a:tc>
                  <a:txBody>
                    <a:bodyPr/>
                    <a:lstStyle/>
                    <a:p>
                      <a:endParaRPr kumimoji="1" lang="ja-JP" altLang="en-US" sz="1600" dirty="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4 (Wed. AM2)</a:t>
                      </a:r>
                      <a:endParaRPr kumimoji="1" lang="ja-JP" altLang="en-US" sz="1600" dirty="0" smtClean="0"/>
                    </a:p>
                  </a:txBody>
                  <a:tcPr/>
                </a:tc>
                <a:tc>
                  <a:txBody>
                    <a:bodyPr/>
                    <a:lstStyle/>
                    <a:p>
                      <a:pPr>
                        <a:buFont typeface="Arial" pitchFamily="34" charset="0"/>
                        <a:buChar char="•"/>
                      </a:pPr>
                      <a:r>
                        <a:rPr kumimoji="1" lang="en-US" altLang="ja-JP" sz="1600" dirty="0" smtClean="0"/>
                        <a:t> MAC &amp; PHY modification</a:t>
                      </a:r>
                    </a:p>
                    <a:p>
                      <a:pPr>
                        <a:buFont typeface="Arial" pitchFamily="34" charset="0"/>
                        <a:buChar char="•"/>
                      </a:pPr>
                      <a:r>
                        <a:rPr kumimoji="1" lang="en-US" altLang="ja-JP" sz="1600" dirty="0" smtClean="0"/>
                        <a:t> Schedule</a:t>
                      </a:r>
                      <a:r>
                        <a:rPr kumimoji="1" lang="en-US" altLang="ja-JP" sz="1600" baseline="0" dirty="0" smtClean="0"/>
                        <a:t> of IEEE 802.22b Technical Items by </a:t>
                      </a:r>
                      <a:r>
                        <a:rPr kumimoji="1" lang="en-US" altLang="ja-JP" sz="1600" baseline="0" dirty="0" err="1" smtClean="0"/>
                        <a:t>HiKE</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b="1" dirty="0"/>
                    </a:p>
                  </a:txBody>
                  <a:tcPr/>
                </a:tc>
                <a:tc>
                  <a:txBody>
                    <a:bodyPr/>
                    <a:lstStyle/>
                    <a:p>
                      <a:r>
                        <a:rPr kumimoji="1" lang="en-US" altLang="ja-JP" sz="1600" dirty="0" smtClean="0"/>
                        <a:t>Dr. Zhao</a:t>
                      </a:r>
                    </a:p>
                    <a:p>
                      <a:r>
                        <a:rPr kumimoji="1" lang="en-US" altLang="ja-JP" sz="1600" dirty="0" smtClean="0"/>
                        <a:t>Dr. </a:t>
                      </a:r>
                      <a:r>
                        <a:rPr kumimoji="1" lang="en-US" altLang="ja-JP" sz="1600" dirty="0" err="1" smtClean="0"/>
                        <a:t>Toh</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a:t>
                      </a:r>
                      <a:r>
                        <a:rPr kumimoji="1" lang="en-US" altLang="ja-JP" sz="1600" dirty="0" smtClean="0"/>
                        <a:t>6 (Thur.</a:t>
                      </a:r>
                      <a:r>
                        <a:rPr kumimoji="1" lang="en-US" altLang="ja-JP" sz="1600" baseline="0" dirty="0" smtClean="0"/>
                        <a:t>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May 14</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May 15</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Items</a:t>
            </a:r>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May 15</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May 16</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May 16</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May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May, Interim Meeting in Hawaii</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50153</TotalTime>
  <Words>1957</Words>
  <Application>Microsoft Office PowerPoint</Application>
  <PresentationFormat>画面に合わせる (4:3)</PresentationFormat>
  <Paragraphs>854</Paragraphs>
  <Slides>29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1" baseType="lpstr">
      <vt:lpstr>802-22-Submission</vt:lpstr>
      <vt:lpstr>Document</vt:lpstr>
      <vt:lpstr>IEEE P802.22b May.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March Meeting</vt:lpstr>
      <vt:lpstr>TGb Plan</vt:lpstr>
      <vt:lpstr>March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1787</cp:revision>
  <cp:lastPrinted>1998-02-10T13:28:06Z</cp:lastPrinted>
  <dcterms:created xsi:type="dcterms:W3CDTF">2006-06-26T04:34:43Z</dcterms:created>
  <dcterms:modified xsi:type="dcterms:W3CDTF">2013-05-14T23:32:53Z</dcterms:modified>
</cp:coreProperties>
</file>