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7"/>
  </p:notesMasterIdLst>
  <p:handoutMasterIdLst>
    <p:handoutMasterId r:id="rId8"/>
  </p:handoutMasterIdLst>
  <p:sldIdLst>
    <p:sldId id="344" r:id="rId3"/>
    <p:sldId id="346" r:id="rId4"/>
    <p:sldId id="347" r:id="rId5"/>
    <p:sldId id="348" r:id="rId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3333CC"/>
    <a:srgbClr val="CCFFFF"/>
    <a:srgbClr val="0033CC"/>
    <a:srgbClr val="99FF99"/>
    <a:srgbClr val="FFFF00"/>
    <a:srgbClr val="0066FF"/>
    <a:srgbClr val="006600"/>
    <a:srgbClr val="CCFFCC"/>
    <a:srgbClr val="FF99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94" autoAdjust="0"/>
    <p:restoredTop sz="89789" autoAdjust="0"/>
  </p:normalViewPr>
  <p:slideViewPr>
    <p:cSldViewPr>
      <p:cViewPr>
        <p:scale>
          <a:sx n="94" d="100"/>
          <a:sy n="94" d="100"/>
        </p:scale>
        <p:origin x="-7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A9E50E06-50B3-4FC2-AC17-DEA0F00A4BA9}" type="slidenum">
              <a:rPr lang="en-US"/>
              <a:pPr/>
              <a:t>‹#›</a:t>
            </a:fld>
            <a:endParaRPr lang="en-US"/>
          </a:p>
        </p:txBody>
      </p:sp>
    </p:spTree>
    <p:extLst>
      <p:ext uri="{BB962C8B-B14F-4D97-AF65-F5344CB8AC3E}">
        <p14:creationId xmlns:p14="http://schemas.microsoft.com/office/powerpoint/2010/main" xmlns="" val="719433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98C041DF-CFC1-4E0E-BCDC-37694F65EEEE}" type="slidenum">
              <a:rPr lang="en-US"/>
              <a:pPr/>
              <a:t>‹#›</a:t>
            </a:fld>
            <a:endParaRPr lang="en-US"/>
          </a:p>
        </p:txBody>
      </p:sp>
    </p:spTree>
    <p:extLst>
      <p:ext uri="{BB962C8B-B14F-4D97-AF65-F5344CB8AC3E}">
        <p14:creationId xmlns:p14="http://schemas.microsoft.com/office/powerpoint/2010/main" xmlns="" val="2943057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TextEdit="1"/>
          </p:cNvSpPr>
          <p:nvPr>
            <p:ph type="sldImg"/>
          </p:nvPr>
        </p:nvSpPr>
        <p:spPr bwMode="auto">
          <a:noFill/>
          <a:ln>
            <a:solidFill>
              <a:srgbClr val="000000"/>
            </a:solidFill>
            <a:miter lim="800000"/>
            <a:headEnd/>
            <a:tailEnd/>
          </a:ln>
        </p:spPr>
      </p:sp>
      <p:sp>
        <p:nvSpPr>
          <p:cNvPr id="17410" name="Rectangle 3"/>
          <p:cNvSpPr>
            <a:spLocks noGrp="1"/>
          </p:cNvSpPr>
          <p:nvPr>
            <p:ph type="body" idx="1"/>
          </p:nvPr>
        </p:nvSpPr>
        <p:spPr>
          <a:noFill/>
          <a:ln/>
        </p:spPr>
        <p:txBody>
          <a:bodyPr/>
          <a:lstStyle/>
          <a:p>
            <a:endParaRPr lang="en-US" dirty="0" smtClean="0">
              <a:ea typeface="MS PGothic"/>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r>
              <a:rPr lang="en-US" smtClean="0"/>
              <a:t>Click to edit Master title style</a:t>
            </a:r>
            <a:endParaRPr lang="en-US"/>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US"/>
          </a:p>
        </p:txBody>
      </p:sp>
      <p:sp>
        <p:nvSpPr>
          <p:cNvPr id="330758" name="Text Box 6"/>
          <p:cNvSpPr txBox="1">
            <a:spLocks noChangeArrowheads="1"/>
          </p:cNvSpPr>
          <p:nvPr/>
        </p:nvSpPr>
        <p:spPr bwMode="auto">
          <a:xfrm>
            <a:off x="7958138" y="6589713"/>
            <a:ext cx="1150937" cy="274637"/>
          </a:xfrm>
          <a:prstGeom prst="rect">
            <a:avLst/>
          </a:prstGeom>
          <a:noFill/>
          <a:ln w="9525">
            <a:noFill/>
            <a:miter lim="800000"/>
            <a:headEnd/>
            <a:tailEnd/>
          </a:ln>
          <a:effectLst/>
        </p:spPr>
        <p:txBody>
          <a:bodyPr>
            <a:spAutoFit/>
          </a:bodyPr>
          <a:lstStyle/>
          <a:p>
            <a:pPr algn="r" eaLnBrk="1" hangingPunct="1">
              <a:spcBef>
                <a:spcPct val="50000"/>
              </a:spcBef>
            </a:pPr>
            <a:r>
              <a:rPr lang="en-US" sz="1200">
                <a:solidFill>
                  <a:schemeClr val="bg1"/>
                </a:solidFill>
              </a:rPr>
              <a:t>Page </a:t>
            </a:r>
            <a:fld id="{4CDAC405-A5E5-4E3A-9C56-AFA30CD1445B}" type="slidenum">
              <a:rPr lang="en-US" sz="1200">
                <a:solidFill>
                  <a:schemeClr val="bg1"/>
                </a:solidFill>
              </a:rPr>
              <a:pPr algn="r" eaLnBrk="1" hangingPunct="1">
                <a:spcBef>
                  <a:spcPct val="50000"/>
                </a:spcBef>
              </a:pPr>
              <a:t>‹#›</a:t>
            </a:fld>
            <a:endParaRPr lang="en-US" sz="1200">
              <a:solidFill>
                <a:schemeClr val="bg1"/>
              </a:solidFill>
            </a:endParaRPr>
          </a:p>
        </p:txBody>
      </p:sp>
      <p:sp>
        <p:nvSpPr>
          <p:cNvPr id="330759" name="Text Box 7"/>
          <p:cNvSpPr txBox="1">
            <a:spLocks noChangeArrowheads="1"/>
          </p:cNvSpPr>
          <p:nvPr/>
        </p:nvSpPr>
        <p:spPr bwMode="auto">
          <a:xfrm>
            <a:off x="0" y="6591300"/>
            <a:ext cx="9144000" cy="276999"/>
          </a:xfrm>
          <a:prstGeom prst="rect">
            <a:avLst/>
          </a:prstGeom>
          <a:noFill/>
          <a:ln w="9525">
            <a:noFill/>
            <a:miter lim="800000"/>
            <a:headEnd/>
            <a:tailEnd/>
          </a:ln>
          <a:effectLst/>
        </p:spPr>
        <p:txBody>
          <a:bodyPr>
            <a:spAutoFit/>
          </a:bodyPr>
          <a:lstStyle/>
          <a:p>
            <a:pPr algn="ctr" eaLnBrk="1" hangingPunct="1"/>
            <a:r>
              <a:rPr lang="en-US" sz="1200" baseline="0" dirty="0" smtClean="0">
                <a:solidFill>
                  <a:schemeClr val="bg1"/>
                </a:solidFill>
              </a:rPr>
              <a:t>Title</a:t>
            </a:r>
            <a:endParaRPr lang="en-US" sz="1200" dirty="0">
              <a:solidFill>
                <a:schemeClr val="bg1"/>
              </a:solidFill>
            </a:endParaRPr>
          </a:p>
        </p:txBody>
      </p:sp>
      <p:grpSp>
        <p:nvGrpSpPr>
          <p:cNvPr id="330761" name="Group 9"/>
          <p:cNvGrpSpPr>
            <a:grpSpLocks/>
          </p:cNvGrpSpPr>
          <p:nvPr/>
        </p:nvGrpSpPr>
        <p:grpSpPr bwMode="auto">
          <a:xfrm>
            <a:off x="228600" y="5715000"/>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w="9525" algn="ctr">
              <a:noFill/>
              <a:miter lim="800000"/>
              <a:headEnd/>
              <a:tailEnd/>
            </a:ln>
            <a:effectLst/>
          </p:spPr>
          <p:txBody>
            <a:bodyPr wrap="none">
              <a:spAutoFit/>
            </a:bodyPr>
            <a:lstStyle/>
            <a:p>
              <a:r>
                <a:rPr lang="en-US" sz="2300" b="1" dirty="0">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w="9525" algn="ctr">
              <a:noFill/>
              <a:miter lim="800000"/>
              <a:headEnd/>
              <a:tailEnd/>
            </a:ln>
            <a:effectLst/>
          </p:spPr>
          <p:txBody>
            <a:bodyPr wrap="none"/>
            <a:lstStyle/>
            <a:p>
              <a:r>
                <a:rPr lang="en-US" b="1">
                  <a:solidFill>
                    <a:schemeClr val="bg1"/>
                  </a:solidFill>
                </a:rPr>
                <a:t>802</a:t>
              </a:r>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w="9525">
            <a:noFill/>
            <a:miter lim="800000"/>
            <a:headEnd/>
            <a:tailEnd/>
          </a:ln>
          <a:effectLst/>
        </p:spPr>
        <p:txBody>
          <a:bodyPr>
            <a:spAutoFit/>
          </a:bodyPr>
          <a:lstStyle/>
          <a:p>
            <a:pPr algn="r" eaLnBrk="1" hangingPunct="1">
              <a:spcBef>
                <a:spcPct val="50000"/>
              </a:spcBef>
            </a:pPr>
            <a:r>
              <a:rPr lang="en-US" sz="1200">
                <a:solidFill>
                  <a:schemeClr val="bg1"/>
                </a:solidFill>
              </a:rPr>
              <a:t>Page </a:t>
            </a:r>
            <a:fld id="{A7F1A0DA-353F-4B4F-BB07-A9A2A15D2959}" type="slidenum">
              <a:rPr lang="en-US" sz="1200">
                <a:solidFill>
                  <a:schemeClr val="bg1"/>
                </a:solidFill>
              </a:rPr>
              <a:pPr algn="r" eaLnBrk="1" hangingPunct="1">
                <a:spcBef>
                  <a:spcPct val="50000"/>
                </a:spcBef>
              </a:pPr>
              <a:t>‹#›</a:t>
            </a:fld>
            <a:endParaRPr lang="en-US" sz="1200">
              <a:solidFill>
                <a:schemeClr val="bg1"/>
              </a:solidFill>
            </a:endParaRPr>
          </a:p>
        </p:txBody>
      </p:sp>
      <p:sp>
        <p:nvSpPr>
          <p:cNvPr id="329737" name="Text Box 9"/>
          <p:cNvSpPr txBox="1">
            <a:spLocks noChangeArrowheads="1"/>
          </p:cNvSpPr>
          <p:nvPr/>
        </p:nvSpPr>
        <p:spPr bwMode="auto">
          <a:xfrm>
            <a:off x="0" y="6591300"/>
            <a:ext cx="9144000" cy="274638"/>
          </a:xfrm>
          <a:prstGeom prst="rect">
            <a:avLst/>
          </a:prstGeom>
          <a:noFill/>
          <a:ln w="9525">
            <a:noFill/>
            <a:miter lim="800000"/>
            <a:headEnd/>
            <a:tailEnd/>
          </a:ln>
          <a:effectLst/>
        </p:spPr>
        <p:txBody>
          <a:bodyPr>
            <a:spAutoFit/>
          </a:bodyPr>
          <a:lstStyle/>
          <a:p>
            <a:pPr algn="ctr" eaLnBrk="1" hangingPunct="1"/>
            <a:r>
              <a:rPr lang="en-US" sz="1200" dirty="0" smtClean="0">
                <a:solidFill>
                  <a:schemeClr val="bg1"/>
                </a:solidFill>
              </a:rPr>
              <a:t>Title</a:t>
            </a:r>
            <a:endParaRPr lang="en-US" sz="1200" dirty="0">
              <a:solidFill>
                <a:schemeClr val="bg1"/>
              </a:solidFill>
            </a:endParaRPr>
          </a:p>
        </p:txBody>
      </p:sp>
      <p:grpSp>
        <p:nvGrpSpPr>
          <p:cNvPr id="329748" name="Group 20"/>
          <p:cNvGrpSpPr>
            <a:grpSpLocks/>
          </p:cNvGrpSpPr>
          <p:nvPr/>
        </p:nvGrpSpPr>
        <p:grpSpPr bwMode="auto">
          <a:xfrm>
            <a:off x="228600" y="5715000"/>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w="9525" algn="ctr">
              <a:noFill/>
              <a:miter lim="800000"/>
              <a:headEnd/>
              <a:tailEnd/>
            </a:ln>
            <a:effectLst/>
          </p:spPr>
          <p:txBody>
            <a:bodyPr wrap="none">
              <a:spAutoFit/>
            </a:bodyPr>
            <a:lstStyle/>
            <a:p>
              <a:r>
                <a:rPr 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w="9525" algn="ctr">
              <a:noFill/>
              <a:miter lim="800000"/>
              <a:headEnd/>
              <a:tailEnd/>
            </a:ln>
            <a:effectLst/>
          </p:spPr>
          <p:txBody>
            <a:bodyPr wrap="none"/>
            <a:lstStyle/>
            <a:p>
              <a:r>
                <a:rPr lang="en-US" b="1" dirty="0">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iming>
    <p:tnLst>
      <p:par>
        <p:cTn id="1" dur="indefinite" restart="never" nodeType="tmRoot"/>
      </p:par>
    </p:tnLst>
  </p:timing>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8061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p:spPr>
        <p:txBody>
          <a:bodyPr wrap="none" anchor="ctr"/>
          <a:lstStyle/>
          <a:p>
            <a:endParaRPr lang="en-US"/>
          </a:p>
        </p:txBody>
      </p:sp>
      <p:sp>
        <p:nvSpPr>
          <p:cNvPr id="58061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p:spPr>
        <p:txBody>
          <a:bodyPr wrap="none" anchor="ctr"/>
          <a:lstStyle/>
          <a:p>
            <a:endParaRPr lang="en-US"/>
          </a:p>
        </p:txBody>
      </p:sp>
      <p:sp>
        <p:nvSpPr>
          <p:cNvPr id="580612" name="Rectangle 4"/>
          <p:cNvSpPr>
            <a:spLocks noGrp="1" noChangeArrowheads="1"/>
          </p:cNvSpPr>
          <p:nvPr>
            <p:ph type="title"/>
          </p:nvPr>
        </p:nvSpPr>
        <p:spPr bwMode="auto">
          <a:xfrm>
            <a:off x="457200" y="404813"/>
            <a:ext cx="8229600" cy="792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80614" name="Line 6"/>
          <p:cNvSpPr>
            <a:spLocks noChangeShapeType="1"/>
          </p:cNvSpPr>
          <p:nvPr/>
        </p:nvSpPr>
        <p:spPr bwMode="auto">
          <a:xfrm>
            <a:off x="395288" y="1268413"/>
            <a:ext cx="8353425" cy="0"/>
          </a:xfrm>
          <a:prstGeom prst="line">
            <a:avLst/>
          </a:prstGeom>
          <a:noFill/>
          <a:ln w="9525">
            <a:solidFill>
              <a:srgbClr val="2FADDF"/>
            </a:solidFill>
            <a:round/>
            <a:headEnd/>
            <a:tailEnd/>
          </a:ln>
          <a:effectLst/>
        </p:spPr>
        <p:txBody>
          <a:bodyPr/>
          <a:lstStyle/>
          <a:p>
            <a:endParaRPr lang="en-US"/>
          </a:p>
        </p:txBody>
      </p:sp>
      <p:sp>
        <p:nvSpPr>
          <p:cNvPr id="580615" name="Text Box 7"/>
          <p:cNvSpPr txBox="1">
            <a:spLocks noChangeArrowheads="1"/>
          </p:cNvSpPr>
          <p:nvPr/>
        </p:nvSpPr>
        <p:spPr bwMode="auto">
          <a:xfrm>
            <a:off x="7958138" y="6589713"/>
            <a:ext cx="1150937" cy="274637"/>
          </a:xfrm>
          <a:prstGeom prst="rect">
            <a:avLst/>
          </a:prstGeom>
          <a:noFill/>
          <a:ln w="9525">
            <a:noFill/>
            <a:miter lim="800000"/>
            <a:headEnd/>
            <a:tailEnd/>
          </a:ln>
          <a:effectLst/>
        </p:spPr>
        <p:txBody>
          <a:bodyPr>
            <a:spAutoFit/>
          </a:bodyPr>
          <a:lstStyle/>
          <a:p>
            <a:pPr algn="r" eaLnBrk="1" hangingPunct="1">
              <a:spcBef>
                <a:spcPct val="50000"/>
              </a:spcBef>
            </a:pPr>
            <a:r>
              <a:rPr lang="en-US" sz="1200">
                <a:solidFill>
                  <a:schemeClr val="bg1"/>
                </a:solidFill>
              </a:rPr>
              <a:t>Page </a:t>
            </a:r>
            <a:fld id="{053D4EC6-3CB5-4A11-AE8C-DD78B5AD364F}" type="slidenum">
              <a:rPr lang="en-US" sz="1200">
                <a:solidFill>
                  <a:schemeClr val="bg1"/>
                </a:solidFill>
              </a:rPr>
              <a:pPr algn="r" eaLnBrk="1" hangingPunct="1">
                <a:spcBef>
                  <a:spcPct val="50000"/>
                </a:spcBef>
              </a:pPr>
              <a:t>‹#›</a:t>
            </a:fld>
            <a:endParaRPr lang="en-US" sz="1200">
              <a:solidFill>
                <a:schemeClr val="bg1"/>
              </a:solidFill>
            </a:endParaRPr>
          </a:p>
        </p:txBody>
      </p:sp>
      <p:sp>
        <p:nvSpPr>
          <p:cNvPr id="580616" name="Text Box 8"/>
          <p:cNvSpPr txBox="1">
            <a:spLocks noChangeArrowheads="1"/>
          </p:cNvSpPr>
          <p:nvPr/>
        </p:nvSpPr>
        <p:spPr bwMode="auto">
          <a:xfrm>
            <a:off x="0" y="6589713"/>
            <a:ext cx="952500" cy="274637"/>
          </a:xfrm>
          <a:prstGeom prst="rect">
            <a:avLst/>
          </a:prstGeom>
          <a:noFill/>
          <a:ln w="9525" algn="ctr">
            <a:noFill/>
            <a:miter lim="800000"/>
            <a:headEnd/>
            <a:tailEnd/>
          </a:ln>
          <a:effectLst/>
        </p:spPr>
        <p:txBody>
          <a:bodyPr wrap="none">
            <a:spAutoFit/>
          </a:bodyPr>
          <a:lstStyle/>
          <a:p>
            <a:pPr eaLnBrk="1" hangingPunct="1"/>
            <a:r>
              <a:rPr lang="en-US" sz="1200">
                <a:solidFill>
                  <a:schemeClr val="bg1"/>
                </a:solidFill>
              </a:rPr>
              <a:t>Version 1.0</a:t>
            </a:r>
          </a:p>
        </p:txBody>
      </p:sp>
      <p:sp>
        <p:nvSpPr>
          <p:cNvPr id="580617" name="Text Box 9"/>
          <p:cNvSpPr txBox="1">
            <a:spLocks noChangeArrowheads="1"/>
          </p:cNvSpPr>
          <p:nvPr/>
        </p:nvSpPr>
        <p:spPr bwMode="auto">
          <a:xfrm>
            <a:off x="0" y="6591300"/>
            <a:ext cx="9144000" cy="274638"/>
          </a:xfrm>
          <a:prstGeom prst="rect">
            <a:avLst/>
          </a:prstGeom>
          <a:noFill/>
          <a:ln w="9525">
            <a:noFill/>
            <a:miter lim="800000"/>
            <a:headEnd/>
            <a:tailEnd/>
          </a:ln>
          <a:effectLst/>
        </p:spPr>
        <p:txBody>
          <a:bodyPr>
            <a:spAutoFit/>
          </a:bodyPr>
          <a:lstStyle/>
          <a:p>
            <a:pPr algn="ctr" eaLnBrk="1" hangingPunct="1"/>
            <a:r>
              <a:rPr lang="en-US" sz="1200">
                <a:solidFill>
                  <a:schemeClr val="bg1"/>
                </a:solidFill>
              </a:rPr>
              <a:t>IEEE 802 March 2011 workshop</a:t>
            </a: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charset="0"/>
        </a:defRPr>
      </a:lvl2pPr>
      <a:lvl3pPr algn="ctr" rtl="0" fontAlgn="base">
        <a:spcBef>
          <a:spcPct val="0"/>
        </a:spcBef>
        <a:spcAft>
          <a:spcPct val="0"/>
        </a:spcAft>
        <a:defRPr sz="3600">
          <a:solidFill>
            <a:schemeClr val="tx2"/>
          </a:solidFill>
          <a:latin typeface="Arial" charset="0"/>
        </a:defRPr>
      </a:lvl3pPr>
      <a:lvl4pPr algn="ctr" rtl="0" fontAlgn="base">
        <a:spcBef>
          <a:spcPct val="0"/>
        </a:spcBef>
        <a:spcAft>
          <a:spcPct val="0"/>
        </a:spcAft>
        <a:defRPr sz="3600">
          <a:solidFill>
            <a:schemeClr val="tx2"/>
          </a:solidFill>
          <a:latin typeface="Arial" charset="0"/>
        </a:defRPr>
      </a:lvl4pPr>
      <a:lvl5pPr algn="ctr" rtl="0" fontAlgn="base">
        <a:spcBef>
          <a:spcPct val="0"/>
        </a:spcBef>
        <a:spcAft>
          <a:spcPct val="0"/>
        </a:spcAft>
        <a:defRPr sz="3600">
          <a:solidFill>
            <a:schemeClr val="tx2"/>
          </a:solidFill>
          <a:latin typeface="Arial" charset="0"/>
        </a:defRPr>
      </a:lvl5pPr>
      <a:lvl6pPr marL="457200" algn="ctr" rtl="0" fontAlgn="base">
        <a:spcBef>
          <a:spcPct val="0"/>
        </a:spcBef>
        <a:spcAft>
          <a:spcPct val="0"/>
        </a:spcAft>
        <a:defRPr sz="3600">
          <a:solidFill>
            <a:schemeClr val="tx2"/>
          </a:solidFill>
          <a:latin typeface="Arial" charset="0"/>
        </a:defRPr>
      </a:lvl6pPr>
      <a:lvl7pPr marL="914400" algn="ctr" rtl="0" fontAlgn="base">
        <a:spcBef>
          <a:spcPct val="0"/>
        </a:spcBef>
        <a:spcAft>
          <a:spcPct val="0"/>
        </a:spcAft>
        <a:defRPr sz="3600">
          <a:solidFill>
            <a:schemeClr val="tx2"/>
          </a:solidFill>
          <a:latin typeface="Arial" charset="0"/>
        </a:defRPr>
      </a:lvl7pPr>
      <a:lvl8pPr marL="1371600" algn="ctr" rtl="0" fontAlgn="base">
        <a:spcBef>
          <a:spcPct val="0"/>
        </a:spcBef>
        <a:spcAft>
          <a:spcPct val="0"/>
        </a:spcAft>
        <a:defRPr sz="3600">
          <a:solidFill>
            <a:schemeClr val="tx2"/>
          </a:solidFill>
          <a:latin typeface="Arial" charset="0"/>
        </a:defRPr>
      </a:lvl8pPr>
      <a:lvl9pPr marL="1828800" algn="ctr"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tu.int/en/ITU-D/Conferences/GSR/Documents/GSR_paper_WhiteSpaces_Gomez.pd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ctrTitle"/>
          </p:nvPr>
        </p:nvSpPr>
        <p:spPr>
          <a:xfrm>
            <a:off x="304800" y="762000"/>
            <a:ext cx="8610600" cy="2133600"/>
          </a:xfrm>
          <a:noFill/>
          <a:ln w="38100">
            <a:solidFill>
              <a:srgbClr val="0066FF"/>
            </a:solidFill>
            <a:miter lim="800000"/>
            <a:headEnd/>
            <a:tailEnd/>
          </a:ln>
          <a:effectLst>
            <a:outerShdw blurRad="50800" dist="50800" dir="5400000" algn="ctr" rotWithShape="0">
              <a:srgbClr val="0066FF">
                <a:alpha val="53000"/>
              </a:srgbClr>
            </a:outerShdw>
          </a:effectLst>
        </p:spPr>
        <p:txBody>
          <a:bodyPr vert="horz" wrap="square" lIns="91440" tIns="45720" rIns="91440" bIns="45720" numCol="1" anchor="t" anchorCtr="0" compatLnSpc="1">
            <a:prstTxWarp prst="textNoShape">
              <a:avLst/>
            </a:prstTxWarp>
          </a:bodyPr>
          <a:lstStyle/>
          <a:p>
            <a:r>
              <a:rPr lang="en-GB" sz="3200" dirty="0" smtClean="0">
                <a:ea typeface="ＭＳ Ｐゴシック" pitchFamily="34" charset="-128"/>
              </a:rPr>
              <a:t>TVWS: Managing the spaces or better managing inefficiencies?</a:t>
            </a:r>
            <a:br>
              <a:rPr lang="en-GB" sz="3200" dirty="0" smtClean="0">
                <a:ea typeface="ＭＳ Ｐゴシック" pitchFamily="34" charset="-128"/>
              </a:rPr>
            </a:br>
            <a:r>
              <a:rPr lang="en-GB" sz="3200" dirty="0" smtClean="0">
                <a:ea typeface="ＭＳ Ｐゴシック" pitchFamily="34" charset="-128"/>
              </a:rPr>
              <a:t> ITU Global Symposium for Regulators, discussion paper highlights </a:t>
            </a:r>
            <a:br>
              <a:rPr lang="en-GB" sz="3200" dirty="0" smtClean="0">
                <a:ea typeface="ＭＳ Ｐゴシック" pitchFamily="34" charset="-128"/>
              </a:rPr>
            </a:br>
            <a:r>
              <a:rPr lang="en-GB" sz="3200" dirty="0" smtClean="0">
                <a:ea typeface="ＭＳ Ｐゴシック" pitchFamily="34" charset="-128"/>
              </a:rPr>
              <a:t/>
            </a:r>
            <a:br>
              <a:rPr lang="en-GB" sz="3200" dirty="0" smtClean="0">
                <a:ea typeface="ＭＳ Ｐゴシック" pitchFamily="34" charset="-128"/>
              </a:rPr>
            </a:br>
            <a:endParaRPr lang="en-US" sz="3200" b="1" dirty="0" smtClean="0"/>
          </a:p>
        </p:txBody>
      </p:sp>
      <p:sp>
        <p:nvSpPr>
          <p:cNvPr id="16386" name="Rectangle 3"/>
          <p:cNvSpPr>
            <a:spLocks noGrp="1" noChangeArrowheads="1"/>
          </p:cNvSpPr>
          <p:nvPr>
            <p:ph type="subTitle" idx="1"/>
          </p:nvPr>
        </p:nvSpPr>
        <p:spPr>
          <a:xfrm>
            <a:off x="381000" y="3200400"/>
            <a:ext cx="8458200" cy="2667000"/>
          </a:xfrm>
        </p:spPr>
        <p:txBody>
          <a:bodyPr/>
          <a:lstStyle/>
          <a:p>
            <a:r>
              <a:rPr lang="en-US" sz="2400" dirty="0" smtClean="0">
                <a:ea typeface="MS PGothic"/>
              </a:rPr>
              <a:t>Cristian Gomez, </a:t>
            </a:r>
            <a:r>
              <a:rPr lang="en-US" sz="1400" i="1" dirty="0" smtClean="0">
                <a:ea typeface="MS PGothic"/>
              </a:rPr>
              <a:t>SMIEEE</a:t>
            </a:r>
            <a:r>
              <a:rPr lang="en-US" sz="2400" dirty="0" smtClean="0">
                <a:ea typeface="MS PGothic"/>
              </a:rPr>
              <a:t> </a:t>
            </a:r>
          </a:p>
          <a:p>
            <a:endParaRPr lang="en-US" sz="2400" dirty="0" smtClean="0">
              <a:ea typeface="MS PGothic"/>
            </a:endParaRPr>
          </a:p>
          <a:p>
            <a:endParaRPr lang="en-US" sz="2400" dirty="0" smtClean="0">
              <a:ea typeface="MS PGothic"/>
            </a:endParaRPr>
          </a:p>
          <a:p>
            <a:pPr algn="l"/>
            <a:r>
              <a:rPr lang="en-US" sz="1000" dirty="0" smtClean="0">
                <a:ea typeface="MS PGothic"/>
              </a:rPr>
              <a:t>GSR discussion paper can be found at: </a:t>
            </a:r>
          </a:p>
          <a:p>
            <a:pPr algn="l"/>
            <a:r>
              <a:rPr lang="en-US" sz="1000" dirty="0" smtClean="0">
                <a:hlinkClick r:id="rId3"/>
              </a:rPr>
              <a:t>http://www.itu.int/en/ITU-D/Conferences/GSR/Documents/GSR_paper_WhiteSpaces_Gomez.pdf</a:t>
            </a:r>
            <a:endParaRPr lang="en-US" sz="1000" dirty="0" smtClean="0"/>
          </a:p>
          <a:p>
            <a:pPr algn="l"/>
            <a:r>
              <a:rPr lang="en-US" sz="1000" dirty="0" smtClean="0">
                <a:ea typeface="MS PGothic"/>
              </a:rPr>
              <a:t>The discussion paper does not represent  the views of ITU or its membership.</a:t>
            </a:r>
          </a:p>
          <a:p>
            <a:pPr algn="l"/>
            <a:endParaRPr lang="en-US" sz="1000" dirty="0" smtClean="0">
              <a:ea typeface="MS PGothic"/>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a:xfrm>
            <a:off x="0" y="381000"/>
            <a:ext cx="8353425" cy="1385888"/>
          </a:xfrm>
        </p:spPr>
        <p:txBody>
          <a:bodyPr/>
          <a:lstStyle/>
          <a:p>
            <a:r>
              <a:rPr lang="en-GB" sz="2800" dirty="0" smtClean="0">
                <a:ea typeface="ＭＳ Ｐゴシック" pitchFamily="34" charset="-128"/>
              </a:rPr>
              <a:t>TVWS: Managing the spaces or better managing inefficiencies? </a:t>
            </a:r>
            <a:br>
              <a:rPr lang="en-GB" sz="2800" dirty="0" smtClean="0">
                <a:ea typeface="ＭＳ Ｐゴシック" pitchFamily="34" charset="-128"/>
              </a:rPr>
            </a:br>
            <a:r>
              <a:rPr lang="en-GB" sz="2800" dirty="0" smtClean="0">
                <a:ea typeface="ＭＳ Ｐゴシック" pitchFamily="34" charset="-128"/>
              </a:rPr>
              <a:t> Making TVWS work: short-term?  long-term?</a:t>
            </a:r>
            <a:endParaRPr lang="fr-FR" sz="2800" dirty="0" smtClean="0">
              <a:ea typeface="ＭＳ Ｐゴシック" pitchFamily="34" charset="-128"/>
            </a:endParaRPr>
          </a:p>
        </p:txBody>
      </p:sp>
      <p:sp>
        <p:nvSpPr>
          <p:cNvPr id="61442" name="Slide Number Placeholder 3"/>
          <p:cNvSpPr>
            <a:spLocks noGrp="1"/>
          </p:cNvSpPr>
          <p:nvPr>
            <p:ph type="sldNum" sz="quarter" idx="4294967295"/>
          </p:nvPr>
        </p:nvSpPr>
        <p:spPr>
          <a:xfrm>
            <a:off x="8388350" y="6381750"/>
            <a:ext cx="339725" cy="244475"/>
          </a:xfrm>
          <a:prstGeom prst="rect">
            <a:avLst/>
          </a:prstGeom>
        </p:spPr>
        <p:txBody>
          <a:bodyPr/>
          <a:lstStyle/>
          <a:p>
            <a:fld id="{1E9AAAA7-1643-4178-9162-F54ECD4E3C72}" type="slidenum">
              <a:rPr lang="fr-FR">
                <a:solidFill>
                  <a:srgbClr val="898989"/>
                </a:solidFill>
                <a:latin typeface="Calibri" pitchFamily="34" charset="0"/>
              </a:rPr>
              <a:pPr/>
              <a:t>2</a:t>
            </a:fld>
            <a:endParaRPr lang="fr-FR">
              <a:solidFill>
                <a:srgbClr val="898989"/>
              </a:solidFill>
              <a:latin typeface="Calibri" pitchFamily="34" charset="0"/>
            </a:endParaRPr>
          </a:p>
        </p:txBody>
      </p:sp>
      <p:sp>
        <p:nvSpPr>
          <p:cNvPr id="8" name="Oval 7"/>
          <p:cNvSpPr/>
          <p:nvPr/>
        </p:nvSpPr>
        <p:spPr bwMode="auto">
          <a:xfrm>
            <a:off x="3779912" y="2204864"/>
            <a:ext cx="1152128" cy="1152128"/>
          </a:xfrm>
          <a:prstGeom prst="ellipse">
            <a:avLst/>
          </a:prstGeom>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anchor="ctr"/>
          <a:lstStyle/>
          <a:p>
            <a:pPr eaLnBrk="0" hangingPunct="0">
              <a:buClr>
                <a:schemeClr val="tx1"/>
              </a:buClr>
              <a:buFont typeface="Arial" pitchFamily="34" charset="0"/>
              <a:buNone/>
              <a:defRPr/>
            </a:pPr>
            <a:r>
              <a:rPr lang="en-US" sz="1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Arial" pitchFamily="34" charset="0"/>
              </a:rPr>
              <a:t>TVWS</a:t>
            </a:r>
          </a:p>
        </p:txBody>
      </p:sp>
      <p:sp>
        <p:nvSpPr>
          <p:cNvPr id="9" name="Rounded Rectangle 8"/>
          <p:cNvSpPr/>
          <p:nvPr/>
        </p:nvSpPr>
        <p:spPr bwMode="auto">
          <a:xfrm>
            <a:off x="1619672" y="2708920"/>
            <a:ext cx="1872208" cy="1368152"/>
          </a:xfrm>
          <a:prstGeom prst="roundRect">
            <a:avLst/>
          </a:prstGeom>
          <a:solidFill>
            <a:srgbClr val="7030A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anchor="ctr"/>
          <a:lstStyle/>
          <a:p>
            <a:pPr eaLnBrk="0" hangingPunct="0">
              <a:buClr>
                <a:schemeClr val="tx1"/>
              </a:buClr>
              <a:buFont typeface="Arial" pitchFamily="34" charset="0"/>
              <a:buNone/>
            </a:pPr>
            <a:r>
              <a:rPr lang="en-US" sz="1600" b="1">
                <a:solidFill>
                  <a:schemeClr val="bg1"/>
                </a:solidFill>
                <a:latin typeface="Times New Roman" pitchFamily="18" charset="0"/>
                <a:ea typeface="ＭＳ Ｐゴシック" pitchFamily="34" charset="-128"/>
              </a:rPr>
              <a:t>License-exempt, shared basis. Country specific.</a:t>
            </a:r>
            <a:endParaRPr lang="en-US" sz="1600" b="1">
              <a:solidFill>
                <a:schemeClr val="bg1"/>
              </a:solidFill>
              <a:latin typeface="Times New Roman" pitchFamily="18" charset="0"/>
              <a:ea typeface="ＭＳ Ｐゴシック" pitchFamily="34" charset="-128"/>
              <a:cs typeface="Arial" pitchFamily="34" charset="0"/>
            </a:endParaRPr>
          </a:p>
        </p:txBody>
      </p:sp>
      <p:sp>
        <p:nvSpPr>
          <p:cNvPr id="16" name="Oval 15"/>
          <p:cNvSpPr/>
          <p:nvPr/>
        </p:nvSpPr>
        <p:spPr bwMode="auto">
          <a:xfrm>
            <a:off x="2627313" y="4868863"/>
            <a:ext cx="1657350" cy="1512887"/>
          </a:xfrm>
          <a:prstGeom prst="ellipse">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anchor="ctr"/>
          <a:lstStyle/>
          <a:p>
            <a:pPr eaLnBrk="0" hangingPunct="0">
              <a:buClr>
                <a:schemeClr val="tx1"/>
              </a:buClr>
              <a:buFont typeface="Arial" pitchFamily="34" charset="0"/>
              <a:buNone/>
              <a:defRPr/>
            </a:pPr>
            <a:r>
              <a:rPr lang="en-US" sz="1600" b="1" dirty="0">
                <a:solidFill>
                  <a:schemeClr val="bg1"/>
                </a:solidFill>
                <a:latin typeface="Times New Roman" pitchFamily="18" charset="0"/>
                <a:cs typeface="Arial" pitchFamily="34" charset="0"/>
              </a:rPr>
              <a:t>Security of tenure for service QoS?</a:t>
            </a:r>
          </a:p>
        </p:txBody>
      </p:sp>
      <p:sp>
        <p:nvSpPr>
          <p:cNvPr id="17" name="Oval 16"/>
          <p:cNvSpPr/>
          <p:nvPr/>
        </p:nvSpPr>
        <p:spPr bwMode="auto">
          <a:xfrm>
            <a:off x="684213" y="4868863"/>
            <a:ext cx="1800225" cy="1512887"/>
          </a:xfrm>
          <a:prstGeom prst="ellipse">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anchor="ctr"/>
          <a:lstStyle/>
          <a:p>
            <a:pPr eaLnBrk="0" hangingPunct="0">
              <a:buClr>
                <a:schemeClr val="tx1"/>
              </a:buClr>
              <a:buFont typeface="Arial" pitchFamily="34" charset="0"/>
              <a:buNone/>
              <a:defRPr/>
            </a:pPr>
            <a:r>
              <a:rPr lang="en-US" sz="1600" b="1" dirty="0">
                <a:solidFill>
                  <a:schemeClr val="bg1"/>
                </a:solidFill>
                <a:latin typeface="Times New Roman" pitchFamily="18" charset="0"/>
                <a:cs typeface="Arial" pitchFamily="34" charset="0"/>
              </a:rPr>
              <a:t>Bandwidth availability?</a:t>
            </a:r>
          </a:p>
        </p:txBody>
      </p:sp>
      <p:sp>
        <p:nvSpPr>
          <p:cNvPr id="61449" name="Down Arrow 17"/>
          <p:cNvSpPr>
            <a:spLocks noChangeArrowheads="1"/>
          </p:cNvSpPr>
          <p:nvPr/>
        </p:nvSpPr>
        <p:spPr bwMode="auto">
          <a:xfrm>
            <a:off x="1692275" y="4221163"/>
            <a:ext cx="431800" cy="503237"/>
          </a:xfrm>
          <a:prstGeom prst="downArrow">
            <a:avLst>
              <a:gd name="adj1" fmla="val 50000"/>
              <a:gd name="adj2" fmla="val 49947"/>
            </a:avLst>
          </a:prstGeom>
          <a:solidFill>
            <a:srgbClr val="000000"/>
          </a:solidFill>
          <a:ln w="76200">
            <a:solidFill>
              <a:srgbClr val="B2B2B2"/>
            </a:solidFill>
            <a:round/>
            <a:headEnd/>
            <a:tailEnd/>
          </a:ln>
        </p:spPr>
        <p:txBody>
          <a:bodyPr anchor="ctr"/>
          <a:lstStyle/>
          <a:p>
            <a:pPr eaLnBrk="0" hangingPunct="0">
              <a:buClr>
                <a:schemeClr val="tx1"/>
              </a:buClr>
              <a:buFont typeface="Arial" pitchFamily="34" charset="0"/>
              <a:buNone/>
            </a:pPr>
            <a:endParaRPr lang="en-US" sz="1600" b="1">
              <a:solidFill>
                <a:schemeClr val="bg1"/>
              </a:solidFill>
              <a:latin typeface="Times New Roman" pitchFamily="18" charset="0"/>
            </a:endParaRPr>
          </a:p>
        </p:txBody>
      </p:sp>
      <p:sp>
        <p:nvSpPr>
          <p:cNvPr id="61450" name="Down Arrow 18"/>
          <p:cNvSpPr>
            <a:spLocks noChangeArrowheads="1"/>
          </p:cNvSpPr>
          <p:nvPr/>
        </p:nvSpPr>
        <p:spPr bwMode="auto">
          <a:xfrm>
            <a:off x="2916238" y="4221163"/>
            <a:ext cx="431800" cy="503237"/>
          </a:xfrm>
          <a:prstGeom prst="downArrow">
            <a:avLst>
              <a:gd name="adj1" fmla="val 50000"/>
              <a:gd name="adj2" fmla="val 49947"/>
            </a:avLst>
          </a:prstGeom>
          <a:solidFill>
            <a:srgbClr val="000000"/>
          </a:solidFill>
          <a:ln w="76200">
            <a:solidFill>
              <a:srgbClr val="B2B2B2"/>
            </a:solidFill>
            <a:round/>
            <a:headEnd/>
            <a:tailEnd/>
          </a:ln>
        </p:spPr>
        <p:txBody>
          <a:bodyPr anchor="ctr"/>
          <a:lstStyle/>
          <a:p>
            <a:pPr eaLnBrk="0" hangingPunct="0">
              <a:buClr>
                <a:schemeClr val="tx1"/>
              </a:buClr>
              <a:buFont typeface="Arial" pitchFamily="34" charset="0"/>
              <a:buNone/>
            </a:pPr>
            <a:endParaRPr lang="en-US" sz="1600" b="1">
              <a:solidFill>
                <a:schemeClr val="bg1"/>
              </a:solidFill>
              <a:latin typeface="Times New Roman" pitchFamily="18" charset="0"/>
            </a:endParaRPr>
          </a:p>
        </p:txBody>
      </p:sp>
      <p:sp>
        <p:nvSpPr>
          <p:cNvPr id="20" name="Rounded Rectangle 19"/>
          <p:cNvSpPr/>
          <p:nvPr/>
        </p:nvSpPr>
        <p:spPr bwMode="auto">
          <a:xfrm>
            <a:off x="5364088" y="2780928"/>
            <a:ext cx="1872208" cy="1368152"/>
          </a:xfrm>
          <a:prstGeom prst="roundRect">
            <a:avLst/>
          </a:prstGeom>
          <a:solidFill>
            <a:srgbClr val="7030A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anchor="ctr"/>
          <a:lstStyle/>
          <a:p>
            <a:pPr eaLnBrk="0" hangingPunct="0">
              <a:buClr>
                <a:schemeClr val="tx1"/>
              </a:buClr>
              <a:buFont typeface="Arial" pitchFamily="34" charset="0"/>
              <a:buNone/>
            </a:pPr>
            <a:r>
              <a:rPr lang="en-US" sz="1600" b="1">
                <a:solidFill>
                  <a:schemeClr val="bg1"/>
                </a:solidFill>
                <a:latin typeface="Times New Roman" pitchFamily="18" charset="0"/>
                <a:ea typeface="ＭＳ Ｐゴシック" pitchFamily="34" charset="-128"/>
              </a:rPr>
              <a:t>National ICT plan: coordinated approach. Internationally harmonized</a:t>
            </a:r>
            <a:endParaRPr lang="en-US" sz="1600" b="1">
              <a:solidFill>
                <a:schemeClr val="bg1"/>
              </a:solidFill>
              <a:latin typeface="Times New Roman" pitchFamily="18" charset="0"/>
              <a:ea typeface="ＭＳ Ｐゴシック" pitchFamily="34" charset="-128"/>
              <a:cs typeface="Arial" pitchFamily="34" charset="0"/>
            </a:endParaRPr>
          </a:p>
        </p:txBody>
      </p:sp>
      <p:sp>
        <p:nvSpPr>
          <p:cNvPr id="21" name="Oval 20"/>
          <p:cNvSpPr/>
          <p:nvPr/>
        </p:nvSpPr>
        <p:spPr bwMode="auto">
          <a:xfrm>
            <a:off x="5292725" y="4724400"/>
            <a:ext cx="2016125" cy="1800225"/>
          </a:xfrm>
          <a:prstGeom prst="ellipse">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anchor="ctr"/>
          <a:lstStyle/>
          <a:p>
            <a:pPr eaLnBrk="0" hangingPunct="0">
              <a:buClr>
                <a:schemeClr val="tx1"/>
              </a:buClr>
              <a:buFont typeface="Arial" pitchFamily="34" charset="0"/>
              <a:buNone/>
              <a:defRPr/>
            </a:pPr>
            <a:r>
              <a:rPr lang="en-US" sz="1600" b="1" dirty="0">
                <a:solidFill>
                  <a:schemeClr val="bg1"/>
                </a:solidFill>
                <a:latin typeface="Times New Roman" pitchFamily="18" charset="0"/>
                <a:cs typeface="Arial" pitchFamily="34" charset="0"/>
              </a:rPr>
              <a:t>Predictability</a:t>
            </a:r>
            <a:br>
              <a:rPr lang="en-US" sz="1600" b="1" dirty="0">
                <a:solidFill>
                  <a:schemeClr val="bg1"/>
                </a:solidFill>
                <a:latin typeface="Times New Roman" pitchFamily="18" charset="0"/>
                <a:cs typeface="Arial" pitchFamily="34" charset="0"/>
              </a:rPr>
            </a:br>
            <a:r>
              <a:rPr lang="en-US" sz="1600" b="1" dirty="0">
                <a:solidFill>
                  <a:schemeClr val="bg1"/>
                </a:solidFill>
                <a:latin typeface="Times New Roman" pitchFamily="18" charset="0"/>
                <a:cs typeface="Arial" pitchFamily="34" charset="0"/>
              </a:rPr>
              <a:t>Scalability</a:t>
            </a:r>
            <a:br>
              <a:rPr lang="en-US" sz="1600" b="1" dirty="0">
                <a:solidFill>
                  <a:schemeClr val="bg1"/>
                </a:solidFill>
                <a:latin typeface="Times New Roman" pitchFamily="18" charset="0"/>
                <a:cs typeface="Arial" pitchFamily="34" charset="0"/>
              </a:rPr>
            </a:br>
            <a:r>
              <a:rPr lang="en-US" sz="1600" b="1" dirty="0">
                <a:solidFill>
                  <a:schemeClr val="bg1"/>
                </a:solidFill>
                <a:latin typeface="Times New Roman" pitchFamily="18" charset="0"/>
                <a:cs typeface="Arial" pitchFamily="34" charset="0"/>
              </a:rPr>
              <a:t>Economies of scale</a:t>
            </a:r>
          </a:p>
        </p:txBody>
      </p:sp>
      <p:sp>
        <p:nvSpPr>
          <p:cNvPr id="61455" name="Down Arrow 21"/>
          <p:cNvSpPr>
            <a:spLocks noChangeArrowheads="1"/>
          </p:cNvSpPr>
          <p:nvPr/>
        </p:nvSpPr>
        <p:spPr bwMode="auto">
          <a:xfrm>
            <a:off x="6084888" y="4221163"/>
            <a:ext cx="431800" cy="431800"/>
          </a:xfrm>
          <a:prstGeom prst="downArrow">
            <a:avLst>
              <a:gd name="adj1" fmla="val 50000"/>
              <a:gd name="adj2" fmla="val 50000"/>
            </a:avLst>
          </a:prstGeom>
          <a:solidFill>
            <a:srgbClr val="000000"/>
          </a:solidFill>
          <a:ln w="76200">
            <a:solidFill>
              <a:srgbClr val="B2B2B2"/>
            </a:solidFill>
            <a:round/>
            <a:headEnd/>
            <a:tailEnd/>
          </a:ln>
        </p:spPr>
        <p:txBody>
          <a:bodyPr anchor="ctr"/>
          <a:lstStyle/>
          <a:p>
            <a:pPr eaLnBrk="0" hangingPunct="0">
              <a:buClr>
                <a:schemeClr val="tx1"/>
              </a:buClr>
              <a:buFont typeface="Arial" pitchFamily="34" charset="0"/>
              <a:buNone/>
            </a:pPr>
            <a:endParaRPr lang="en-US" sz="1600" b="1">
              <a:solidFill>
                <a:schemeClr val="bg1"/>
              </a:solidFill>
              <a:latin typeface="Times New Roman"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a:xfrm>
            <a:off x="0" y="304800"/>
            <a:ext cx="8893175" cy="1077913"/>
          </a:xfrm>
        </p:spPr>
        <p:txBody>
          <a:bodyPr/>
          <a:lstStyle/>
          <a:p>
            <a:pPr eaLnBrk="1" hangingPunct="1"/>
            <a:r>
              <a:rPr lang="en-GB" sz="3200" dirty="0" smtClean="0">
                <a:ea typeface="ＭＳ Ｐゴシック" pitchFamily="34" charset="-128"/>
              </a:rPr>
              <a:t>Regulatory considerations for implementing TVWS</a:t>
            </a:r>
            <a:endParaRPr lang="fr-FR" sz="3200" dirty="0" smtClean="0">
              <a:ea typeface="ＭＳ Ｐゴシック" pitchFamily="34" charset="-128"/>
            </a:endParaRPr>
          </a:p>
        </p:txBody>
      </p:sp>
      <p:sp>
        <p:nvSpPr>
          <p:cNvPr id="62466" name="Slide Number Placeholder 3"/>
          <p:cNvSpPr>
            <a:spLocks noGrp="1"/>
          </p:cNvSpPr>
          <p:nvPr>
            <p:ph type="sldNum" sz="quarter" idx="4294967295"/>
          </p:nvPr>
        </p:nvSpPr>
        <p:spPr>
          <a:xfrm>
            <a:off x="8388350" y="6381750"/>
            <a:ext cx="339725" cy="244475"/>
          </a:xfrm>
          <a:prstGeom prst="rect">
            <a:avLst/>
          </a:prstGeom>
        </p:spPr>
        <p:txBody>
          <a:bodyPr/>
          <a:lstStyle/>
          <a:p>
            <a:fld id="{0564077F-5606-4C1E-ADBD-136EF7B70D3D}" type="slidenum">
              <a:rPr lang="fr-FR">
                <a:solidFill>
                  <a:srgbClr val="898989"/>
                </a:solidFill>
                <a:latin typeface="Calibri" pitchFamily="34" charset="0"/>
              </a:rPr>
              <a:pPr/>
              <a:t>3</a:t>
            </a:fld>
            <a:endParaRPr lang="fr-FR">
              <a:solidFill>
                <a:srgbClr val="898989"/>
              </a:solidFill>
              <a:latin typeface="Calibri" pitchFamily="34" charset="0"/>
            </a:endParaRPr>
          </a:p>
        </p:txBody>
      </p:sp>
      <p:sp>
        <p:nvSpPr>
          <p:cNvPr id="5" name="Rounded Rectangle 4"/>
          <p:cNvSpPr/>
          <p:nvPr/>
        </p:nvSpPr>
        <p:spPr bwMode="auto">
          <a:xfrm>
            <a:off x="179512" y="4941168"/>
            <a:ext cx="1440160" cy="1130424"/>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anchor="ctr"/>
          <a:lstStyle/>
          <a:p>
            <a:pPr eaLnBrk="0" hangingPunct="0">
              <a:buClr>
                <a:schemeClr val="tx1"/>
              </a:buClr>
              <a:buFont typeface="Arial" pitchFamily="34" charset="0"/>
              <a:buNone/>
            </a:pPr>
            <a:r>
              <a:rPr lang="en-US" sz="1600" b="1">
                <a:solidFill>
                  <a:schemeClr val="bg1"/>
                </a:solidFill>
                <a:latin typeface="Times New Roman" pitchFamily="18" charset="0"/>
                <a:ea typeface="ＭＳ Ｐゴシック" pitchFamily="34" charset="-128"/>
              </a:rPr>
              <a:t>Transition to Digital TV: availability of TVWS?</a:t>
            </a:r>
            <a:endParaRPr lang="en-US" sz="1600" b="1">
              <a:solidFill>
                <a:schemeClr val="bg1"/>
              </a:solidFill>
              <a:latin typeface="Times New Roman" pitchFamily="18" charset="0"/>
              <a:ea typeface="ＭＳ Ｐゴシック" pitchFamily="34" charset="-128"/>
              <a:cs typeface="Arial" pitchFamily="34" charset="0"/>
            </a:endParaRPr>
          </a:p>
        </p:txBody>
      </p:sp>
      <p:sp>
        <p:nvSpPr>
          <p:cNvPr id="7" name="Rounded Rectangle 6"/>
          <p:cNvSpPr/>
          <p:nvPr/>
        </p:nvSpPr>
        <p:spPr bwMode="auto">
          <a:xfrm>
            <a:off x="3707904" y="4941168"/>
            <a:ext cx="1512168" cy="1152128"/>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anchor="ctr"/>
          <a:lstStyle/>
          <a:p>
            <a:pPr eaLnBrk="0" hangingPunct="0">
              <a:buClr>
                <a:schemeClr val="tx1"/>
              </a:buClr>
              <a:buFont typeface="Arial" pitchFamily="34" charset="0"/>
              <a:buNone/>
            </a:pPr>
            <a:r>
              <a:rPr lang="en-US" sz="1600" b="1">
                <a:solidFill>
                  <a:schemeClr val="bg1"/>
                </a:solidFill>
                <a:latin typeface="Times New Roman" pitchFamily="18" charset="0"/>
                <a:ea typeface="ＭＳ Ｐゴシック" pitchFamily="34" charset="-128"/>
              </a:rPr>
              <a:t>Border coordination?</a:t>
            </a:r>
            <a:endParaRPr lang="en-US" sz="1600" b="1">
              <a:solidFill>
                <a:schemeClr val="bg1"/>
              </a:solidFill>
              <a:latin typeface="Times New Roman" pitchFamily="18" charset="0"/>
              <a:ea typeface="ＭＳ Ｐゴシック" pitchFamily="34" charset="-128"/>
              <a:cs typeface="Arial" pitchFamily="34" charset="0"/>
            </a:endParaRPr>
          </a:p>
        </p:txBody>
      </p:sp>
      <p:sp>
        <p:nvSpPr>
          <p:cNvPr id="8" name="Oval 7"/>
          <p:cNvSpPr/>
          <p:nvPr/>
        </p:nvSpPr>
        <p:spPr bwMode="auto">
          <a:xfrm>
            <a:off x="3810000" y="1600200"/>
            <a:ext cx="1152128" cy="1152128"/>
          </a:xfrm>
          <a:prstGeom prst="ellipse">
            <a:avLst/>
          </a:prstGeom>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anchor="ctr"/>
          <a:lstStyle/>
          <a:p>
            <a:pPr eaLnBrk="0" hangingPunct="0">
              <a:buClr>
                <a:schemeClr val="tx1"/>
              </a:buClr>
              <a:buFont typeface="Arial" pitchFamily="34" charset="0"/>
              <a:buNone/>
              <a:defRPr/>
            </a:pPr>
            <a:r>
              <a:rPr lang="en-US" sz="1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Arial" pitchFamily="34" charset="0"/>
              </a:rPr>
              <a:t>TVWS</a:t>
            </a:r>
          </a:p>
        </p:txBody>
      </p:sp>
      <p:sp>
        <p:nvSpPr>
          <p:cNvPr id="9" name="Rounded Rectangle 8"/>
          <p:cNvSpPr/>
          <p:nvPr/>
        </p:nvSpPr>
        <p:spPr bwMode="auto">
          <a:xfrm>
            <a:off x="228600" y="3505200"/>
            <a:ext cx="1512168" cy="1130424"/>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anchor="ctr"/>
          <a:lstStyle/>
          <a:p>
            <a:pPr eaLnBrk="0" hangingPunct="0">
              <a:buClr>
                <a:schemeClr val="tx1"/>
              </a:buClr>
              <a:buFont typeface="Arial" pitchFamily="34" charset="0"/>
              <a:buNone/>
            </a:pPr>
            <a:r>
              <a:rPr lang="en-US" sz="1600" b="1" dirty="0">
                <a:solidFill>
                  <a:schemeClr val="bg1"/>
                </a:solidFill>
                <a:latin typeface="Times New Roman" pitchFamily="18" charset="0"/>
                <a:ea typeface="ＭＳ Ｐゴシック" pitchFamily="34" charset="-128"/>
              </a:rPr>
              <a:t>Probability of new digital dividends?</a:t>
            </a:r>
            <a:endParaRPr lang="en-US" sz="1600" b="1" dirty="0">
              <a:solidFill>
                <a:schemeClr val="bg1"/>
              </a:solidFill>
              <a:latin typeface="Times New Roman" pitchFamily="18" charset="0"/>
              <a:ea typeface="ＭＳ Ｐゴシック" pitchFamily="34" charset="-128"/>
              <a:cs typeface="Arial" pitchFamily="34" charset="0"/>
            </a:endParaRPr>
          </a:p>
        </p:txBody>
      </p:sp>
      <p:sp>
        <p:nvSpPr>
          <p:cNvPr id="10" name="Rounded Rectangle 9"/>
          <p:cNvSpPr/>
          <p:nvPr/>
        </p:nvSpPr>
        <p:spPr bwMode="auto">
          <a:xfrm>
            <a:off x="1835696" y="4941168"/>
            <a:ext cx="1584176" cy="1152128"/>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anchor="ctr"/>
          <a:lstStyle/>
          <a:p>
            <a:pPr eaLnBrk="0" hangingPunct="0">
              <a:buClr>
                <a:schemeClr val="tx1"/>
              </a:buClr>
              <a:buFont typeface="Arial" pitchFamily="34" charset="0"/>
              <a:buNone/>
            </a:pPr>
            <a:r>
              <a:rPr lang="en-US" sz="1600" b="1">
                <a:solidFill>
                  <a:schemeClr val="bg1"/>
                </a:solidFill>
                <a:latin typeface="Times New Roman" pitchFamily="18" charset="0"/>
                <a:ea typeface="ＭＳ Ｐゴシック" pitchFamily="34" charset="-128"/>
              </a:rPr>
              <a:t>Increasing demand: bandwidth bottlenecks?</a:t>
            </a:r>
            <a:endParaRPr lang="en-US" sz="1600" b="1">
              <a:solidFill>
                <a:schemeClr val="bg1"/>
              </a:solidFill>
              <a:latin typeface="Times New Roman" pitchFamily="18" charset="0"/>
              <a:ea typeface="ＭＳ Ｐゴシック" pitchFamily="34" charset="-128"/>
              <a:cs typeface="Arial" pitchFamily="34" charset="0"/>
            </a:endParaRPr>
          </a:p>
        </p:txBody>
      </p:sp>
      <p:sp>
        <p:nvSpPr>
          <p:cNvPr id="11" name="Rounded Rectangle 10"/>
          <p:cNvSpPr/>
          <p:nvPr/>
        </p:nvSpPr>
        <p:spPr bwMode="auto">
          <a:xfrm>
            <a:off x="5562600" y="3505200"/>
            <a:ext cx="1512168" cy="1130424"/>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anchor="ctr"/>
          <a:lstStyle/>
          <a:p>
            <a:pPr eaLnBrk="0" hangingPunct="0">
              <a:buClr>
                <a:schemeClr val="tx1"/>
              </a:buClr>
              <a:buFont typeface="Arial" pitchFamily="34" charset="0"/>
              <a:buNone/>
            </a:pPr>
            <a:r>
              <a:rPr lang="en-US" sz="1600" b="1" dirty="0">
                <a:solidFill>
                  <a:schemeClr val="bg1"/>
                </a:solidFill>
                <a:latin typeface="Times New Roman" pitchFamily="18" charset="0"/>
                <a:ea typeface="ＭＳ Ｐゴシック" pitchFamily="34" charset="-128"/>
              </a:rPr>
              <a:t>Total costs, who pays?</a:t>
            </a:r>
            <a:endParaRPr lang="en-US" sz="1600" b="1" dirty="0">
              <a:solidFill>
                <a:schemeClr val="bg1"/>
              </a:solidFill>
              <a:latin typeface="Times New Roman" pitchFamily="18" charset="0"/>
              <a:ea typeface="ＭＳ Ｐゴシック" pitchFamily="34" charset="-128"/>
              <a:cs typeface="Arial" pitchFamily="34" charset="0"/>
            </a:endParaRPr>
          </a:p>
        </p:txBody>
      </p:sp>
      <p:sp>
        <p:nvSpPr>
          <p:cNvPr id="12" name="Rounded Rectangle 11"/>
          <p:cNvSpPr/>
          <p:nvPr/>
        </p:nvSpPr>
        <p:spPr bwMode="auto">
          <a:xfrm>
            <a:off x="7236296" y="4941168"/>
            <a:ext cx="1512168" cy="1130424"/>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anchor="ctr"/>
          <a:lstStyle/>
          <a:p>
            <a:pPr eaLnBrk="0" hangingPunct="0">
              <a:buClr>
                <a:schemeClr val="tx1"/>
              </a:buClr>
              <a:buFont typeface="Arial" pitchFamily="34" charset="0"/>
              <a:buNone/>
            </a:pPr>
            <a:r>
              <a:rPr lang="en-US" sz="1600" b="1">
                <a:solidFill>
                  <a:schemeClr val="bg1"/>
                </a:solidFill>
                <a:latin typeface="Times New Roman" pitchFamily="18" charset="0"/>
                <a:ea typeface="ＭＳ Ｐゴシック" pitchFamily="34" charset="-128"/>
              </a:rPr>
              <a:t>Alternative technologies or mix of technologies?</a:t>
            </a:r>
            <a:endParaRPr lang="en-US" sz="1600" b="1">
              <a:solidFill>
                <a:schemeClr val="bg1"/>
              </a:solidFill>
              <a:latin typeface="Times New Roman" pitchFamily="18" charset="0"/>
              <a:ea typeface="ＭＳ Ｐゴシック" pitchFamily="34" charset="-128"/>
              <a:cs typeface="Arial" pitchFamily="34" charset="0"/>
            </a:endParaRPr>
          </a:p>
        </p:txBody>
      </p:sp>
      <p:sp>
        <p:nvSpPr>
          <p:cNvPr id="13" name="Rounded Rectangle 12"/>
          <p:cNvSpPr/>
          <p:nvPr/>
        </p:nvSpPr>
        <p:spPr bwMode="auto">
          <a:xfrm>
            <a:off x="2057400" y="3505200"/>
            <a:ext cx="1512168" cy="1152128"/>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anchor="ctr"/>
          <a:lstStyle/>
          <a:p>
            <a:pPr eaLnBrk="0" hangingPunct="0">
              <a:buClr>
                <a:schemeClr val="tx1"/>
              </a:buClr>
              <a:buFont typeface="Arial" pitchFamily="34" charset="0"/>
              <a:buNone/>
            </a:pPr>
            <a:r>
              <a:rPr lang="en-US" sz="1600" b="1" dirty="0">
                <a:solidFill>
                  <a:schemeClr val="bg1"/>
                </a:solidFill>
                <a:latin typeface="Times New Roman" pitchFamily="18" charset="0"/>
                <a:ea typeface="ＭＳ Ｐゴシック" pitchFamily="34" charset="-128"/>
              </a:rPr>
              <a:t>Costs generated by regulatory changes?</a:t>
            </a:r>
            <a:endParaRPr lang="en-US" sz="1600" b="1" dirty="0">
              <a:solidFill>
                <a:schemeClr val="bg1"/>
              </a:solidFill>
              <a:latin typeface="Times New Roman" pitchFamily="18" charset="0"/>
              <a:ea typeface="ＭＳ Ｐゴシック" pitchFamily="34" charset="-128"/>
              <a:cs typeface="Arial" pitchFamily="34" charset="0"/>
            </a:endParaRPr>
          </a:p>
        </p:txBody>
      </p:sp>
      <p:sp>
        <p:nvSpPr>
          <p:cNvPr id="14" name="Rounded Rectangle 13"/>
          <p:cNvSpPr/>
          <p:nvPr/>
        </p:nvSpPr>
        <p:spPr bwMode="auto">
          <a:xfrm>
            <a:off x="5436096" y="4941168"/>
            <a:ext cx="1512168" cy="1152128"/>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anchor="ctr"/>
          <a:lstStyle/>
          <a:p>
            <a:pPr eaLnBrk="0" hangingPunct="0">
              <a:buClr>
                <a:schemeClr val="tx1"/>
              </a:buClr>
              <a:buFont typeface="Arial" pitchFamily="34" charset="0"/>
              <a:buNone/>
            </a:pPr>
            <a:r>
              <a:rPr lang="en-US" sz="1600" b="1">
                <a:solidFill>
                  <a:schemeClr val="bg1"/>
                </a:solidFill>
                <a:latin typeface="Times New Roman" pitchFamily="18" charset="0"/>
                <a:ea typeface="ＭＳ Ｐゴシック" pitchFamily="34" charset="-128"/>
              </a:rPr>
              <a:t>Service continuity and scalability?</a:t>
            </a:r>
            <a:endParaRPr lang="en-US" sz="1600" b="1">
              <a:solidFill>
                <a:schemeClr val="bg1"/>
              </a:solidFill>
              <a:latin typeface="Times New Roman" pitchFamily="18" charset="0"/>
              <a:ea typeface="ＭＳ Ｐゴシック" pitchFamily="34" charset="-128"/>
              <a:cs typeface="Arial" pitchFamily="34" charset="0"/>
            </a:endParaRPr>
          </a:p>
        </p:txBody>
      </p:sp>
      <p:sp>
        <p:nvSpPr>
          <p:cNvPr id="15" name="Rounded Rectangle 14"/>
          <p:cNvSpPr/>
          <p:nvPr/>
        </p:nvSpPr>
        <p:spPr bwMode="auto">
          <a:xfrm>
            <a:off x="3810000" y="3505200"/>
            <a:ext cx="1512168" cy="1130424"/>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anchor="ctr"/>
          <a:lstStyle/>
          <a:p>
            <a:pPr eaLnBrk="0" hangingPunct="0">
              <a:buClr>
                <a:schemeClr val="tx1"/>
              </a:buClr>
              <a:buFont typeface="Arial" pitchFamily="34" charset="0"/>
              <a:buNone/>
            </a:pPr>
            <a:r>
              <a:rPr lang="en-US" sz="1600" b="1" dirty="0">
                <a:solidFill>
                  <a:schemeClr val="bg1"/>
                </a:solidFill>
                <a:latin typeface="Times New Roman" pitchFamily="18" charset="0"/>
                <a:ea typeface="ＭＳ Ｐゴシック" pitchFamily="34" charset="-128"/>
              </a:rPr>
              <a:t>Service expectations?</a:t>
            </a:r>
            <a:endParaRPr lang="en-US" sz="1600" b="1" dirty="0">
              <a:solidFill>
                <a:schemeClr val="bg1"/>
              </a:solidFill>
              <a:latin typeface="Times New Roman" pitchFamily="18" charset="0"/>
              <a:ea typeface="ＭＳ Ｐゴシック" pitchFamily="34" charset="-128"/>
              <a:cs typeface="Arial" pitchFamily="34" charset="0"/>
            </a:endParaRPr>
          </a:p>
        </p:txBody>
      </p:sp>
      <p:sp>
        <p:nvSpPr>
          <p:cNvPr id="16" name="Rounded Rectangle 15"/>
          <p:cNvSpPr/>
          <p:nvPr/>
        </p:nvSpPr>
        <p:spPr bwMode="auto">
          <a:xfrm>
            <a:off x="7239000" y="3429000"/>
            <a:ext cx="1676400" cy="121920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anchor="ctr"/>
          <a:lstStyle/>
          <a:p>
            <a:pPr eaLnBrk="0" hangingPunct="0">
              <a:buClr>
                <a:schemeClr val="tx1"/>
              </a:buClr>
              <a:buFont typeface="Arial" pitchFamily="34" charset="0"/>
              <a:buNone/>
            </a:pPr>
            <a:r>
              <a:rPr lang="en-US" sz="1600" b="1" dirty="0" smtClean="0">
                <a:solidFill>
                  <a:schemeClr val="bg1"/>
                </a:solidFill>
                <a:latin typeface="Times New Roman" pitchFamily="18" charset="0"/>
                <a:ea typeface="ＭＳ Ｐゴシック" pitchFamily="34" charset="-128"/>
              </a:rPr>
              <a:t>Accountability and legal obligations of database providers?</a:t>
            </a:r>
            <a:endParaRPr lang="en-US" sz="1600" b="1" dirty="0">
              <a:solidFill>
                <a:schemeClr val="bg1"/>
              </a:solidFill>
              <a:latin typeface="Times New Roman" pitchFamily="18" charset="0"/>
              <a:ea typeface="ＭＳ Ｐゴシック" pitchFamily="34" charset="-128"/>
              <a:cs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a:xfrm>
            <a:off x="457200" y="609600"/>
            <a:ext cx="7772400" cy="584200"/>
          </a:xfrm>
        </p:spPr>
        <p:txBody>
          <a:bodyPr/>
          <a:lstStyle/>
          <a:p>
            <a:pPr eaLnBrk="1" hangingPunct="1"/>
            <a:r>
              <a:rPr lang="en-GB" sz="3200" dirty="0" smtClean="0">
                <a:ea typeface="ＭＳ Ｐゴシック" pitchFamily="34" charset="-128"/>
              </a:rPr>
              <a:t>Conclusions from the paper</a:t>
            </a:r>
            <a:endParaRPr lang="fr-FR" sz="3200" dirty="0" smtClean="0">
              <a:ea typeface="ＭＳ Ｐゴシック" pitchFamily="34" charset="-128"/>
            </a:endParaRPr>
          </a:p>
        </p:txBody>
      </p:sp>
      <p:sp>
        <p:nvSpPr>
          <p:cNvPr id="63490" name="Content Placeholder 2"/>
          <p:cNvSpPr>
            <a:spLocks noGrp="1"/>
          </p:cNvSpPr>
          <p:nvPr>
            <p:ph idx="1"/>
          </p:nvPr>
        </p:nvSpPr>
        <p:spPr bwMode="auto">
          <a:xfrm>
            <a:off x="0" y="1371600"/>
            <a:ext cx="8713787" cy="3887787"/>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GB" sz="1800" dirty="0" smtClean="0">
                <a:ea typeface="ＭＳ Ｐゴシック" pitchFamily="34" charset="-128"/>
              </a:rPr>
              <a:t>Spectrum sharing is a promising way to address current spectrum inefficiencies (i.e. 802.22) </a:t>
            </a:r>
            <a:br>
              <a:rPr lang="en-GB" sz="1800" dirty="0" smtClean="0">
                <a:ea typeface="ＭＳ Ｐゴシック" pitchFamily="34" charset="-128"/>
              </a:rPr>
            </a:br>
            <a:endParaRPr lang="en-GB" sz="1800" dirty="0" smtClean="0">
              <a:ea typeface="ＭＳ Ｐゴシック" pitchFamily="34" charset="-128"/>
            </a:endParaRPr>
          </a:p>
          <a:p>
            <a:pPr eaLnBrk="1" hangingPunct="1"/>
            <a:r>
              <a:rPr lang="en-GB" sz="1800" dirty="0" smtClean="0">
                <a:ea typeface="ＭＳ Ｐゴシック" pitchFamily="34" charset="-128"/>
              </a:rPr>
              <a:t>Long-term strategy is needed to benefit from spectrum sharing without incurring in future increased costs.</a:t>
            </a:r>
            <a:br>
              <a:rPr lang="en-GB" sz="1800" dirty="0" smtClean="0">
                <a:ea typeface="ＭＳ Ｐゴシック" pitchFamily="34" charset="-128"/>
              </a:rPr>
            </a:br>
            <a:endParaRPr lang="en-GB" sz="1800" dirty="0" smtClean="0">
              <a:ea typeface="ＭＳ Ｐゴシック" pitchFamily="34" charset="-128"/>
            </a:endParaRPr>
          </a:p>
          <a:p>
            <a:pPr eaLnBrk="1" hangingPunct="1"/>
            <a:r>
              <a:rPr lang="en-GB" sz="1800" dirty="0" smtClean="0">
                <a:ea typeface="ＭＳ Ｐゴシック" pitchFamily="34" charset="-128"/>
              </a:rPr>
              <a:t>Potential for expansion of digital TV and future changes in the nature of the current primary service could impact on the availability of opportunistic spectrum use in the UHF TV spectrum bands.</a:t>
            </a:r>
            <a:br>
              <a:rPr lang="en-GB" sz="1800" dirty="0" smtClean="0">
                <a:ea typeface="ＭＳ Ｐゴシック" pitchFamily="34" charset="-128"/>
              </a:rPr>
            </a:br>
            <a:endParaRPr lang="en-GB" sz="1800" dirty="0" smtClean="0">
              <a:ea typeface="ＭＳ Ｐゴシック" pitchFamily="34" charset="-128"/>
            </a:endParaRPr>
          </a:p>
          <a:p>
            <a:pPr eaLnBrk="1" hangingPunct="1"/>
            <a:r>
              <a:rPr lang="en-GB" sz="1800" dirty="0" smtClean="0">
                <a:ea typeface="ＭＳ Ｐゴシック" pitchFamily="34" charset="-128"/>
              </a:rPr>
              <a:t>There is a need to consider aspects of security of tenure and market harmonization in order to achieve long-term benefits from TVWS in the UHF TV spectrum bands.</a:t>
            </a:r>
            <a:br>
              <a:rPr lang="en-GB" sz="1800" dirty="0" smtClean="0">
                <a:ea typeface="ＭＳ Ｐゴシック" pitchFamily="34" charset="-128"/>
              </a:rPr>
            </a:br>
            <a:endParaRPr lang="en-GB" sz="1800" dirty="0" smtClean="0">
              <a:ea typeface="ＭＳ Ｐゴシック" pitchFamily="34" charset="-128"/>
            </a:endParaRPr>
          </a:p>
          <a:p>
            <a:pPr eaLnBrk="1" hangingPunct="1"/>
            <a:r>
              <a:rPr lang="en-GB" sz="1800" dirty="0" smtClean="0">
                <a:ea typeface="ＭＳ Ｐゴシック" pitchFamily="34" charset="-128"/>
              </a:rPr>
              <a:t>The paper provides a regulatory checklist as a set of questions for regulators to consider when assessing TVWS.</a:t>
            </a:r>
          </a:p>
          <a:p>
            <a:pPr eaLnBrk="1" hangingPunct="1"/>
            <a:endParaRPr lang="en-GB" sz="2000" dirty="0" smtClean="0">
              <a:ea typeface="ＭＳ Ｐゴシック" pitchFamily="34" charset="-128"/>
            </a:endParaRPr>
          </a:p>
          <a:p>
            <a:pPr eaLnBrk="1" hangingPunct="1">
              <a:buFont typeface="Arial" pitchFamily="34" charset="0"/>
              <a:buNone/>
            </a:pPr>
            <a:endParaRPr lang="fr-FR" sz="2000" dirty="0" smtClean="0">
              <a:ea typeface="ＭＳ Ｐゴシック" pitchFamily="34" charset="-128"/>
            </a:endParaRPr>
          </a:p>
        </p:txBody>
      </p:sp>
      <p:sp>
        <p:nvSpPr>
          <p:cNvPr id="63491" name="Slide Number Placeholder 3"/>
          <p:cNvSpPr>
            <a:spLocks noGrp="1"/>
          </p:cNvSpPr>
          <p:nvPr>
            <p:ph type="sldNum" sz="quarter" idx="4294967295"/>
          </p:nvPr>
        </p:nvSpPr>
        <p:spPr>
          <a:xfrm>
            <a:off x="8388350" y="6381750"/>
            <a:ext cx="339725" cy="244475"/>
          </a:xfrm>
          <a:prstGeom prst="rect">
            <a:avLst/>
          </a:prstGeom>
        </p:spPr>
        <p:txBody>
          <a:bodyPr/>
          <a:lstStyle/>
          <a:p>
            <a:fld id="{5AAC63A9-044E-479F-8D67-63A0531AC14B}" type="slidenum">
              <a:rPr lang="fr-FR">
                <a:solidFill>
                  <a:srgbClr val="898989"/>
                </a:solidFill>
                <a:latin typeface="Calibri" pitchFamily="34" charset="0"/>
              </a:rPr>
              <a:pPr/>
              <a:t>4</a:t>
            </a:fld>
            <a:endParaRPr lang="fr-FR">
              <a:solidFill>
                <a:srgbClr val="898989"/>
              </a:solidFill>
              <a:latin typeface="Calibri"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IEEE_802_templat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IEEE_802_template</Template>
  <TotalTime>19240</TotalTime>
  <Words>166</Words>
  <Application>Microsoft Office PowerPoint</Application>
  <PresentationFormat>On-screen Show (4:3)</PresentationFormat>
  <Paragraphs>35</Paragraphs>
  <Slides>4</Slides>
  <Notes>1</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IEEE_802_template</vt:lpstr>
      <vt:lpstr>Title only</vt:lpstr>
      <vt:lpstr>TVWS: Managing the spaces or better managing inefficiencies?  ITU Global Symposium for Regulators, discussion paper highlights   </vt:lpstr>
      <vt:lpstr>TVWS: Managing the spaces or better managing inefficiencies?   Making TVWS work: short-term?  long-term?</vt:lpstr>
      <vt:lpstr>Regulatory considerations for implementing TVWS</vt:lpstr>
      <vt:lpstr>Conclusions from the paper</vt:lpstr>
    </vt:vector>
  </TitlesOfParts>
  <Company>Customer Solutions BAE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subject>IEEE 802 March 2011 workshop</dc:subject>
  <dc:creator>apurva.mody</dc:creator>
  <cp:lastModifiedBy>apurva_anna</cp:lastModifiedBy>
  <cp:revision>788</cp:revision>
  <dcterms:created xsi:type="dcterms:W3CDTF">2011-02-25T16:41:17Z</dcterms:created>
  <dcterms:modified xsi:type="dcterms:W3CDTF">2013-07-15T19:52:37Z</dcterms:modified>
</cp:coreProperties>
</file>