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18"/>
  </p:notesMasterIdLst>
  <p:handoutMasterIdLst>
    <p:handoutMasterId r:id="rId19"/>
  </p:handoutMasterIdLst>
  <p:sldIdLst>
    <p:sldId id="344" r:id="rId3"/>
    <p:sldId id="346" r:id="rId4"/>
    <p:sldId id="347" r:id="rId5"/>
    <p:sldId id="348" r:id="rId6"/>
    <p:sldId id="349" r:id="rId7"/>
    <p:sldId id="350" r:id="rId8"/>
    <p:sldId id="351" r:id="rId9"/>
    <p:sldId id="352" r:id="rId10"/>
    <p:sldId id="353" r:id="rId11"/>
    <p:sldId id="354" r:id="rId12"/>
    <p:sldId id="355" r:id="rId13"/>
    <p:sldId id="356" r:id="rId14"/>
    <p:sldId id="357" r:id="rId15"/>
    <p:sldId id="358" r:id="rId16"/>
    <p:sldId id="359"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CC"/>
    <a:srgbClr val="CCFFFF"/>
    <a:srgbClr val="0033CC"/>
    <a:srgbClr val="99FF99"/>
    <a:srgbClr val="FFFF00"/>
    <a:srgbClr val="0066FF"/>
    <a:srgbClr val="006600"/>
    <a:srgbClr val="CCFFCC"/>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89789" autoAdjust="0"/>
  </p:normalViewPr>
  <p:slideViewPr>
    <p:cSldViewPr>
      <p:cViewPr>
        <p:scale>
          <a:sx n="66" d="100"/>
          <a:sy n="66" d="100"/>
        </p:scale>
        <p:origin x="-70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9E50E06-50B3-4FC2-AC17-DEA0F00A4BA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8C041DF-CFC1-4E0E-BCDC-37694F65EEE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a:noFill/>
          <a:ln/>
        </p:spPr>
        <p:txBody>
          <a:bodyPr/>
          <a:lstStyle/>
          <a:p>
            <a:endParaRPr lang="en-US" dirty="0" smtClean="0">
              <a:ea typeface="MS PGothic"/>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330758" name="Text Box 6"/>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4CDAC405-A5E5-4E3A-9C56-AFA30CD1445B}" type="slidenum">
              <a:rPr lang="en-US" sz="1200">
                <a:solidFill>
                  <a:schemeClr val="bg1"/>
                </a:solidFill>
              </a:rPr>
              <a:pPr algn="r" eaLnBrk="1" hangingPunct="1">
                <a:spcBef>
                  <a:spcPct val="50000"/>
                </a:spcBef>
              </a:pPr>
              <a:t>‹#›</a:t>
            </a:fld>
            <a:endParaRPr lang="en-US" sz="1200">
              <a:solidFill>
                <a:schemeClr val="bg1"/>
              </a:solidFill>
            </a:endParaRPr>
          </a:p>
        </p:txBody>
      </p:sp>
      <p:sp>
        <p:nvSpPr>
          <p:cNvPr id="330759" name="Text Box 7"/>
          <p:cNvSpPr txBox="1">
            <a:spLocks noChangeArrowheads="1"/>
          </p:cNvSpPr>
          <p:nvPr/>
        </p:nvSpPr>
        <p:spPr bwMode="auto">
          <a:xfrm>
            <a:off x="0" y="6591300"/>
            <a:ext cx="9144000" cy="276999"/>
          </a:xfrm>
          <a:prstGeom prst="rect">
            <a:avLst/>
          </a:prstGeom>
          <a:noFill/>
          <a:ln w="9525">
            <a:noFill/>
            <a:miter lim="800000"/>
            <a:headEnd/>
            <a:tailEnd/>
          </a:ln>
          <a:effectLst/>
        </p:spPr>
        <p:txBody>
          <a:bodyPr>
            <a:spAutoFit/>
          </a:bodyPr>
          <a:lstStyle/>
          <a:p>
            <a:pPr algn="ctr" eaLnBrk="1" hangingPunct="1"/>
            <a:r>
              <a:rPr lang="en-US" sz="1200" baseline="0" dirty="0" smtClean="0">
                <a:solidFill>
                  <a:schemeClr val="bg1"/>
                </a:solidFill>
              </a:rPr>
              <a:t>Title</a:t>
            </a:r>
            <a:endParaRPr lang="en-US" sz="1200" dirty="0">
              <a:solidFill>
                <a:schemeClr val="bg1"/>
              </a:solidFill>
            </a:endParaRPr>
          </a:p>
        </p:txBody>
      </p:sp>
      <p:grpSp>
        <p:nvGrpSpPr>
          <p:cNvPr id="330761" name="Group 9"/>
          <p:cNvGrpSpPr>
            <a:grpSpLocks/>
          </p:cNvGrpSpPr>
          <p:nvPr/>
        </p:nvGrpSpPr>
        <p:grpSpPr bwMode="auto">
          <a:xfrm>
            <a:off x="228600" y="5715000"/>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dirty="0">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pic>
        <p:nvPicPr>
          <p:cNvPr id="14" name="Picture 13" descr="ITU_logo.jpg"/>
          <p:cNvPicPr>
            <a:picLocks noChangeAspect="1"/>
          </p:cNvPicPr>
          <p:nvPr userDrawn="1"/>
        </p:nvPicPr>
        <p:blipFill>
          <a:blip r:embed="rId2" cstate="print"/>
          <a:stretch>
            <a:fillRect/>
          </a:stretch>
        </p:blipFill>
        <p:spPr>
          <a:xfrm>
            <a:off x="8077200" y="5638800"/>
            <a:ext cx="806302" cy="762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A7F1A0DA-353F-4B4F-BB07-A9A2A15D2959}" type="slidenum">
              <a:rPr lang="en-US" sz="1200">
                <a:solidFill>
                  <a:schemeClr val="bg1"/>
                </a:solidFill>
              </a:rPr>
              <a:pPr algn="r" eaLnBrk="1" hangingPunct="1">
                <a:spcBef>
                  <a:spcPct val="50000"/>
                </a:spcBef>
              </a:pPr>
              <a:t>‹#›</a:t>
            </a:fld>
            <a:endParaRPr lang="en-US" sz="1200">
              <a:solidFill>
                <a:schemeClr val="bg1"/>
              </a:solidFill>
            </a:endParaRPr>
          </a:p>
        </p:txBody>
      </p:sp>
      <p:sp>
        <p:nvSpPr>
          <p:cNvPr id="32973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Title</a:t>
            </a:r>
            <a:endParaRPr lang="en-US" sz="1200" dirty="0">
              <a:solidFill>
                <a:schemeClr val="bg1"/>
              </a:solidFill>
            </a:endParaRPr>
          </a:p>
        </p:txBody>
      </p:sp>
      <p:grpSp>
        <p:nvGrpSpPr>
          <p:cNvPr id="329748" name="Group 20"/>
          <p:cNvGrpSpPr>
            <a:grpSpLocks/>
          </p:cNvGrpSpPr>
          <p:nvPr/>
        </p:nvGrpSpPr>
        <p:grpSpPr bwMode="auto">
          <a:xfrm>
            <a:off x="228600" y="5715000"/>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dirty="0">
                  <a:solidFill>
                    <a:schemeClr val="bg1"/>
                  </a:solidFill>
                </a:rPr>
                <a:t>802</a:t>
              </a:r>
            </a:p>
          </p:txBody>
        </p:sp>
      </p:grpSp>
      <p:pic>
        <p:nvPicPr>
          <p:cNvPr id="15" name="Picture 14" descr="ITU_logo.jpg"/>
          <p:cNvPicPr>
            <a:picLocks noChangeAspect="1"/>
          </p:cNvPicPr>
          <p:nvPr userDrawn="1"/>
        </p:nvPicPr>
        <p:blipFill>
          <a:blip r:embed="rId13" cstate="print"/>
          <a:stretch>
            <a:fillRect/>
          </a:stretch>
        </p:blipFill>
        <p:spPr>
          <a:xfrm>
            <a:off x="8077200" y="5638800"/>
            <a:ext cx="806302" cy="762000"/>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iming>
    <p:tnLst>
      <p:par>
        <p:cTn id="1" dur="indefinite" restart="never" nodeType="tmRoot"/>
      </p:par>
    </p:tnLst>
  </p:timing>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053D4EC6-3CB5-4A11-AE8C-DD78B5AD364F}" type="slidenum">
              <a:rPr lang="en-US" sz="1200">
                <a:solidFill>
                  <a:schemeClr val="bg1"/>
                </a:solidFill>
              </a:rPr>
              <a:pPr algn="r" eaLnBrk="1" hangingPunct="1">
                <a:spcBef>
                  <a:spcPct val="50000"/>
                </a:spcBef>
              </a:pPr>
              <a:t>‹#›</a:t>
            </a:fld>
            <a:endParaRPr 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304800" y="762000"/>
            <a:ext cx="8610600" cy="1219200"/>
          </a:xfrm>
          <a:noFill/>
          <a:ln w="38100">
            <a:solidFill>
              <a:srgbClr val="0066FF"/>
            </a:solidFill>
            <a:miter lim="800000"/>
            <a:headEnd/>
            <a:tailEnd/>
          </a:ln>
          <a:effectLst>
            <a:outerShdw blurRad="50800" dist="50800" dir="5400000" algn="ctr" rotWithShape="0">
              <a:srgbClr val="0066FF">
                <a:alpha val="53000"/>
              </a:srgbClr>
            </a:outerShdw>
          </a:effectLst>
        </p:spPr>
        <p:txBody>
          <a:bodyPr vert="horz" wrap="square" lIns="91440" tIns="45720" rIns="91440" bIns="45720" numCol="1" anchor="t" anchorCtr="0" compatLnSpc="1">
            <a:prstTxWarp prst="textNoShape">
              <a:avLst/>
            </a:prstTxWarp>
          </a:bodyPr>
          <a:lstStyle/>
          <a:p>
            <a:r>
              <a:rPr lang="en-US" sz="3200" b="1" dirty="0" smtClean="0"/>
              <a:t>IEEE 802.19.1 Overview</a:t>
            </a:r>
          </a:p>
        </p:txBody>
      </p:sp>
      <p:sp>
        <p:nvSpPr>
          <p:cNvPr id="16386" name="Rectangle 3"/>
          <p:cNvSpPr>
            <a:spLocks noGrp="1" noChangeArrowheads="1"/>
          </p:cNvSpPr>
          <p:nvPr>
            <p:ph type="subTitle" idx="1"/>
          </p:nvPr>
        </p:nvSpPr>
        <p:spPr>
          <a:xfrm>
            <a:off x="381000" y="2362200"/>
            <a:ext cx="8458200" cy="3505200"/>
          </a:xfrm>
        </p:spPr>
        <p:txBody>
          <a:bodyPr/>
          <a:lstStyle/>
          <a:p>
            <a:pPr eaLnBrk="1" hangingPunct="1">
              <a:buFont typeface="Wingdings" pitchFamily="2" charset="2"/>
              <a:buNone/>
            </a:pPr>
            <a:r>
              <a:rPr lang="en-US" sz="2400" dirty="0" err="1" smtClean="0">
                <a:ea typeface="MS PGothic"/>
              </a:rPr>
              <a:t>Stanislav</a:t>
            </a:r>
            <a:r>
              <a:rPr lang="en-US" sz="2400" dirty="0" smtClean="0">
                <a:ea typeface="MS PGothic"/>
              </a:rPr>
              <a:t> </a:t>
            </a:r>
            <a:r>
              <a:rPr lang="en-US" sz="2400" dirty="0" err="1" smtClean="0">
                <a:ea typeface="MS PGothic"/>
              </a:rPr>
              <a:t>Filin</a:t>
            </a:r>
            <a:r>
              <a:rPr lang="en-US" sz="2400" dirty="0" smtClean="0">
                <a:ea typeface="MS PGothic"/>
              </a:rPr>
              <a:t>, NICT</a:t>
            </a:r>
          </a:p>
          <a:p>
            <a:pPr eaLnBrk="1" hangingPunct="1">
              <a:buFont typeface="Wingdings" pitchFamily="2" charset="2"/>
              <a:buNone/>
            </a:pPr>
            <a:r>
              <a:rPr lang="en-US" sz="2400" b="0" dirty="0" err="1" smtClean="0">
                <a:ea typeface="MS PGothic"/>
              </a:rPr>
              <a:t>Hyunduk</a:t>
            </a:r>
            <a:r>
              <a:rPr lang="en-US" sz="2400" b="0" dirty="0" smtClean="0">
                <a:ea typeface="MS PGothic"/>
              </a:rPr>
              <a:t> Kang, ETRI</a:t>
            </a:r>
          </a:p>
          <a:p>
            <a:pPr eaLnBrk="1" hangingPunct="1">
              <a:buFont typeface="Wingdings" pitchFamily="2" charset="2"/>
              <a:buNone/>
            </a:pPr>
            <a:r>
              <a:rPr lang="en-US" sz="2400" dirty="0" smtClean="0">
                <a:ea typeface="MS PGothic"/>
              </a:rPr>
              <a:t>Steve </a:t>
            </a:r>
            <a:r>
              <a:rPr lang="en-US" sz="2400" dirty="0" err="1" smtClean="0">
                <a:ea typeface="MS PGothic"/>
              </a:rPr>
              <a:t>Shellhammer</a:t>
            </a:r>
            <a:r>
              <a:rPr lang="en-US" sz="2400" dirty="0" smtClean="0">
                <a:ea typeface="MS PGothic"/>
              </a:rPr>
              <a:t>, Qualcomm</a:t>
            </a:r>
            <a:endParaRPr lang="en-US" sz="2400" b="0" dirty="0" smtClean="0">
              <a:ea typeface="MS PGothic"/>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Procedures</a:t>
            </a:r>
            <a:endParaRPr kumimoji="1" lang="ja-JP" altLang="en-US"/>
          </a:p>
        </p:txBody>
      </p:sp>
      <p:sp>
        <p:nvSpPr>
          <p:cNvPr id="3" name="Content Placeholder 2"/>
          <p:cNvSpPr>
            <a:spLocks noGrp="1"/>
          </p:cNvSpPr>
          <p:nvPr>
            <p:ph idx="1"/>
          </p:nvPr>
        </p:nvSpPr>
        <p:spPr/>
        <p:txBody>
          <a:bodyPr/>
          <a:lstStyle/>
          <a:p>
            <a:r>
              <a:rPr lang="en-US" altLang="ja-JP" sz="2400" dirty="0" smtClean="0">
                <a:ea typeface="MS PGothic" pitchFamily="50" charset="-128"/>
              </a:rPr>
              <a:t>Procedures describe messages and primitives exchange among the coexistence system entities (CDIS, CM, and CE) and external entities (TVWS database and white space radio system</a:t>
            </a:r>
          </a:p>
          <a:p>
            <a:r>
              <a:rPr lang="en-US" altLang="ja-JP" sz="2400" dirty="0" smtClean="0">
                <a:ea typeface="MS PGothic" pitchFamily="50" charset="-128"/>
              </a:rPr>
              <a:t>Examples of the procedures</a:t>
            </a:r>
          </a:p>
          <a:p>
            <a:pPr lvl="1"/>
            <a:r>
              <a:rPr lang="en-US" altLang="ja-JP" sz="2400" dirty="0" smtClean="0">
                <a:ea typeface="MS PGothic" pitchFamily="50" charset="-128"/>
              </a:rPr>
              <a:t>Subscription</a:t>
            </a:r>
          </a:p>
          <a:p>
            <a:pPr lvl="1"/>
            <a:r>
              <a:rPr lang="en-US" altLang="ja-JP" sz="2400" dirty="0" smtClean="0">
                <a:ea typeface="MS PGothic" pitchFamily="50" charset="-128"/>
              </a:rPr>
              <a:t>Registration</a:t>
            </a:r>
          </a:p>
          <a:p>
            <a:pPr lvl="1"/>
            <a:r>
              <a:rPr lang="en-US" altLang="ja-JP" sz="2400" dirty="0" smtClean="0">
                <a:ea typeface="MS PGothic" pitchFamily="50" charset="-128"/>
              </a:rPr>
              <a:t>Procedures for coexistence discovery</a:t>
            </a:r>
          </a:p>
          <a:p>
            <a:pPr lvl="1"/>
            <a:r>
              <a:rPr lang="en-US" altLang="ja-JP" sz="2400" dirty="0" smtClean="0">
                <a:ea typeface="MS PGothic" pitchFamily="50" charset="-128"/>
              </a:rPr>
              <a:t>Procedures for reconfiguration</a:t>
            </a:r>
          </a:p>
          <a:p>
            <a:pPr lvl="1"/>
            <a:r>
              <a:rPr lang="en-US" altLang="ja-JP" sz="2400" dirty="0" smtClean="0">
                <a:ea typeface="MS PGothic" pitchFamily="50" charset="-128"/>
              </a:rPr>
              <a:t>Procedures for negotiation between different CMs</a:t>
            </a:r>
          </a:p>
          <a:p>
            <a:endParaRPr kumimoji="1" lang="ja-JP" altLang="en-U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Data types, primitives, and messages</a:t>
            </a:r>
            <a:endParaRPr kumimoji="1" lang="ja-JP" altLang="en-US"/>
          </a:p>
        </p:txBody>
      </p:sp>
      <p:sp>
        <p:nvSpPr>
          <p:cNvPr id="3" name="Content Placeholder 2"/>
          <p:cNvSpPr>
            <a:spLocks noGrp="1"/>
          </p:cNvSpPr>
          <p:nvPr>
            <p:ph idx="1"/>
          </p:nvPr>
        </p:nvSpPr>
        <p:spPr/>
        <p:txBody>
          <a:bodyPr/>
          <a:lstStyle/>
          <a:p>
            <a:r>
              <a:rPr lang="en-US" altLang="ja-JP" sz="2400" dirty="0" smtClean="0">
                <a:ea typeface="MS PGothic" pitchFamily="50" charset="-128"/>
              </a:rPr>
              <a:t>Data types, primitives, and messages are defined using ASN.1 notation</a:t>
            </a:r>
          </a:p>
          <a:p>
            <a:r>
              <a:rPr lang="en-US" altLang="ja-JP" sz="2400" dirty="0" smtClean="0">
                <a:ea typeface="MS PGothic" pitchFamily="50" charset="-128"/>
              </a:rPr>
              <a:t>Messages are used for communication among the coexistence system entities: CDIS, CM, and CE</a:t>
            </a:r>
          </a:p>
          <a:p>
            <a:r>
              <a:rPr lang="en-US" altLang="ja-JP" sz="2400" dirty="0" smtClean="0">
                <a:ea typeface="MS PGothic" pitchFamily="50" charset="-128"/>
              </a:rPr>
              <a:t>Primitives are used for</a:t>
            </a:r>
          </a:p>
          <a:p>
            <a:pPr lvl="1"/>
            <a:r>
              <a:rPr lang="en-US" altLang="ja-JP" sz="2400" dirty="0" smtClean="0">
                <a:ea typeface="MS PGothic" pitchFamily="50" charset="-128"/>
              </a:rPr>
              <a:t>Communication between CE and white space radio system</a:t>
            </a:r>
          </a:p>
          <a:p>
            <a:pPr lvl="1"/>
            <a:r>
              <a:rPr lang="en-US" altLang="ja-JP" sz="2400" dirty="0" smtClean="0">
                <a:ea typeface="MS PGothic" pitchFamily="50" charset="-128"/>
              </a:rPr>
              <a:t>By the coexistence system entities to access transport services, e.g., TCP/IP</a:t>
            </a:r>
          </a:p>
          <a:p>
            <a:r>
              <a:rPr lang="en-US" altLang="ja-JP" sz="2400" dirty="0" smtClean="0">
                <a:ea typeface="MS PGothic" pitchFamily="50" charset="-128"/>
              </a:rPr>
              <a:t>Data types describe parameters used in messages and primitives</a:t>
            </a:r>
          </a:p>
          <a:p>
            <a:endParaRPr kumimoji="1" lang="ja-JP" altLang="en-US" sz="2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Entity operation profiles</a:t>
            </a:r>
            <a:endParaRPr kumimoji="1" lang="ja-JP" altLang="en-US"/>
          </a:p>
        </p:txBody>
      </p:sp>
      <p:sp>
        <p:nvSpPr>
          <p:cNvPr id="3" name="Content Placeholder 2"/>
          <p:cNvSpPr>
            <a:spLocks noGrp="1"/>
          </p:cNvSpPr>
          <p:nvPr>
            <p:ph idx="1"/>
          </p:nvPr>
        </p:nvSpPr>
        <p:spPr/>
        <p:txBody>
          <a:bodyPr/>
          <a:lstStyle/>
          <a:p>
            <a:r>
              <a:rPr lang="en-US" altLang="ja-JP" sz="2400" dirty="0" smtClean="0">
                <a:ea typeface="MS PGothic" pitchFamily="50" charset="-128"/>
              </a:rPr>
              <a:t>IEEE 802.19.1 draft standard defines detailed operation of its entities: CDIS, CM, and CE</a:t>
            </a:r>
          </a:p>
          <a:p>
            <a:r>
              <a:rPr lang="en-US" altLang="ja-JP" sz="2400" dirty="0" smtClean="0">
                <a:ea typeface="MS PGothic" pitchFamily="50" charset="-128"/>
              </a:rPr>
              <a:t>Entity operation is profile-dependent</a:t>
            </a:r>
          </a:p>
          <a:p>
            <a:pPr lvl="1"/>
            <a:r>
              <a:rPr lang="en-US" altLang="ja-JP" sz="2400" dirty="0" smtClean="0">
                <a:ea typeface="MS PGothic" pitchFamily="50" charset="-128"/>
              </a:rPr>
              <a:t>Several profiles are defined for CDIS, CM, and CE operation</a:t>
            </a:r>
          </a:p>
          <a:p>
            <a:r>
              <a:rPr lang="en-US" altLang="ja-JP" sz="2400" dirty="0" smtClean="0">
                <a:ea typeface="MS PGothic" pitchFamily="50" charset="-128"/>
              </a:rPr>
              <a:t>Profiles are build on the common part of the draft</a:t>
            </a:r>
          </a:p>
          <a:p>
            <a:pPr lvl="1"/>
            <a:r>
              <a:rPr lang="en-US" altLang="ja-JP" sz="2400" dirty="0" smtClean="0">
                <a:ea typeface="MS PGothic" pitchFamily="50" charset="-128"/>
              </a:rPr>
              <a:t>System architecture and reference model</a:t>
            </a:r>
          </a:p>
          <a:p>
            <a:pPr lvl="1"/>
            <a:r>
              <a:rPr lang="en-US" altLang="ja-JP" sz="2400" dirty="0" smtClean="0">
                <a:ea typeface="MS PGothic" pitchFamily="50" charset="-128"/>
              </a:rPr>
              <a:t>Procedures</a:t>
            </a:r>
          </a:p>
          <a:p>
            <a:pPr lvl="1"/>
            <a:r>
              <a:rPr lang="en-US" altLang="ja-JP" sz="2400" dirty="0" smtClean="0">
                <a:ea typeface="MS PGothic" pitchFamily="50" charset="-128"/>
              </a:rPr>
              <a:t>Data types</a:t>
            </a:r>
          </a:p>
          <a:p>
            <a:pPr lvl="1"/>
            <a:r>
              <a:rPr lang="en-US" altLang="ja-JP" sz="2400" dirty="0" smtClean="0">
                <a:ea typeface="MS PGothic" pitchFamily="50" charset="-128"/>
              </a:rPr>
              <a:t>Primitives</a:t>
            </a:r>
          </a:p>
          <a:p>
            <a:pPr lvl="1"/>
            <a:r>
              <a:rPr lang="en-US" altLang="ja-JP" sz="2400" dirty="0" smtClean="0">
                <a:ea typeface="MS PGothic" pitchFamily="50" charset="-128"/>
              </a:rPr>
              <a:t>Messages</a:t>
            </a:r>
            <a:endParaRPr kumimoji="1" lang="ja-JP" alt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Entity operation profiles</a:t>
            </a:r>
            <a:endParaRPr kumimoji="1" lang="ja-JP" altLang="en-US"/>
          </a:p>
        </p:txBody>
      </p:sp>
      <p:sp>
        <p:nvSpPr>
          <p:cNvPr id="3" name="Content Placeholder 2"/>
          <p:cNvSpPr>
            <a:spLocks noGrp="1"/>
          </p:cNvSpPr>
          <p:nvPr>
            <p:ph idx="1"/>
          </p:nvPr>
        </p:nvSpPr>
        <p:spPr/>
        <p:txBody>
          <a:bodyPr/>
          <a:lstStyle/>
          <a:p>
            <a:r>
              <a:rPr lang="en-US" altLang="ja-JP" sz="2800" dirty="0" smtClean="0">
                <a:ea typeface="MS PGothic" pitchFamily="50" charset="-128"/>
              </a:rPr>
              <a:t>Profiles are interoperable with each other</a:t>
            </a:r>
          </a:p>
          <a:p>
            <a:pPr lvl="1"/>
            <a:r>
              <a:rPr lang="en-US" altLang="ja-JP" dirty="0" smtClean="0">
                <a:ea typeface="MS PGothic" pitchFamily="50" charset="-128"/>
              </a:rPr>
              <a:t>CDIS is able to serve a CM operating according to any profile</a:t>
            </a:r>
          </a:p>
          <a:p>
            <a:pPr lvl="1"/>
            <a:r>
              <a:rPr lang="en-US" altLang="ja-JP" dirty="0" smtClean="0">
                <a:ea typeface="MS PGothic" pitchFamily="50" charset="-128"/>
              </a:rPr>
              <a:t>CMs operating according to different profiles are able to exchange information with each other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Coexistence algorithms</a:t>
            </a:r>
            <a:endParaRPr kumimoji="1" lang="ja-JP" altLang="en-US"/>
          </a:p>
        </p:txBody>
      </p:sp>
      <p:sp>
        <p:nvSpPr>
          <p:cNvPr id="3" name="Content Placeholder 2"/>
          <p:cNvSpPr>
            <a:spLocks noGrp="1"/>
          </p:cNvSpPr>
          <p:nvPr>
            <p:ph idx="1"/>
          </p:nvPr>
        </p:nvSpPr>
        <p:spPr/>
        <p:txBody>
          <a:bodyPr/>
          <a:lstStyle/>
          <a:p>
            <a:r>
              <a:rPr lang="en-US" altLang="ja-JP" sz="2400" dirty="0" smtClean="0">
                <a:ea typeface="MS PGothic" pitchFamily="50" charset="-128"/>
              </a:rPr>
              <a:t>Two classes of coexistence algorithms are defined</a:t>
            </a:r>
          </a:p>
          <a:p>
            <a:pPr lvl="1"/>
            <a:r>
              <a:rPr lang="en-US" altLang="ja-JP" sz="2000" dirty="0" smtClean="0">
                <a:ea typeface="MS PGothic" pitchFamily="50" charset="-128"/>
              </a:rPr>
              <a:t>Coexistence discovery algorithms</a:t>
            </a:r>
          </a:p>
          <a:p>
            <a:pPr lvl="1"/>
            <a:r>
              <a:rPr lang="en-US" altLang="ja-JP" sz="2000" dirty="0" smtClean="0">
                <a:ea typeface="MS PGothic" pitchFamily="50" charset="-128"/>
              </a:rPr>
              <a:t>Coexistence decision algorithms</a:t>
            </a:r>
          </a:p>
          <a:p>
            <a:r>
              <a:rPr lang="en-US" altLang="ja-JP" sz="2400" dirty="0" smtClean="0">
                <a:ea typeface="MS PGothic" pitchFamily="50" charset="-128"/>
              </a:rPr>
              <a:t>Coexistence discovery algorithms are used by CDIS and CM to discover white space radio systems that may affect each other performance</a:t>
            </a:r>
          </a:p>
          <a:p>
            <a:r>
              <a:rPr lang="en-US" altLang="ja-JP" sz="2400" dirty="0" smtClean="0">
                <a:ea typeface="MS PGothic" pitchFamily="50" charset="-128"/>
              </a:rPr>
              <a:t>Coexistence decision algorithms are used by a CM to make coexistence decisions related to white space radio system reconfiguration</a:t>
            </a:r>
          </a:p>
          <a:p>
            <a:r>
              <a:rPr lang="en-US" altLang="ja-JP" sz="2400" dirty="0" smtClean="0">
                <a:ea typeface="MS PGothic" pitchFamily="50" charset="-128"/>
              </a:rPr>
              <a:t>The standard describes several algorithms of each class as implementation examples</a:t>
            </a:r>
          </a:p>
          <a:p>
            <a:endParaRPr kumimoji="1" lang="ja-JP" alt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Further reading</a:t>
            </a:r>
            <a:endParaRPr kumimoji="1" lang="ja-JP" altLang="en-US"/>
          </a:p>
        </p:txBody>
      </p:sp>
      <p:sp>
        <p:nvSpPr>
          <p:cNvPr id="3" name="Content Placeholder 2"/>
          <p:cNvSpPr>
            <a:spLocks noGrp="1"/>
          </p:cNvSpPr>
          <p:nvPr>
            <p:ph idx="1"/>
          </p:nvPr>
        </p:nvSpPr>
        <p:spPr/>
        <p:txBody>
          <a:bodyPr/>
          <a:lstStyle/>
          <a:p>
            <a:r>
              <a:rPr lang="en-US" altLang="ja-JP" sz="2000" dirty="0" smtClean="0">
                <a:ea typeface="MS PGothic" pitchFamily="50" charset="-128"/>
              </a:rPr>
              <a:t>T. </a:t>
            </a:r>
            <a:r>
              <a:rPr lang="en-US" altLang="ja-JP" sz="2000" dirty="0" err="1" smtClean="0">
                <a:ea typeface="MS PGothic" pitchFamily="50" charset="-128"/>
              </a:rPr>
              <a:t>Baykas</a:t>
            </a:r>
            <a:r>
              <a:rPr lang="en-US" altLang="ja-JP" sz="2000" dirty="0" smtClean="0">
                <a:ea typeface="MS PGothic" pitchFamily="50" charset="-128"/>
              </a:rPr>
              <a:t> et al, “Developing a standard for TV white space coexistence: Technical challenges and solution approaches,” IEEE Wireless Communications, Feb 2012</a:t>
            </a:r>
          </a:p>
          <a:p>
            <a:pPr lvl="1"/>
            <a:r>
              <a:rPr lang="en-US" altLang="ja-JP" sz="1600" dirty="0" smtClean="0">
                <a:ea typeface="MS PGothic" pitchFamily="50" charset="-128"/>
              </a:rPr>
              <a:t>Overview of the first stages of the IEEE 802.19.1 draft standard development</a:t>
            </a:r>
          </a:p>
          <a:p>
            <a:r>
              <a:rPr lang="en-US" altLang="ja-JP" sz="2000" dirty="0" smtClean="0">
                <a:ea typeface="MS PGothic" pitchFamily="50" charset="-128"/>
              </a:rPr>
              <a:t>J. Wang et al, “A feasible neighbor discovery algorithm for coexistence control system over TVWS,” IEEE WCNC 2012</a:t>
            </a:r>
          </a:p>
          <a:p>
            <a:pPr lvl="1"/>
            <a:r>
              <a:rPr lang="en-US" altLang="ja-JP" sz="1600" dirty="0" smtClean="0">
                <a:ea typeface="MS PGothic" pitchFamily="50" charset="-128"/>
              </a:rPr>
              <a:t>Example of coexistence discovery algorithm</a:t>
            </a:r>
          </a:p>
          <a:p>
            <a:r>
              <a:rPr lang="en-US" altLang="ja-JP" sz="2000" dirty="0" smtClean="0">
                <a:ea typeface="MS PGothic" pitchFamily="50" charset="-128"/>
              </a:rPr>
              <a:t>J. Wang et al, “Coexistence protocol design for autonomous decision-making systems in TV white space,” IEEE WCNC 2012</a:t>
            </a:r>
          </a:p>
          <a:p>
            <a:pPr lvl="1"/>
            <a:r>
              <a:rPr lang="en-US" altLang="ja-JP" sz="1600" dirty="0" smtClean="0">
                <a:ea typeface="MS PGothic" pitchFamily="50" charset="-128"/>
              </a:rPr>
              <a:t>Example of coexistence decision making algorithm</a:t>
            </a:r>
          </a:p>
          <a:p>
            <a:r>
              <a:rPr lang="en-US" altLang="ja-JP" sz="2000" dirty="0" smtClean="0">
                <a:ea typeface="MS PGothic" pitchFamily="50" charset="-128"/>
              </a:rPr>
              <a:t>S. </a:t>
            </a:r>
            <a:r>
              <a:rPr lang="en-US" altLang="ja-JP" sz="2000" dirty="0" err="1" smtClean="0">
                <a:ea typeface="MS PGothic" pitchFamily="50" charset="-128"/>
              </a:rPr>
              <a:t>Filin</a:t>
            </a:r>
            <a:r>
              <a:rPr lang="en-US" altLang="ja-JP" sz="2000" dirty="0" smtClean="0">
                <a:ea typeface="MS PGothic" pitchFamily="50" charset="-128"/>
              </a:rPr>
              <a:t> and H. Harada, “Feasibility study of the IEEE 802.19.1 TVWS coexistence protocol,” IEEE 802.19-12/138r0, IEEE 802.19 Mentor</a:t>
            </a:r>
          </a:p>
          <a:p>
            <a:pPr lvl="1"/>
            <a:r>
              <a:rPr lang="en-US" altLang="ja-JP" sz="1600" dirty="0" smtClean="0">
                <a:ea typeface="MS PGothic" pitchFamily="50" charset="-128"/>
              </a:rPr>
              <a:t>Example of implementation of the IEEE 802.19.1 coexistence system</a:t>
            </a:r>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Outline</a:t>
            </a:r>
            <a:endParaRPr kumimoji="1" lang="ja-JP" altLang="en-US"/>
          </a:p>
        </p:txBody>
      </p:sp>
      <p:sp>
        <p:nvSpPr>
          <p:cNvPr id="3" name="Content Placeholder 2"/>
          <p:cNvSpPr>
            <a:spLocks noGrp="1"/>
          </p:cNvSpPr>
          <p:nvPr>
            <p:ph idx="1"/>
          </p:nvPr>
        </p:nvSpPr>
        <p:spPr/>
        <p:txBody>
          <a:bodyPr/>
          <a:lstStyle/>
          <a:p>
            <a:r>
              <a:rPr lang="en-US" altLang="ja-JP" sz="2400" dirty="0" smtClean="0">
                <a:ea typeface="MS PGothic" pitchFamily="50" charset="-128"/>
              </a:rPr>
              <a:t>Background</a:t>
            </a:r>
          </a:p>
          <a:p>
            <a:r>
              <a:rPr lang="en-US" altLang="ja-JP" sz="2400" dirty="0" smtClean="0">
                <a:ea typeface="MS PGothic" pitchFamily="50" charset="-128"/>
              </a:rPr>
              <a:t>Key parts of the draft standard</a:t>
            </a:r>
          </a:p>
          <a:p>
            <a:r>
              <a:rPr lang="en-US" altLang="ja-JP" sz="2400" dirty="0" smtClean="0">
                <a:ea typeface="MS PGothic" pitchFamily="50" charset="-128"/>
              </a:rPr>
              <a:t>System architecture</a:t>
            </a:r>
          </a:p>
          <a:p>
            <a:r>
              <a:rPr lang="en-US" altLang="ja-JP" sz="2400" dirty="0" smtClean="0">
                <a:ea typeface="MS PGothic" pitchFamily="50" charset="-128"/>
              </a:rPr>
              <a:t>Coexistence services</a:t>
            </a:r>
          </a:p>
          <a:p>
            <a:r>
              <a:rPr lang="en-US" altLang="ja-JP" sz="2400" dirty="0" smtClean="0">
                <a:ea typeface="MS PGothic" pitchFamily="50" charset="-128"/>
              </a:rPr>
              <a:t>Procedures</a:t>
            </a:r>
          </a:p>
          <a:p>
            <a:r>
              <a:rPr lang="en-US" altLang="ja-JP" sz="2400" dirty="0" smtClean="0">
                <a:ea typeface="MS PGothic" pitchFamily="50" charset="-128"/>
              </a:rPr>
              <a:t>Data types, primitives, and messages</a:t>
            </a:r>
          </a:p>
          <a:p>
            <a:r>
              <a:rPr lang="en-US" altLang="ja-JP" sz="2400" dirty="0" smtClean="0">
                <a:ea typeface="MS PGothic" pitchFamily="50" charset="-128"/>
              </a:rPr>
              <a:t>Entity operation profiles</a:t>
            </a:r>
          </a:p>
          <a:p>
            <a:r>
              <a:rPr lang="en-US" altLang="ja-JP" sz="2400" dirty="0" smtClean="0">
                <a:ea typeface="MS PGothic" pitchFamily="50" charset="-128"/>
              </a:rPr>
              <a:t>Coexistence algorithms</a:t>
            </a:r>
          </a:p>
          <a:p>
            <a:r>
              <a:rPr lang="en-US" altLang="ja-JP" sz="2400" dirty="0" smtClean="0">
                <a:ea typeface="MS PGothic" pitchFamily="50" charset="-128"/>
              </a:rPr>
              <a:t>Further reading</a:t>
            </a:r>
            <a:endParaRPr kumimoji="1" lang="ja-JP" altLang="en-US"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Background</a:t>
            </a:r>
            <a:endParaRPr kumimoji="1" lang="ja-JP" altLang="en-US"/>
          </a:p>
        </p:txBody>
      </p:sp>
      <p:sp>
        <p:nvSpPr>
          <p:cNvPr id="3" name="Content Placeholder 2"/>
          <p:cNvSpPr>
            <a:spLocks noGrp="1"/>
          </p:cNvSpPr>
          <p:nvPr>
            <p:ph idx="1"/>
          </p:nvPr>
        </p:nvSpPr>
        <p:spPr/>
        <p:txBody>
          <a:bodyPr/>
          <a:lstStyle/>
          <a:p>
            <a:r>
              <a:rPr lang="en-US" altLang="ja-JP" sz="2400" dirty="0" smtClean="0">
                <a:ea typeface="MS PGothic" pitchFamily="50" charset="-128"/>
              </a:rPr>
              <a:t>Recently radio regulations in some countries allow secondary radio systems to operate in temporally unused parts of particular frequency bands, also known as white space</a:t>
            </a:r>
          </a:p>
          <a:p>
            <a:r>
              <a:rPr lang="en-US" altLang="ja-JP" sz="2400" dirty="0" smtClean="0">
                <a:ea typeface="MS PGothic" pitchFamily="50" charset="-128"/>
              </a:rPr>
              <a:t>Several types of secondary radio systems have been developed or are under development to take advantage of the new radio regulations including</a:t>
            </a:r>
          </a:p>
          <a:p>
            <a:pPr lvl="1"/>
            <a:r>
              <a:rPr lang="en-US" altLang="ja-JP" sz="2400" dirty="0" smtClean="0">
                <a:ea typeface="MS PGothic" pitchFamily="50" charset="-128"/>
              </a:rPr>
              <a:t>IEEE 802.22</a:t>
            </a:r>
          </a:p>
          <a:p>
            <a:pPr lvl="1"/>
            <a:r>
              <a:rPr lang="en-US" altLang="ja-JP" sz="2400" dirty="0" smtClean="0">
                <a:ea typeface="MS PGothic" pitchFamily="50" charset="-128"/>
              </a:rPr>
              <a:t>IEEE 802.11af</a:t>
            </a:r>
          </a:p>
          <a:p>
            <a:pPr lvl="1"/>
            <a:r>
              <a:rPr lang="en-US" altLang="ja-JP" sz="2400" dirty="0" smtClean="0">
                <a:ea typeface="MS PGothic" pitchFamily="50" charset="-128"/>
              </a:rPr>
              <a:t>IEEE 802.15.4m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Background</a:t>
            </a:r>
            <a:endParaRPr kumimoji="1" lang="ja-JP" altLang="en-US"/>
          </a:p>
        </p:txBody>
      </p:sp>
      <p:sp>
        <p:nvSpPr>
          <p:cNvPr id="3" name="Content Placeholder 2"/>
          <p:cNvSpPr>
            <a:spLocks noGrp="1"/>
          </p:cNvSpPr>
          <p:nvPr>
            <p:ph idx="1"/>
          </p:nvPr>
        </p:nvSpPr>
        <p:spPr/>
        <p:txBody>
          <a:bodyPr/>
          <a:lstStyle/>
          <a:p>
            <a:r>
              <a:rPr lang="en-US" altLang="ja-JP" dirty="0" smtClean="0">
                <a:ea typeface="MS PGothic" pitchFamily="50" charset="-128"/>
              </a:rPr>
              <a:t>White spaces are not exclusively assigned to a particular radio system</a:t>
            </a:r>
          </a:p>
          <a:p>
            <a:r>
              <a:rPr lang="en-US" altLang="ja-JP" dirty="0" smtClean="0">
                <a:ea typeface="MS PGothic" pitchFamily="50" charset="-128"/>
              </a:rPr>
              <a:t>Any system that fulfils the radio regulation can operate in such frequency bands</a:t>
            </a:r>
          </a:p>
          <a:p>
            <a:r>
              <a:rPr lang="en-US" altLang="ja-JP" dirty="0" smtClean="0">
                <a:ea typeface="MS PGothic" pitchFamily="50" charset="-128"/>
              </a:rPr>
              <a:t>Correspondingly, there is a need for coexistence mechanisms between different white space radio systems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Background</a:t>
            </a:r>
            <a:endParaRPr kumimoji="1" lang="ja-JP" altLang="en-US"/>
          </a:p>
        </p:txBody>
      </p:sp>
      <p:sp>
        <p:nvSpPr>
          <p:cNvPr id="3" name="Content Placeholder 2"/>
          <p:cNvSpPr>
            <a:spLocks noGrp="1"/>
          </p:cNvSpPr>
          <p:nvPr>
            <p:ph idx="1"/>
          </p:nvPr>
        </p:nvSpPr>
        <p:spPr/>
        <p:txBody>
          <a:bodyPr/>
          <a:lstStyle/>
          <a:p>
            <a:r>
              <a:rPr lang="en-US" altLang="ja-JP" sz="2600" dirty="0" smtClean="0">
                <a:ea typeface="MS PGothic" pitchFamily="50" charset="-128"/>
              </a:rPr>
              <a:t>With understanding of the need to provide coexistence solutions for different radio systems operating in white space frequency bands, IEEE 802 committee started project 802.19.1 to develop standard for “TV White Space Coexistence Methods” in December 2009</a:t>
            </a:r>
          </a:p>
          <a:p>
            <a:r>
              <a:rPr lang="en-US" altLang="ja-JP" sz="2600" dirty="0" smtClean="0">
                <a:ea typeface="MS PGothic" pitchFamily="50" charset="-128"/>
              </a:rPr>
              <a:t>This standard will specify radio technology independent methods for coexistence among dissimilar or independently operated TV Band Device networks and dissimilar TV Band Devices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Key parts of the draft standard</a:t>
            </a:r>
            <a:endParaRPr kumimoji="1" lang="ja-JP" altLang="en-US"/>
          </a:p>
        </p:txBody>
      </p:sp>
      <p:graphicFrame>
        <p:nvGraphicFramePr>
          <p:cNvPr id="1026" name="Object 2"/>
          <p:cNvGraphicFramePr>
            <a:graphicFrameLocks noChangeAspect="1"/>
          </p:cNvGraphicFramePr>
          <p:nvPr/>
        </p:nvGraphicFramePr>
        <p:xfrm>
          <a:off x="1905000" y="1295400"/>
          <a:ext cx="5257799" cy="5257799"/>
        </p:xfrm>
        <a:graphic>
          <a:graphicData uri="http://schemas.openxmlformats.org/presentationml/2006/ole">
            <p:oleObj spid="_x0000_s1026" name="Visio" r:id="rId3" imgW="4171714" imgH="4171545" progId="">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System architecture</a:t>
            </a:r>
            <a:endParaRPr kumimoji="1" lang="ja-JP" altLang="en-US"/>
          </a:p>
        </p:txBody>
      </p:sp>
      <p:pic>
        <p:nvPicPr>
          <p:cNvPr id="4" name="Picture 3"/>
          <p:cNvPicPr>
            <a:picLocks noChangeAspect="1" noChangeArrowheads="1"/>
          </p:cNvPicPr>
          <p:nvPr/>
        </p:nvPicPr>
        <p:blipFill>
          <a:blip r:embed="rId2" cstate="print"/>
          <a:srcRect/>
          <a:stretch>
            <a:fillRect/>
          </a:stretch>
        </p:blipFill>
        <p:spPr bwMode="auto">
          <a:xfrm>
            <a:off x="990600" y="1511300"/>
            <a:ext cx="7315200" cy="4886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System architecture</a:t>
            </a:r>
            <a:endParaRPr kumimoji="1" lang="ja-JP" altLang="en-US"/>
          </a:p>
        </p:txBody>
      </p:sp>
      <p:sp>
        <p:nvSpPr>
          <p:cNvPr id="3" name="Content Placeholder 2"/>
          <p:cNvSpPr>
            <a:spLocks noGrp="1"/>
          </p:cNvSpPr>
          <p:nvPr>
            <p:ph idx="1"/>
          </p:nvPr>
        </p:nvSpPr>
        <p:spPr/>
        <p:txBody>
          <a:bodyPr/>
          <a:lstStyle/>
          <a:p>
            <a:r>
              <a:rPr lang="en-US" altLang="ja-JP" sz="2600" dirty="0" smtClean="0">
                <a:ea typeface="MS PGothic" pitchFamily="50" charset="-128"/>
              </a:rPr>
              <a:t>The Coexistence Discovery and Information Server (CDIS) provides neighbor discovery service to the Coexistence Managers</a:t>
            </a:r>
          </a:p>
          <a:p>
            <a:r>
              <a:rPr lang="en-US" altLang="ja-JP" sz="2600" dirty="0" smtClean="0">
                <a:ea typeface="MS PGothic" pitchFamily="50" charset="-128"/>
              </a:rPr>
              <a:t>The Coexistence Manager (CM) provides either information or management service to the white space radio systems it serves</a:t>
            </a:r>
          </a:p>
          <a:p>
            <a:r>
              <a:rPr lang="en-US" altLang="ja-JP" sz="2600" dirty="0" smtClean="0">
                <a:ea typeface="MS PGothic" pitchFamily="50" charset="-128"/>
              </a:rPr>
              <a:t>The Coexistence Enabler (CE) provides interface between different types of white space radio systems and IEEE 802.19.1 coexistence system in a unified format</a:t>
            </a:r>
          </a:p>
          <a:p>
            <a:endParaRPr kumimoji="1" lang="ja-JP" altLang="en-US" sz="26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ea typeface="MS PGothic" pitchFamily="50" charset="-128"/>
              </a:rPr>
              <a:t>Coexistence services</a:t>
            </a:r>
            <a:endParaRPr kumimoji="1" lang="ja-JP" altLang="en-US"/>
          </a:p>
        </p:txBody>
      </p:sp>
      <p:sp>
        <p:nvSpPr>
          <p:cNvPr id="3" name="Content Placeholder 2"/>
          <p:cNvSpPr>
            <a:spLocks noGrp="1"/>
          </p:cNvSpPr>
          <p:nvPr>
            <p:ph idx="1"/>
          </p:nvPr>
        </p:nvSpPr>
        <p:spPr/>
        <p:txBody>
          <a:bodyPr/>
          <a:lstStyle/>
          <a:p>
            <a:r>
              <a:rPr lang="en-US" altLang="ja-JP" sz="2000" dirty="0" smtClean="0">
                <a:ea typeface="MS PGothic" pitchFamily="50" charset="-128"/>
              </a:rPr>
              <a:t>Service provided by CDIS to CMs</a:t>
            </a:r>
          </a:p>
          <a:p>
            <a:pPr lvl="1"/>
            <a:r>
              <a:rPr lang="en-US" altLang="ja-JP" sz="2000" dirty="0" smtClean="0">
                <a:ea typeface="MS PGothic" pitchFamily="50" charset="-128"/>
              </a:rPr>
              <a:t>Coexistence discovery service: CDIS informs CMs about potential neighbors of the white space radio systems served by these Coexistence Managers</a:t>
            </a:r>
          </a:p>
          <a:p>
            <a:r>
              <a:rPr lang="en-US" altLang="ja-JP" sz="2000" dirty="0" smtClean="0">
                <a:ea typeface="MS PGothic" pitchFamily="50" charset="-128"/>
              </a:rPr>
              <a:t>Services provided by 802.19.1 coexistence system to white space radio systems</a:t>
            </a:r>
          </a:p>
          <a:p>
            <a:pPr lvl="1"/>
            <a:r>
              <a:rPr lang="en-US" altLang="ja-JP" sz="2000" dirty="0" smtClean="0">
                <a:ea typeface="MS PGothic" pitchFamily="50" charset="-128"/>
              </a:rPr>
              <a:t>Information service: CM provides a white space radio system information about its potential neighbors including their operating frequencies, potential interference levels etc</a:t>
            </a:r>
          </a:p>
          <a:p>
            <a:pPr lvl="1"/>
            <a:r>
              <a:rPr lang="en-US" altLang="ja-JP" sz="2000" dirty="0" smtClean="0">
                <a:ea typeface="MS PGothic" pitchFamily="50" charset="-128"/>
              </a:rPr>
              <a:t>Management service: CM provides a white space radio system reconfiguration requests that create such configuration of this white space radio system that its operation is improved according to some criteria</a:t>
            </a:r>
            <a:endParaRPr kumimoji="1" lang="ja-JP" altLang="en-US" sz="2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_802_templat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IEEE_802_template</Template>
  <TotalTime>19184</TotalTime>
  <Words>777</Words>
  <Application>Microsoft Office PowerPoint</Application>
  <PresentationFormat>On-screen Show (4:3)</PresentationFormat>
  <Paragraphs>84</Paragraphs>
  <Slides>15</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IEEE_802_template</vt:lpstr>
      <vt:lpstr>Title only</vt:lpstr>
      <vt:lpstr>Visio</vt:lpstr>
      <vt:lpstr>IEEE 802.19.1 Overview</vt:lpstr>
      <vt:lpstr>Outline</vt:lpstr>
      <vt:lpstr>Background</vt:lpstr>
      <vt:lpstr>Background</vt:lpstr>
      <vt:lpstr>Background</vt:lpstr>
      <vt:lpstr>Key parts of the draft standard</vt:lpstr>
      <vt:lpstr>System architecture</vt:lpstr>
      <vt:lpstr>System architecture</vt:lpstr>
      <vt:lpstr>Coexistence services</vt:lpstr>
      <vt:lpstr>Procedures</vt:lpstr>
      <vt:lpstr>Data types, primitives, and messages</vt:lpstr>
      <vt:lpstr>Entity operation profiles</vt:lpstr>
      <vt:lpstr>Entity operation profiles</vt:lpstr>
      <vt:lpstr>Coexistence algorithms</vt:lpstr>
      <vt:lpstr>Further reading</vt:lpstr>
    </vt:vector>
  </TitlesOfParts>
  <Company>Customer Solutions BAE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IEEE 802 March 2011 workshop</dc:subject>
  <dc:creator>apurva.mody</dc:creator>
  <cp:lastModifiedBy>apurva_anna</cp:lastModifiedBy>
  <cp:revision>782</cp:revision>
  <dcterms:created xsi:type="dcterms:W3CDTF">2011-02-25T16:41:17Z</dcterms:created>
  <dcterms:modified xsi:type="dcterms:W3CDTF">2013-07-15T17:16:30Z</dcterms:modified>
</cp:coreProperties>
</file>