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7"/>
  </p:notesMasterIdLst>
  <p:handoutMasterIdLst>
    <p:handoutMasterId r:id="rId8"/>
  </p:handoutMasterIdLst>
  <p:sldIdLst>
    <p:sldId id="344" r:id="rId3"/>
    <p:sldId id="782" r:id="rId4"/>
    <p:sldId id="783" r:id="rId5"/>
    <p:sldId id="78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  <a:srgbClr val="CCFFFF"/>
    <a:srgbClr val="0033CC"/>
    <a:srgbClr val="99FF99"/>
    <a:srgbClr val="FFFF00"/>
    <a:srgbClr val="0066FF"/>
    <a:srgbClr val="006600"/>
    <a:srgbClr val="CCFFCC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9789" autoAdjust="0"/>
  </p:normalViewPr>
  <p:slideViewPr>
    <p:cSldViewPr>
      <p:cViewPr>
        <p:scale>
          <a:sx n="66" d="100"/>
          <a:sy n="66" d="100"/>
        </p:scale>
        <p:origin x="-12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9E50E06-50B3-4FC2-AC17-DEA0F00A4B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8C041DF-CFC1-4E0E-BCDC-37694F65EE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MS PGothic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17595" y="8851607"/>
            <a:ext cx="74815" cy="182942"/>
          </a:xfrm>
          <a:noFill/>
        </p:spPr>
        <p:txBody>
          <a:bodyPr/>
          <a:lstStyle/>
          <a:p>
            <a:pPr defTabSz="916514"/>
            <a:fld id="{20EE8386-93D8-4FAF-9E53-1380C4825F1D}" type="slidenum">
              <a:rPr lang="en-US" smtClean="0">
                <a:latin typeface="Arial" pitchFamily="34" charset="0"/>
                <a:ea typeface="MS PGothic" pitchFamily="34" charset="-128"/>
              </a:rPr>
              <a:pPr defTabSz="916514"/>
              <a:t>2</a:t>
            </a:fld>
            <a:endParaRPr lang="en-US" dirty="0" smtClean="0">
              <a:latin typeface="Arial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DDA97-7ADE-4FCB-80F1-B1E12C3E2F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673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MS PGothic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18013" y="8852203"/>
            <a:ext cx="74414" cy="182940"/>
          </a:xfrm>
          <a:noFill/>
        </p:spPr>
        <p:txBody>
          <a:bodyPr/>
          <a:lstStyle/>
          <a:p>
            <a:pPr defTabSz="920491"/>
            <a:fld id="{E8025373-7B66-4276-BE43-290CA73DD584}" type="slidenum">
              <a:rPr lang="en-US" smtClean="0">
                <a:ea typeface="MS PGothic"/>
                <a:cs typeface="MS PGothic"/>
              </a:rPr>
              <a:pPr defTabSz="920491"/>
              <a:t>4</a:t>
            </a:fld>
            <a:endParaRPr lang="en-US" dirty="0" smtClean="0">
              <a:ea typeface="MS PGothic"/>
              <a:cs typeface="MS PGothic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4CDAC405-A5E5-4E3A-9C56-AFA30CD1445B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0" y="65913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IEEE</a:t>
            </a:r>
            <a:r>
              <a:rPr lang="en-US" sz="1200" baseline="0" dirty="0" smtClean="0">
                <a:solidFill>
                  <a:schemeClr val="bg1"/>
                </a:solidFill>
              </a:rPr>
              <a:t> ITU Spectrum Sharing and White Space Standardization</a:t>
            </a:r>
            <a:endParaRPr lang="en-US" sz="1200" dirty="0" smtClean="0">
              <a:solidFill>
                <a:schemeClr val="bg1"/>
              </a:solidFill>
            </a:endParaRPr>
          </a:p>
          <a:p>
            <a:pPr algn="ctr" eaLnBrk="1" hangingPunct="1"/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228600" y="5715000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pic>
        <p:nvPicPr>
          <p:cNvPr id="14" name="Picture 13" descr="ITU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7200" y="5638800"/>
            <a:ext cx="806302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21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A7F1A0DA-353F-4B4F-BB07-A9A2A15D2959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bg1"/>
                </a:solidFill>
              </a:rPr>
              <a:t>IEEE</a:t>
            </a:r>
            <a:r>
              <a:rPr lang="en-US" sz="1200" baseline="0" dirty="0" smtClean="0">
                <a:solidFill>
                  <a:schemeClr val="bg1"/>
                </a:solidFill>
              </a:rPr>
              <a:t> ITU Spectrum Sharing and White Space Standardization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228600" y="5715000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pic>
        <p:nvPicPr>
          <p:cNvPr id="15" name="Picture 14" descr="ITU_logo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077200" y="5638800"/>
            <a:ext cx="806302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1200">
                <a:solidFill>
                  <a:schemeClr val="bg1"/>
                </a:solidFill>
              </a:rPr>
              <a:t>Page </a:t>
            </a:r>
            <a:fld id="{053D4EC6-3CB5-4A11-AE8C-DD78B5AD364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22/dcn/13/22-13-0114-00-0000-ieee-itu-joint-meeting-spectrum-sharing-and-white-space-standardization-to-bridge-the-digital-divide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dlge.ch/fr/index.htmlhttps:/mentor.ieee.org/802.22/dcn/13/22-13-0112-00-0000-ieee-802-19-1-overview.pptx" TargetMode="External"/><Relationship Id="rId3" Type="http://schemas.openxmlformats.org/officeDocument/2006/relationships/hyperlink" Target="https://mentor.ieee.org/802.22/dcn/13/22-13-0113-00-0000-ieee-802-and-itu-welcome-meeting.pdf" TargetMode="External"/><Relationship Id="rId7" Type="http://schemas.openxmlformats.org/officeDocument/2006/relationships/hyperlink" Target="https://mentor.ieee.org/802.22/dcn/13/22-13-0115-00-0000-ieee-802-15-4m-wpan-standard-in-tvw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22/dcn/13/22-13-0116-00-0000-ieee-802-11af-and-spectrum-sharing.ppt" TargetMode="External"/><Relationship Id="rId5" Type="http://schemas.openxmlformats.org/officeDocument/2006/relationships/hyperlink" Target="https://mentor.ieee.org/802.22/dcn/13/22-13-0110-00-0000-tvws-managing-the-spaces-or-better-managing-inefficiencies.pptx" TargetMode="External"/><Relationship Id="rId10" Type="http://schemas.openxmlformats.org/officeDocument/2006/relationships/hyperlink" Target="https://mentor.ieee.org/802.22/dcn/13/22-13-0117-00-0000-ietf-paws-activities.pdf" TargetMode="External"/><Relationship Id="rId4" Type="http://schemas.openxmlformats.org/officeDocument/2006/relationships/hyperlink" Target="http://www.hdlge.ch/fr/index.htmlhttps:/mentor.ieee.org/802.22/dcn/13/22-13-0111-00-0000-itu-r-studies-on-crs-including-white-spaces.pdf" TargetMode="External"/><Relationship Id="rId9" Type="http://schemas.openxmlformats.org/officeDocument/2006/relationships/hyperlink" Target="https://mentor.ieee.org/802.22/dcn/13/22-13-0109-00-0000-ieee-802-22-whitespace-enabled-rural-broadband-to-cognitive-m2m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762000"/>
            <a:ext cx="8610600" cy="1600200"/>
          </a:xfr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200" b="1" dirty="0" smtClean="0"/>
              <a:t>IEEE ITU Joint Meeting</a:t>
            </a:r>
            <a:br>
              <a:rPr lang="en-US" sz="3200" b="1" dirty="0" smtClean="0"/>
            </a:br>
            <a:r>
              <a:rPr lang="en-US" sz="3200" b="1" dirty="0" smtClean="0"/>
              <a:t>Spectrum Sharing and White Space Standardization to Bridge Digital Divide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362200"/>
            <a:ext cx="8458200" cy="3505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400" dirty="0" smtClean="0">
              <a:ea typeface="MS PGothic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ea typeface="MS PGothic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ea typeface="MS PGothic"/>
              </a:rPr>
              <a:t>Dr. Apurva N. Mody,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ea typeface="MS PGothic"/>
              </a:rPr>
              <a:t>Chair, IEEE 802.22 Working Group</a:t>
            </a:r>
          </a:p>
          <a:p>
            <a:r>
              <a:rPr lang="en-US" sz="2400" dirty="0" smtClean="0">
                <a:ea typeface="MS PGothic"/>
                <a:hlinkClick r:id="rId3"/>
              </a:rPr>
              <a:t>apurva.mody@ieee.org</a:t>
            </a:r>
            <a:r>
              <a:rPr lang="en-US" sz="2400" dirty="0" smtClean="0">
                <a:ea typeface="MS PGothic"/>
              </a:rPr>
              <a:t>, </a:t>
            </a:r>
          </a:p>
          <a:p>
            <a:r>
              <a:rPr lang="en-US" sz="2400" dirty="0" smtClean="0">
                <a:ea typeface="MS PGothic"/>
              </a:rPr>
              <a:t>+1-404-819-0314 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ea typeface="MS PGothic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ea typeface="MS P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5486400"/>
            <a:ext cx="6324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mentor.ieee.org/802.22/dcn/13/22-13-0114-00-0000-ieee-itu-joint-meeting-spectrum-sharing-and-white-space-standardization-to-bridge-the-digital-divide.pptx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world_map_v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3" y="762000"/>
            <a:ext cx="8982075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1181100" y="3543300"/>
            <a:ext cx="381000" cy="3048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2400" y="3886200"/>
            <a:ext cx="2286000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6600"/>
                </a:solidFill>
              </a:rPr>
              <a:t>USA Regulations completed </a:t>
            </a:r>
            <a:r>
              <a:rPr lang="en-US" sz="1600" dirty="0"/>
              <a:t>– Total 288 MHz freed up (Sept 2010) for license-exempt operation. </a:t>
            </a:r>
            <a:r>
              <a:rPr lang="en-US" sz="1600" dirty="0" err="1"/>
              <a:t>Geolocation</a:t>
            </a:r>
            <a:r>
              <a:rPr lang="en-US" sz="1600" dirty="0"/>
              <a:t> database, sensing </a:t>
            </a:r>
            <a:r>
              <a:rPr lang="en-US" sz="1600" dirty="0" smtClean="0"/>
              <a:t>optional – </a:t>
            </a:r>
            <a:r>
              <a:rPr lang="en-US" sz="1600" b="1" i="1" dirty="0" smtClean="0"/>
              <a:t>Incentive auctions could change this.  </a:t>
            </a:r>
            <a:endParaRPr lang="en-US" sz="1600" b="1" i="1" dirty="0"/>
          </a:p>
        </p:txBody>
      </p:sp>
      <p:sp>
        <p:nvSpPr>
          <p:cNvPr id="27653" name="TextBox 10"/>
          <p:cNvSpPr txBox="1">
            <a:spLocks noChangeArrowheads="1"/>
          </p:cNvSpPr>
          <p:nvPr/>
        </p:nvSpPr>
        <p:spPr bwMode="auto">
          <a:xfrm>
            <a:off x="381000" y="304800"/>
            <a:ext cx="8382000" cy="535531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32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TVWS Regulations Around the World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" y="762000"/>
            <a:ext cx="3124200" cy="1600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rgbClr val="006600"/>
                </a:solidFill>
              </a:rPr>
              <a:t>Canada Regulations completed </a:t>
            </a:r>
            <a:r>
              <a:rPr lang="en-US" sz="1400"/>
              <a:t>– Total 300 MHz (Ch. 2-51) being considered for license-exempt operation, of which 180 MHz (ch. 21-51) have already been open for light-licensing for remote rural broadband access since June 2009</a:t>
            </a:r>
          </a:p>
        </p:txBody>
      </p:sp>
      <p:cxnSp>
        <p:nvCxnSpPr>
          <p:cNvPr id="14" name="Straight Arrow Connector 13"/>
          <p:cNvCxnSpPr>
            <a:cxnSpLocks noChangeShapeType="1"/>
            <a:stCxn id="13" idx="2"/>
          </p:cNvCxnSpPr>
          <p:nvPr/>
        </p:nvCxnSpPr>
        <p:spPr bwMode="auto">
          <a:xfrm flipH="1">
            <a:off x="1524000" y="2362200"/>
            <a:ext cx="114300" cy="2286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581400" y="762000"/>
            <a:ext cx="2438400" cy="181588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6600"/>
                </a:solidFill>
              </a:rPr>
              <a:t>UK </a:t>
            </a:r>
            <a:r>
              <a:rPr lang="en-US" sz="1600" b="1" dirty="0" smtClean="0">
                <a:solidFill>
                  <a:srgbClr val="006600"/>
                </a:solidFill>
              </a:rPr>
              <a:t>Initial Rules Released (July 5</a:t>
            </a:r>
            <a:r>
              <a:rPr lang="en-US" sz="1600" b="1" baseline="30000" dirty="0" smtClean="0">
                <a:solidFill>
                  <a:srgbClr val="006600"/>
                </a:solidFill>
              </a:rPr>
              <a:t>th</a:t>
            </a:r>
            <a:r>
              <a:rPr lang="en-US" sz="1600" b="1" dirty="0" smtClean="0">
                <a:solidFill>
                  <a:srgbClr val="006600"/>
                </a:solidFill>
              </a:rPr>
              <a:t>, 2012) </a:t>
            </a:r>
            <a:r>
              <a:rPr lang="en-US" sz="1600" dirty="0"/>
              <a:t>– License-exempt database driven </a:t>
            </a:r>
            <a:r>
              <a:rPr lang="en-US" sz="1600" dirty="0" smtClean="0"/>
              <a:t>approach, different classes of devices, sensing optional</a:t>
            </a:r>
            <a:endParaRPr lang="en-US" sz="1600" dirty="0"/>
          </a:p>
        </p:txBody>
      </p:sp>
      <p:cxnSp>
        <p:nvCxnSpPr>
          <p:cNvPr id="18" name="Straight Arrow Connector 17"/>
          <p:cNvCxnSpPr>
            <a:cxnSpLocks noChangeShapeType="1"/>
            <a:stCxn id="17" idx="2"/>
          </p:cNvCxnSpPr>
          <p:nvPr/>
        </p:nvCxnSpPr>
        <p:spPr bwMode="auto">
          <a:xfrm flipH="1">
            <a:off x="4191000" y="2577882"/>
            <a:ext cx="609600" cy="317718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943600" y="762000"/>
            <a:ext cx="1752600" cy="28924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rgbClr val="000099"/>
                </a:solidFill>
              </a:rPr>
              <a:t>EU (CEPT) Discussions on-going – </a:t>
            </a:r>
            <a:r>
              <a:rPr lang="en-US" sz="1400"/>
              <a:t>license-exempt, collaborative sensing,  database approaches considered. Variable transmit power based on device capabilities, microphone protection beacon </a:t>
            </a:r>
            <a:endParaRPr lang="en-US" sz="1400">
              <a:solidFill>
                <a:srgbClr val="000099"/>
              </a:solidFill>
            </a:endParaRPr>
          </a:p>
        </p:txBody>
      </p:sp>
      <p:cxnSp>
        <p:nvCxnSpPr>
          <p:cNvPr id="22" name="Straight Arrow Connector 21"/>
          <p:cNvCxnSpPr>
            <a:cxnSpLocks noChangeShapeType="1"/>
            <a:stCxn id="21" idx="1"/>
          </p:cNvCxnSpPr>
          <p:nvPr/>
        </p:nvCxnSpPr>
        <p:spPr bwMode="auto">
          <a:xfrm rot="10800000" flipV="1">
            <a:off x="4876800" y="2208213"/>
            <a:ext cx="1066800" cy="839787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486400" y="4495800"/>
            <a:ext cx="1752600" cy="181588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>
                <a:solidFill>
                  <a:srgbClr val="000099"/>
                </a:solidFill>
              </a:rPr>
              <a:t>India Discussions on-going –  </a:t>
            </a:r>
            <a:r>
              <a:rPr lang="en-US" sz="1400" dirty="0"/>
              <a:t>368 – 380 MHz for rural. 470 MHz – </a:t>
            </a:r>
            <a:r>
              <a:rPr lang="en-US" sz="1400" dirty="0" smtClean="0"/>
              <a:t>470 - 585 </a:t>
            </a:r>
            <a:r>
              <a:rPr lang="en-US" sz="1400" dirty="0"/>
              <a:t>MHz for </a:t>
            </a:r>
            <a:r>
              <a:rPr lang="en-US" sz="1400" dirty="0" err="1" smtClean="0"/>
              <a:t>WhiteSpaces</a:t>
            </a:r>
            <a:r>
              <a:rPr lang="en-US" sz="1400" dirty="0" smtClean="0"/>
              <a:t>. </a:t>
            </a:r>
            <a:r>
              <a:rPr lang="en-US" sz="1400" dirty="0"/>
              <a:t>Further discussions in 2015 time-frame</a:t>
            </a:r>
            <a:endParaRPr lang="en-US" sz="1400" dirty="0">
              <a:solidFill>
                <a:srgbClr val="000099"/>
              </a:solidFill>
            </a:endParaRPr>
          </a:p>
        </p:txBody>
      </p:sp>
      <p:cxnSp>
        <p:nvCxnSpPr>
          <p:cNvPr id="26" name="Straight Arrow Connector 25"/>
          <p:cNvCxnSpPr>
            <a:cxnSpLocks noChangeShapeType="1"/>
            <a:stCxn id="25" idx="0"/>
          </p:cNvCxnSpPr>
          <p:nvPr/>
        </p:nvCxnSpPr>
        <p:spPr bwMode="auto">
          <a:xfrm flipH="1" flipV="1">
            <a:off x="6248400" y="4038600"/>
            <a:ext cx="114300" cy="4572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96200" y="762000"/>
            <a:ext cx="1447800" cy="2032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>
                <a:solidFill>
                  <a:srgbClr val="000099"/>
                </a:solidFill>
              </a:rPr>
              <a:t>Japan (MIC) Discussions on-going Final rules before 2015. </a:t>
            </a:r>
            <a:r>
              <a:rPr lang="en-US" sz="1400"/>
              <a:t>10 WS projects under way – WS Test Area to be allocated </a:t>
            </a:r>
          </a:p>
        </p:txBody>
      </p:sp>
      <p:cxnSp>
        <p:nvCxnSpPr>
          <p:cNvPr id="30" name="Straight Arrow Connector 29"/>
          <p:cNvCxnSpPr>
            <a:cxnSpLocks noChangeShapeType="1"/>
            <a:stCxn id="29" idx="2"/>
          </p:cNvCxnSpPr>
          <p:nvPr/>
        </p:nvCxnSpPr>
        <p:spPr bwMode="auto">
          <a:xfrm rot="5400000">
            <a:off x="7816850" y="2825750"/>
            <a:ext cx="635000" cy="5715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7315200" y="3702050"/>
            <a:ext cx="1752600" cy="233910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0099"/>
                </a:solidFill>
              </a:rPr>
              <a:t>Singapore Testing devices on-going (IDA)– </a:t>
            </a:r>
            <a:r>
              <a:rPr lang="en-US" sz="1400" dirty="0"/>
              <a:t>Final rules before 2015. 12 channels for testing. May allow bonding of up to 8 channels. Sensing , database required</a:t>
            </a:r>
            <a:endParaRPr lang="en-US" sz="1400" dirty="0">
              <a:solidFill>
                <a:srgbClr val="000099"/>
              </a:solidFill>
            </a:endParaRPr>
          </a:p>
        </p:txBody>
      </p:sp>
      <p:cxnSp>
        <p:nvCxnSpPr>
          <p:cNvPr id="35" name="Straight Arrow Connector 34"/>
          <p:cNvCxnSpPr>
            <a:cxnSpLocks noChangeShapeType="1"/>
            <a:stCxn id="34" idx="1"/>
          </p:cNvCxnSpPr>
          <p:nvPr/>
        </p:nvCxnSpPr>
        <p:spPr bwMode="auto">
          <a:xfrm flipH="1" flipV="1">
            <a:off x="6781800" y="4191001"/>
            <a:ext cx="533400" cy="6806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stCxn id="38" idx="0"/>
          </p:cNvCxnSpPr>
          <p:nvPr/>
        </p:nvCxnSpPr>
        <p:spPr bwMode="auto">
          <a:xfrm flipV="1">
            <a:off x="4495800" y="3124200"/>
            <a:ext cx="0" cy="9144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4" name="Straight Arrow Connector 63"/>
          <p:cNvCxnSpPr>
            <a:cxnSpLocks noChangeShapeType="1"/>
          </p:cNvCxnSpPr>
          <p:nvPr/>
        </p:nvCxnSpPr>
        <p:spPr bwMode="auto">
          <a:xfrm rot="5400000">
            <a:off x="5029200" y="3733800"/>
            <a:ext cx="152400" cy="15240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2057400" y="2362200"/>
            <a:ext cx="1676400" cy="181588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rgbClr val="000099"/>
                </a:solidFill>
              </a:rPr>
              <a:t>Brazil –  </a:t>
            </a:r>
            <a:r>
              <a:rPr lang="en-US" sz="1400" dirty="0"/>
              <a:t>DTV transition on-going. Realizes the importance of broadband for rural (e. g. Res. 558, Operation in 450 – 470 MHz</a:t>
            </a:r>
            <a:r>
              <a:rPr lang="en-US" sz="1400" dirty="0" smtClean="0"/>
              <a:t>)</a:t>
            </a:r>
          </a:p>
        </p:txBody>
      </p:sp>
      <p:cxnSp>
        <p:nvCxnSpPr>
          <p:cNvPr id="71" name="Straight Arrow Connector 70"/>
          <p:cNvCxnSpPr>
            <a:cxnSpLocks noChangeShapeType="1"/>
            <a:stCxn id="70" idx="2"/>
          </p:cNvCxnSpPr>
          <p:nvPr/>
        </p:nvCxnSpPr>
        <p:spPr bwMode="auto">
          <a:xfrm>
            <a:off x="2895600" y="4178082"/>
            <a:ext cx="0" cy="622518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581400" y="4038600"/>
            <a:ext cx="1828800" cy="25545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000099"/>
                </a:solidFill>
              </a:rPr>
              <a:t>ITU – </a:t>
            </a:r>
            <a:r>
              <a:rPr lang="en-US" sz="1600" dirty="0"/>
              <a:t>Several study groups are discussing cognitive radio based operation. TVWS </a:t>
            </a:r>
            <a:r>
              <a:rPr lang="en-US" sz="1600" dirty="0" smtClean="0"/>
              <a:t>may </a:t>
            </a:r>
            <a:r>
              <a:rPr lang="en-US" sz="1600" dirty="0"/>
              <a:t>be a discussion topic in 2015 WRC. IEEE 802 is providing inputs</a:t>
            </a:r>
            <a:endParaRPr lang="en-US" sz="1600" dirty="0">
              <a:solidFill>
                <a:srgbClr val="000099"/>
              </a:solidFill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181600" y="3352800"/>
            <a:ext cx="1143000" cy="116955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1400" b="1" dirty="0">
                <a:solidFill>
                  <a:srgbClr val="000099"/>
                </a:solidFill>
              </a:rPr>
              <a:t>Egypt – </a:t>
            </a:r>
            <a:r>
              <a:rPr lang="en-US" sz="1400" dirty="0" smtClean="0"/>
              <a:t>interested and participating in IEEE 802</a:t>
            </a:r>
            <a:endParaRPr lang="en-US" sz="14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7" grpId="0" animBg="1"/>
      <p:bldP spid="21" grpId="0" animBg="1"/>
      <p:bldP spid="25" grpId="0" animBg="1"/>
      <p:bldP spid="29" grpId="0" animBg="1"/>
      <p:bldP spid="34" grpId="0" animBg="1"/>
      <p:bldP spid="70" grpId="0" animBg="1"/>
      <p:bldP spid="38" grpId="0" animBg="1"/>
      <p:bldP spid="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5861304" cy="914400"/>
          </a:xfr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kern="1200" dirty="0" smtClean="0"/>
              <a:t>United States Tomorrow: shared-use Spectrum Superhighways</a:t>
            </a:r>
            <a:endParaRPr lang="en-US" sz="2800" b="1" kern="1200" dirty="0"/>
          </a:p>
        </p:txBody>
      </p:sp>
      <p:sp>
        <p:nvSpPr>
          <p:cNvPr id="3" name="Rectangle 2"/>
          <p:cNvSpPr/>
          <p:nvPr/>
        </p:nvSpPr>
        <p:spPr>
          <a:xfrm>
            <a:off x="209550" y="1228665"/>
            <a:ext cx="5206999" cy="53245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 smtClean="0"/>
              <a:t>PCAST </a:t>
            </a:r>
            <a:r>
              <a:rPr lang="en-US" sz="2000" b="1" dirty="0"/>
              <a:t>recommends the </a:t>
            </a:r>
            <a:r>
              <a:rPr lang="en-US" sz="2000" b="1" dirty="0" smtClean="0"/>
              <a:t>President  issue </a:t>
            </a:r>
            <a:r>
              <a:rPr lang="en-US" sz="2000" b="1" dirty="0"/>
              <a:t>a new memorandum </a:t>
            </a:r>
            <a:r>
              <a:rPr lang="en-US" sz="2000" b="1" dirty="0" smtClean="0"/>
              <a:t>that:</a:t>
            </a:r>
            <a:endParaRPr lang="en-US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states </a:t>
            </a:r>
            <a:r>
              <a:rPr lang="en-US" sz="2000" dirty="0"/>
              <a:t>the </a:t>
            </a:r>
            <a:r>
              <a:rPr lang="en-US" sz="2000" b="1" i="1" dirty="0">
                <a:solidFill>
                  <a:srgbClr val="3333CC"/>
                </a:solidFill>
              </a:rPr>
              <a:t>policy of the U.S. government is to </a:t>
            </a:r>
            <a:r>
              <a:rPr lang="en-US" sz="2000" b="1" i="1" dirty="0" smtClean="0">
                <a:solidFill>
                  <a:srgbClr val="3333CC"/>
                </a:solidFill>
              </a:rPr>
              <a:t>share underutilized </a:t>
            </a:r>
            <a:r>
              <a:rPr lang="en-US" sz="2000" b="1" i="1" dirty="0">
                <a:solidFill>
                  <a:srgbClr val="3333CC"/>
                </a:solidFill>
              </a:rPr>
              <a:t>Federal spectrum</a:t>
            </a:r>
            <a:r>
              <a:rPr lang="en-US" sz="2000" dirty="0" smtClean="0"/>
              <a:t>; </a:t>
            </a:r>
            <a:r>
              <a:rPr lang="en-US" sz="2000" dirty="0"/>
              <a:t>and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identifies </a:t>
            </a:r>
            <a:r>
              <a:rPr lang="en-US" sz="2000" dirty="0"/>
              <a:t>immediately 1,000 MHz of Federal </a:t>
            </a:r>
            <a:r>
              <a:rPr lang="en-US" sz="2000" dirty="0" smtClean="0"/>
              <a:t>spectrum </a:t>
            </a:r>
            <a:r>
              <a:rPr lang="en-US" sz="2000" dirty="0"/>
              <a:t>for sharing with the private </a:t>
            </a:r>
            <a:r>
              <a:rPr lang="en-US" sz="2000" dirty="0" smtClean="0"/>
              <a:t>sector; and </a:t>
            </a:r>
          </a:p>
          <a:p>
            <a:r>
              <a:rPr lang="en-US" sz="2000" b="1" dirty="0" smtClean="0"/>
              <a:t>The New Spectrum Superhighway:</a:t>
            </a:r>
          </a:p>
          <a:p>
            <a:pPr marL="406400" lvl="1" indent="-406400">
              <a:buFont typeface="Arial" pitchFamily="34" charset="0"/>
              <a:buChar char="•"/>
            </a:pPr>
            <a:r>
              <a:rPr lang="en-US" sz="2000" dirty="0" smtClean="0"/>
              <a:t>Divides spectrum into </a:t>
            </a:r>
            <a:r>
              <a:rPr lang="en-US" sz="2000" dirty="0"/>
              <a:t>substantial blocks with common characteristics</a:t>
            </a:r>
          </a:p>
          <a:p>
            <a:pPr marL="406400" lvl="1" indent="-406400">
              <a:buFont typeface="Arial" pitchFamily="34" charset="0"/>
              <a:buChar char="•"/>
            </a:pPr>
            <a:r>
              <a:rPr lang="en-US" sz="2000" dirty="0" smtClean="0"/>
              <a:t>Makes </a:t>
            </a:r>
            <a:r>
              <a:rPr lang="en-US" sz="2000" dirty="0"/>
              <a:t>sharing by Federal </a:t>
            </a:r>
            <a:r>
              <a:rPr lang="en-US" sz="2000" dirty="0" smtClean="0"/>
              <a:t>users with </a:t>
            </a:r>
            <a:r>
              <a:rPr lang="en-US" sz="2000" dirty="0"/>
              <a:t>commercial users the norm  </a:t>
            </a:r>
          </a:p>
          <a:p>
            <a:pPr marL="406400" lvl="1" indent="-406400">
              <a:buFont typeface="Arial" pitchFamily="34" charset="0"/>
              <a:buChar char="•"/>
            </a:pPr>
            <a:r>
              <a:rPr lang="en-US" sz="2000" dirty="0" smtClean="0"/>
              <a:t>Measures </a:t>
            </a:r>
            <a:r>
              <a:rPr lang="en-US" sz="2000" dirty="0"/>
              <a:t>spectrum effectiveness using a new </a:t>
            </a:r>
            <a:r>
              <a:rPr lang="en-US" sz="2000" dirty="0" smtClean="0"/>
              <a:t>metrics</a:t>
            </a:r>
            <a:endParaRPr lang="en-US" sz="2000" dirty="0"/>
          </a:p>
          <a:p>
            <a:pPr marL="406400" lvl="1" indent="-406400">
              <a:buFont typeface="Arial" pitchFamily="34" charset="0"/>
              <a:buChar char="•"/>
            </a:pPr>
            <a:r>
              <a:rPr lang="en-US" sz="2000" dirty="0" smtClean="0"/>
              <a:t>Increases capacity and spectrum re-use by 1,000’s </a:t>
            </a:r>
            <a:r>
              <a:rPr lang="en-US" sz="2000" dirty="0"/>
              <a:t> </a:t>
            </a:r>
            <a:r>
              <a:rPr lang="en-US" sz="2000" dirty="0" smtClean="0"/>
              <a:t>of times.</a:t>
            </a:r>
          </a:p>
        </p:txBody>
      </p:sp>
      <p:pic>
        <p:nvPicPr>
          <p:cNvPr id="8194" name="Picture 2" descr="C:\Documents and Settings\stine_d\Local Settings\Temporary Internet Files\Content.IE5\E0WGAUJX\MP90043852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9874" y="1371600"/>
            <a:ext cx="3717926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28600" y="4293989"/>
            <a:ext cx="525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/>
          </a:p>
          <a:p>
            <a:r>
              <a:rPr lang="en-US" sz="2000" dirty="0"/>
              <a:t/>
            </a:r>
            <a:br>
              <a:rPr lang="en-US" sz="2000" dirty="0"/>
            </a:b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6400800" y="381000"/>
            <a:ext cx="2514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1400" b="1" dirty="0" smtClean="0"/>
              <a:t>Courtesy: Mark </a:t>
            </a:r>
            <a:r>
              <a:rPr lang="en-US" sz="1400" b="1" dirty="0" err="1" smtClean="0"/>
              <a:t>Gorenberg</a:t>
            </a:r>
            <a:r>
              <a:rPr lang="en-US" sz="1400" b="1" dirty="0" smtClean="0"/>
              <a:t>,</a:t>
            </a:r>
            <a:r>
              <a:rPr lang="en-US" sz="1400" dirty="0" smtClean="0"/>
              <a:t> Hummer </a:t>
            </a:r>
            <a:r>
              <a:rPr lang="en-US" sz="1400" dirty="0" err="1" smtClean="0"/>
              <a:t>Winbald</a:t>
            </a:r>
            <a:r>
              <a:rPr lang="en-US" sz="1400" dirty="0" smtClean="0"/>
              <a:t> Venture Partners 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334000" y="4114800"/>
            <a:ext cx="3657600" cy="13716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3340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0198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294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2390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8486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458200" y="4343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334000" y="5105400"/>
            <a:ext cx="36576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3340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198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294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2390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486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8458200" y="4724400"/>
            <a:ext cx="457200" cy="76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178178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1848" y="4302100"/>
            <a:ext cx="793952" cy="498500"/>
          </a:xfrm>
          <a:prstGeom prst="rect">
            <a:avLst/>
          </a:prstGeom>
          <a:noFill/>
        </p:spPr>
      </p:pic>
      <p:pic>
        <p:nvPicPr>
          <p:cNvPr id="30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962400"/>
            <a:ext cx="793952" cy="498500"/>
          </a:xfrm>
          <a:prstGeom prst="rect">
            <a:avLst/>
          </a:prstGeom>
          <a:noFill/>
        </p:spPr>
      </p:pic>
      <p:cxnSp>
        <p:nvCxnSpPr>
          <p:cNvPr id="32" name="Elbow Connector 31"/>
          <p:cNvCxnSpPr>
            <a:endCxn id="30" idx="3"/>
          </p:cNvCxnSpPr>
          <p:nvPr/>
        </p:nvCxnSpPr>
        <p:spPr bwMode="auto">
          <a:xfrm rot="10800000">
            <a:off x="6737552" y="4211650"/>
            <a:ext cx="730048" cy="3254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3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32297" y="5064100"/>
            <a:ext cx="793952" cy="498500"/>
          </a:xfrm>
          <a:prstGeom prst="rect">
            <a:avLst/>
          </a:prstGeom>
          <a:noFill/>
        </p:spPr>
      </p:pic>
      <p:sp>
        <p:nvSpPr>
          <p:cNvPr id="34" name="Explosion 2 33"/>
          <p:cNvSpPr/>
          <p:nvPr/>
        </p:nvSpPr>
        <p:spPr bwMode="auto">
          <a:xfrm>
            <a:off x="5562600" y="5105400"/>
            <a:ext cx="1066800" cy="38100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35" name="Elbow Connector 34"/>
          <p:cNvCxnSpPr/>
          <p:nvPr/>
        </p:nvCxnSpPr>
        <p:spPr bwMode="auto">
          <a:xfrm rot="10800000">
            <a:off x="6781801" y="5043449"/>
            <a:ext cx="730048" cy="3254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Multiply 35"/>
          <p:cNvSpPr/>
          <p:nvPr/>
        </p:nvSpPr>
        <p:spPr bwMode="auto">
          <a:xfrm>
            <a:off x="6858000" y="4953000"/>
            <a:ext cx="533400" cy="4572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7" name="Explosion 2 36"/>
          <p:cNvSpPr/>
          <p:nvPr/>
        </p:nvSpPr>
        <p:spPr bwMode="auto">
          <a:xfrm>
            <a:off x="5562600" y="4419600"/>
            <a:ext cx="1066800" cy="38100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8" name="Rounded Rectangular Callout 37"/>
          <p:cNvSpPr/>
          <p:nvPr/>
        </p:nvSpPr>
        <p:spPr bwMode="auto">
          <a:xfrm>
            <a:off x="7848600" y="3505200"/>
            <a:ext cx="1295400" cy="685800"/>
          </a:xfrm>
          <a:prstGeom prst="wedgeRoundRectCallout">
            <a:avLst>
              <a:gd name="adj1" fmla="val -81337"/>
              <a:gd name="adj2" fmla="val 54034"/>
              <a:gd name="adj3" fmla="val 16667"/>
            </a:avLst>
          </a:prstGeom>
          <a:solidFill>
            <a:srgbClr val="0000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chemeClr val="bg1"/>
                </a:solidFill>
              </a:rPr>
              <a:t>Cognitive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radio</a:t>
            </a:r>
          </a:p>
        </p:txBody>
      </p:sp>
      <p:sp>
        <p:nvSpPr>
          <p:cNvPr id="39" name="Rounded Rectangular Callout 38"/>
          <p:cNvSpPr/>
          <p:nvPr/>
        </p:nvSpPr>
        <p:spPr bwMode="auto">
          <a:xfrm>
            <a:off x="5867400" y="5562600"/>
            <a:ext cx="1676400" cy="609600"/>
          </a:xfrm>
          <a:prstGeom prst="wedgeRoundRectCallout">
            <a:avLst>
              <a:gd name="adj1" fmla="val 57191"/>
              <a:gd name="adj2" fmla="val -67395"/>
              <a:gd name="adj3" fmla="val 16667"/>
            </a:avLst>
          </a:prstGeom>
          <a:solidFill>
            <a:srgbClr val="0000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</a:rPr>
              <a:t>Non-cognitive radio</a:t>
            </a:r>
          </a:p>
        </p:txBody>
      </p:sp>
    </p:spTree>
    <p:extLst>
      <p:ext uri="{BB962C8B-B14F-4D97-AF65-F5344CB8AC3E}">
        <p14:creationId xmlns:p14="http://schemas.microsoft.com/office/powerpoint/2010/main" xmlns="" val="3788836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0" y="235803"/>
            <a:ext cx="9144000" cy="678597"/>
          </a:xfrm>
          <a:prstGeom prst="rect">
            <a:avLst/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66FF">
                <a:alpha val="53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Agenda</a:t>
            </a:r>
            <a:endParaRPr lang="en-US" sz="3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52400" y="1066800"/>
          <a:ext cx="8839198" cy="5491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3429000"/>
                <a:gridCol w="1295398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sz="1800" b="0" dirty="0" smtClean="0">
                          <a:hlinkClick r:id="rId3"/>
                        </a:rPr>
                        <a:t>IEEE ITU Welcome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Paul </a:t>
                      </a:r>
                      <a:r>
                        <a:rPr lang="en-US" dirty="0" err="1" smtClean="0"/>
                        <a:t>Nikolich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(Chair, IEEE 802)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4"/>
                        </a:rPr>
                        <a:t>ITU</a:t>
                      </a:r>
                      <a:r>
                        <a:rPr lang="en-US" b="0" baseline="0" dirty="0" smtClean="0">
                          <a:hlinkClick r:id="rId4"/>
                        </a:rPr>
                        <a:t> Studies on Cognitive Radios and White Spaces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Philippe </a:t>
                      </a:r>
                      <a:r>
                        <a:rPr lang="en-US" dirty="0" err="1" smtClean="0"/>
                        <a:t>Aubineau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Counsellor</a:t>
                      </a:r>
                      <a:r>
                        <a:rPr lang="en-US" dirty="0" smtClean="0"/>
                        <a:t>, ITU-R Study</a:t>
                      </a:r>
                      <a:r>
                        <a:rPr lang="en-US" baseline="0" dirty="0" smtClean="0"/>
                        <a:t> Groups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5"/>
                        </a:rPr>
                        <a:t>White Spaces: Managing the Spaces or Better</a:t>
                      </a:r>
                      <a:r>
                        <a:rPr lang="en-US" b="0" baseline="0" dirty="0" smtClean="0">
                          <a:hlinkClick r:id="rId5"/>
                        </a:rPr>
                        <a:t> Managing Spectrum Efficiency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Christian Gomez, (ITU-R)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Spectrum Regulation and Policy Officer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baseline="0" dirty="0" smtClean="0">
                          <a:hlinkClick r:id="rId6"/>
                        </a:rPr>
                        <a:t>IEEE 802.11 (WLAN) Standards on Spectrum Sharing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 Kennedy (IEEE 802.11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7"/>
                        </a:rPr>
                        <a:t>IEEE 802.15.4m (WPAN) Standard for TVWS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Clint Powell (IEEE 802.15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8"/>
                        </a:rPr>
                        <a:t>IEEE 802.19.1 (Co-existence) Standard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Stanislav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Filin</a:t>
                      </a:r>
                      <a:r>
                        <a:rPr lang="en-US" dirty="0" smtClean="0"/>
                        <a:t> (IEEE 802.19.1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9"/>
                        </a:rPr>
                        <a:t>IEEE 802.22: White</a:t>
                      </a:r>
                      <a:r>
                        <a:rPr lang="en-US" b="0" baseline="0" dirty="0" smtClean="0">
                          <a:hlinkClick r:id="rId9"/>
                        </a:rPr>
                        <a:t> Space Enabled Rural Broadband to Cognitive M2M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Apurva</a:t>
                      </a:r>
                      <a:r>
                        <a:rPr lang="en-US" dirty="0" smtClean="0"/>
                        <a:t> N. </a:t>
                      </a:r>
                      <a:r>
                        <a:rPr lang="en-US" dirty="0" err="1" smtClean="0"/>
                        <a:t>Mody</a:t>
                      </a:r>
                      <a:r>
                        <a:rPr lang="en-US" dirty="0" smtClean="0"/>
                        <a:t> (IEEE 802.22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31775" indent="-231775">
                        <a:buFont typeface="Arial" pitchFamily="34" charset="0"/>
                        <a:buChar char="•"/>
                      </a:pPr>
                      <a:r>
                        <a:rPr lang="en-US" b="0" dirty="0" smtClean="0">
                          <a:hlinkClick r:id="rId10"/>
                        </a:rPr>
                        <a:t>IETF Protocol to</a:t>
                      </a:r>
                      <a:r>
                        <a:rPr lang="en-US" b="0" baseline="0" dirty="0" smtClean="0">
                          <a:hlinkClick r:id="rId10"/>
                        </a:rPr>
                        <a:t> Access White Spaces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Subir</a:t>
                      </a:r>
                      <a:r>
                        <a:rPr lang="en-US" dirty="0" smtClean="0"/>
                        <a:t> Das (IETF PAWS)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 min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802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20304</TotalTime>
  <Words>543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IEEE_802_template</vt:lpstr>
      <vt:lpstr>Title only</vt:lpstr>
      <vt:lpstr>IEEE ITU Joint Meeting Spectrum Sharing and White Space Standardization to Bridge Digital Divide</vt:lpstr>
      <vt:lpstr>Slide 2</vt:lpstr>
      <vt:lpstr>United States Tomorrow: shared-use Spectrum Superhighways</vt:lpstr>
      <vt:lpstr>Slide 4</vt:lpstr>
    </vt:vector>
  </TitlesOfParts>
  <Company>Customer Solutions 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March 2011 workshop</dc:subject>
  <dc:creator>apurva.mody</dc:creator>
  <cp:lastModifiedBy>apurva_anna</cp:lastModifiedBy>
  <cp:revision>810</cp:revision>
  <dcterms:created xsi:type="dcterms:W3CDTF">2011-02-25T16:41:17Z</dcterms:created>
  <dcterms:modified xsi:type="dcterms:W3CDTF">2013-07-16T08:13:23Z</dcterms:modified>
</cp:coreProperties>
</file>