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15"/>
  </p:notesMasterIdLst>
  <p:handoutMasterIdLst>
    <p:handoutMasterId r:id="rId16"/>
  </p:handoutMasterIdLst>
  <p:sldIdLst>
    <p:sldId id="344" r:id="rId3"/>
    <p:sldId id="345" r:id="rId4"/>
    <p:sldId id="346" r:id="rId5"/>
    <p:sldId id="347" r:id="rId6"/>
    <p:sldId id="348" r:id="rId7"/>
    <p:sldId id="349" r:id="rId8"/>
    <p:sldId id="350" r:id="rId9"/>
    <p:sldId id="351" r:id="rId10"/>
    <p:sldId id="352" r:id="rId11"/>
    <p:sldId id="353" r:id="rId12"/>
    <p:sldId id="354" r:id="rId13"/>
    <p:sldId id="355"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33CC"/>
    <a:srgbClr val="CCFFFF"/>
    <a:srgbClr val="0033CC"/>
    <a:srgbClr val="99FF99"/>
    <a:srgbClr val="FFFF00"/>
    <a:srgbClr val="0066FF"/>
    <a:srgbClr val="006600"/>
    <a:srgbClr val="CCFFCC"/>
    <a:srgbClr val="FF99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94" autoAdjust="0"/>
    <p:restoredTop sz="96774" autoAdjust="0"/>
  </p:normalViewPr>
  <p:slideViewPr>
    <p:cSldViewPr>
      <p:cViewPr>
        <p:scale>
          <a:sx n="66" d="100"/>
          <a:sy n="66" d="100"/>
        </p:scale>
        <p:origin x="-1230" y="-1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9E50E06-50B3-4FC2-AC17-DEA0F00A4BA9}" type="slidenum">
              <a:rPr lang="en-US"/>
              <a:pPr/>
              <a:t>‹#›</a:t>
            </a:fld>
            <a:endParaRPr lang="en-US"/>
          </a:p>
        </p:txBody>
      </p:sp>
    </p:spTree>
    <p:extLst>
      <p:ext uri="{BB962C8B-B14F-4D97-AF65-F5344CB8AC3E}">
        <p14:creationId xmlns:p14="http://schemas.microsoft.com/office/powerpoint/2010/main" xmlns="" val="1214876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98C041DF-CFC1-4E0E-BCDC-37694F65EEEE}" type="slidenum">
              <a:rPr lang="en-US"/>
              <a:pPr/>
              <a:t>‹#›</a:t>
            </a:fld>
            <a:endParaRPr lang="en-US"/>
          </a:p>
        </p:txBody>
      </p:sp>
    </p:spTree>
    <p:extLst>
      <p:ext uri="{BB962C8B-B14F-4D97-AF65-F5344CB8AC3E}">
        <p14:creationId xmlns:p14="http://schemas.microsoft.com/office/powerpoint/2010/main" xmlns="" val="7614899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a:noFill/>
          <a:ln/>
        </p:spPr>
        <p:txBody>
          <a:bodyPr/>
          <a:lstStyle/>
          <a:p>
            <a:endParaRPr lang="en-US" dirty="0" smtClean="0">
              <a:ea typeface="MS PGothic"/>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330758" name="Text Box 6"/>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4CDAC405-A5E5-4E3A-9C56-AFA30CD1445B}" type="slidenum">
              <a:rPr lang="en-US" sz="1200">
                <a:solidFill>
                  <a:schemeClr val="bg1"/>
                </a:solidFill>
              </a:rPr>
              <a:pPr algn="r" eaLnBrk="1" hangingPunct="1">
                <a:spcBef>
                  <a:spcPct val="50000"/>
                </a:spcBef>
              </a:pPr>
              <a:t>‹#›</a:t>
            </a:fld>
            <a:endParaRPr lang="en-US" sz="1200">
              <a:solidFill>
                <a:schemeClr val="bg1"/>
              </a:solidFill>
            </a:endParaRPr>
          </a:p>
        </p:txBody>
      </p:sp>
      <p:sp>
        <p:nvSpPr>
          <p:cNvPr id="330759" name="Text Box 7"/>
          <p:cNvSpPr txBox="1">
            <a:spLocks noChangeArrowheads="1"/>
          </p:cNvSpPr>
          <p:nvPr/>
        </p:nvSpPr>
        <p:spPr bwMode="auto">
          <a:xfrm>
            <a:off x="0" y="6591300"/>
            <a:ext cx="9144000" cy="276999"/>
          </a:xfrm>
          <a:prstGeom prst="rect">
            <a:avLst/>
          </a:prstGeom>
          <a:noFill/>
          <a:ln w="9525">
            <a:noFill/>
            <a:miter lim="800000"/>
            <a:headEnd/>
            <a:tailEnd/>
          </a:ln>
          <a:effectLst/>
        </p:spPr>
        <p:txBody>
          <a:bodyPr>
            <a:spAutoFit/>
          </a:bodyPr>
          <a:lstStyle/>
          <a:p>
            <a:pPr algn="ctr" eaLnBrk="1" hangingPunct="1"/>
            <a:r>
              <a:rPr lang="en-US" sz="1200" baseline="0" dirty="0" smtClean="0">
                <a:solidFill>
                  <a:schemeClr val="bg1"/>
                </a:solidFill>
              </a:rPr>
              <a:t>Title</a:t>
            </a:r>
            <a:endParaRPr lang="en-US" sz="1200" dirty="0">
              <a:solidFill>
                <a:schemeClr val="bg1"/>
              </a:solidFill>
            </a:endParaRPr>
          </a:p>
        </p:txBody>
      </p:sp>
      <p:grpSp>
        <p:nvGrpSpPr>
          <p:cNvPr id="330761" name="Group 9"/>
          <p:cNvGrpSpPr>
            <a:grpSpLocks/>
          </p:cNvGrpSpPr>
          <p:nvPr/>
        </p:nvGrpSpPr>
        <p:grpSpPr bwMode="auto">
          <a:xfrm>
            <a:off x="228600" y="5715000"/>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dirty="0">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a:solidFill>
                    <a:schemeClr val="bg1"/>
                  </a:solidFill>
                </a:rPr>
                <a:t>802</a:t>
              </a:r>
            </a:p>
          </p:txBody>
        </p:sp>
      </p:grpSp>
      <p:pic>
        <p:nvPicPr>
          <p:cNvPr id="14" name="Picture 13" descr="ITU_logo.jpg"/>
          <p:cNvPicPr>
            <a:picLocks noChangeAspect="1"/>
          </p:cNvPicPr>
          <p:nvPr userDrawn="1"/>
        </p:nvPicPr>
        <p:blipFill>
          <a:blip r:embed="rId2" cstate="print"/>
          <a:stretch>
            <a:fillRect/>
          </a:stretch>
        </p:blipFill>
        <p:spPr>
          <a:xfrm>
            <a:off x="8077200" y="5638800"/>
            <a:ext cx="806302" cy="76200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A7F1A0DA-353F-4B4F-BB07-A9A2A15D2959}" type="slidenum">
              <a:rPr lang="en-US" sz="1200">
                <a:solidFill>
                  <a:schemeClr val="bg1"/>
                </a:solidFill>
              </a:rPr>
              <a:pPr algn="r" eaLnBrk="1" hangingPunct="1">
                <a:spcBef>
                  <a:spcPct val="50000"/>
                </a:spcBef>
              </a:pPr>
              <a:t>‹#›</a:t>
            </a:fld>
            <a:endParaRPr lang="en-US" sz="1200">
              <a:solidFill>
                <a:schemeClr val="bg1"/>
              </a:solidFill>
            </a:endParaRPr>
          </a:p>
        </p:txBody>
      </p:sp>
      <p:sp>
        <p:nvSpPr>
          <p:cNvPr id="329737" name="Text Box 9"/>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dirty="0" smtClean="0">
                <a:solidFill>
                  <a:schemeClr val="bg1"/>
                </a:solidFill>
              </a:rPr>
              <a:t>Title</a:t>
            </a:r>
            <a:endParaRPr lang="en-US" sz="1200" dirty="0">
              <a:solidFill>
                <a:schemeClr val="bg1"/>
              </a:solidFill>
            </a:endParaRPr>
          </a:p>
        </p:txBody>
      </p:sp>
      <p:grpSp>
        <p:nvGrpSpPr>
          <p:cNvPr id="329748" name="Group 20"/>
          <p:cNvGrpSpPr>
            <a:grpSpLocks/>
          </p:cNvGrpSpPr>
          <p:nvPr/>
        </p:nvGrpSpPr>
        <p:grpSpPr bwMode="auto">
          <a:xfrm>
            <a:off x="228600" y="5715000"/>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dirty="0">
                  <a:solidFill>
                    <a:schemeClr val="bg1"/>
                  </a:solidFill>
                </a:rPr>
                <a:t>802</a:t>
              </a:r>
            </a:p>
          </p:txBody>
        </p:sp>
      </p:grpSp>
      <p:pic>
        <p:nvPicPr>
          <p:cNvPr id="15" name="Picture 14" descr="ITU_logo.jpg"/>
          <p:cNvPicPr>
            <a:picLocks noChangeAspect="1"/>
          </p:cNvPicPr>
          <p:nvPr userDrawn="1"/>
        </p:nvPicPr>
        <p:blipFill>
          <a:blip r:embed="rId13" cstate="print"/>
          <a:stretch>
            <a:fillRect/>
          </a:stretch>
        </p:blipFill>
        <p:spPr>
          <a:xfrm>
            <a:off x="8077200" y="5638800"/>
            <a:ext cx="806302" cy="762000"/>
          </a:xfrm>
          <a:prstGeom prst="rect">
            <a:avLst/>
          </a:prstGeom>
        </p:spPr>
      </p:pic>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iming>
    <p:tnLst>
      <p:par>
        <p:cTn id="1" dur="indefinite" restart="never" nodeType="tmRoot"/>
      </p:par>
    </p:tnLst>
  </p:timing>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053D4EC6-3CB5-4A11-AE8C-DD78B5AD364F}" type="slidenum">
              <a:rPr lang="en-US" sz="1200">
                <a:solidFill>
                  <a:schemeClr val="bg1"/>
                </a:solidFill>
              </a:rPr>
              <a:pPr algn="r" eaLnBrk="1" hangingPunct="1">
                <a:spcBef>
                  <a:spcPct val="50000"/>
                </a:spcBef>
              </a:pPr>
              <a:t>‹#›</a:t>
            </a:fld>
            <a:endParaRPr 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w="9525" algn="ctr">
            <a:noFill/>
            <a:miter lim="800000"/>
            <a:headEnd/>
            <a:tailEnd/>
          </a:ln>
          <a:effectLst/>
        </p:spPr>
        <p:txBody>
          <a:bodyPr wrap="none">
            <a:spAutoFit/>
          </a:bodyPr>
          <a:lstStyle/>
          <a:p>
            <a:pPr eaLnBrk="1" hangingPunct="1"/>
            <a:r>
              <a:rPr 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defRPr>
      </a:lvl2pPr>
      <a:lvl3pPr algn="ctr" rtl="0" fontAlgn="base">
        <a:spcBef>
          <a:spcPct val="0"/>
        </a:spcBef>
        <a:spcAft>
          <a:spcPct val="0"/>
        </a:spcAft>
        <a:defRPr sz="3600">
          <a:solidFill>
            <a:schemeClr val="tx2"/>
          </a:solidFill>
          <a:latin typeface="Arial" charset="0"/>
        </a:defRPr>
      </a:lvl3pPr>
      <a:lvl4pPr algn="ctr" rtl="0" fontAlgn="base">
        <a:spcBef>
          <a:spcPct val="0"/>
        </a:spcBef>
        <a:spcAft>
          <a:spcPct val="0"/>
        </a:spcAft>
        <a:defRPr sz="3600">
          <a:solidFill>
            <a:schemeClr val="tx2"/>
          </a:solidFill>
          <a:latin typeface="Arial" charset="0"/>
        </a:defRPr>
      </a:lvl4pPr>
      <a:lvl5pPr algn="ctr" rtl="0" fontAlgn="base">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304800" y="762000"/>
            <a:ext cx="8610600" cy="1219200"/>
          </a:xfrm>
          <a:noFill/>
          <a:ln w="38100">
            <a:solidFill>
              <a:srgbClr val="0066FF"/>
            </a:solidFill>
            <a:miter lim="800000"/>
            <a:headEnd/>
            <a:tailEnd/>
          </a:ln>
          <a:effectLst>
            <a:outerShdw blurRad="50800" dist="50800" dir="5400000" algn="ctr" rotWithShape="0">
              <a:srgbClr val="0066FF">
                <a:alpha val="53000"/>
              </a:srgbClr>
            </a:outerShdw>
          </a:effectLst>
        </p:spPr>
        <p:txBody>
          <a:bodyPr vert="horz" wrap="square" lIns="91440" tIns="45720" rIns="91440" bIns="45720" numCol="1" anchor="t" anchorCtr="0" compatLnSpc="1">
            <a:prstTxWarp prst="textNoShape">
              <a:avLst/>
            </a:prstTxWarp>
          </a:bodyPr>
          <a:lstStyle/>
          <a:p>
            <a:r>
              <a:rPr lang="en-US" sz="3200" b="1" dirty="0" smtClean="0"/>
              <a:t>802.15 TG4m </a:t>
            </a:r>
            <a:r>
              <a:rPr lang="en-US" sz="3200" b="1" dirty="0"/>
              <a:t>Briefing to ITU-R </a:t>
            </a:r>
            <a:r>
              <a:rPr lang="en-US" sz="3200" b="1" dirty="0" smtClean="0"/>
              <a:t>Staff</a:t>
            </a:r>
          </a:p>
        </p:txBody>
      </p:sp>
      <p:sp>
        <p:nvSpPr>
          <p:cNvPr id="16386" name="Rectangle 3"/>
          <p:cNvSpPr>
            <a:spLocks noGrp="1" noChangeArrowheads="1"/>
          </p:cNvSpPr>
          <p:nvPr>
            <p:ph type="subTitle" idx="1"/>
          </p:nvPr>
        </p:nvSpPr>
        <p:spPr>
          <a:xfrm>
            <a:off x="381000" y="2362200"/>
            <a:ext cx="8458200" cy="3505200"/>
          </a:xfrm>
        </p:spPr>
        <p:txBody>
          <a:bodyPr/>
          <a:lstStyle/>
          <a:p>
            <a:pPr eaLnBrk="1" hangingPunct="1">
              <a:buFont typeface="Wingdings" pitchFamily="2" charset="2"/>
              <a:buNone/>
            </a:pPr>
            <a:r>
              <a:rPr lang="en-US" sz="2400" dirty="0" smtClean="0">
                <a:ea typeface="MS PGothic"/>
              </a:rPr>
              <a:t>Clint Powell (PWC, LLC)</a:t>
            </a:r>
            <a:endParaRPr lang="en-US" sz="2400" b="0" dirty="0" smtClean="0">
              <a:ea typeface="MS PGothic"/>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85800" y="6858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9pPr>
          </a:lstStyle>
          <a:p>
            <a:pPr algn="ctr" eaLnBrk="1" hangingPunct="1">
              <a:buClrTx/>
              <a:buFontTx/>
              <a:buNone/>
            </a:pPr>
            <a:r>
              <a:rPr lang="en-US" altLang="ja-JP" sz="3600" dirty="0">
                <a:solidFill>
                  <a:srgbClr val="000000"/>
                </a:solidFill>
              </a:rPr>
              <a:t>P802.15.4m</a:t>
            </a:r>
          </a:p>
        </p:txBody>
      </p:sp>
      <p:sp>
        <p:nvSpPr>
          <p:cNvPr id="4" name="Rectangle 4"/>
          <p:cNvSpPr>
            <a:spLocks noChangeArrowheads="1"/>
          </p:cNvSpPr>
          <p:nvPr/>
        </p:nvSpPr>
        <p:spPr bwMode="auto">
          <a:xfrm>
            <a:off x="533400" y="1557338"/>
            <a:ext cx="8077200" cy="491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400" b="1" dirty="0">
                <a:solidFill>
                  <a:srgbClr val="00B050"/>
                </a:solidFill>
              </a:rPr>
              <a:t>MAC - Features</a:t>
            </a:r>
          </a:p>
          <a:p>
            <a:pPr marL="800100" lvl="1"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b="1" dirty="0">
                <a:solidFill>
                  <a:schemeClr val="tx1"/>
                </a:solidFill>
              </a:rPr>
              <a:t>Transfer of  ranging measurements between devices</a:t>
            </a:r>
            <a:br>
              <a:rPr lang="en-US" altLang="ja-JP" sz="2000" b="1" dirty="0">
                <a:solidFill>
                  <a:schemeClr val="tx1"/>
                </a:solidFill>
              </a:rPr>
            </a:br>
            <a:r>
              <a:rPr lang="en-US" altLang="ja-JP" sz="2000" dirty="0">
                <a:solidFill>
                  <a:schemeClr val="tx1"/>
                </a:solidFill>
              </a:rPr>
              <a:t>supported by use of multiple IE’s:</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Ranging request IE</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Ranging response IE</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altLang="ja-JP" sz="2000" dirty="0">
              <a:solidFill>
                <a:schemeClr val="tx1"/>
              </a:solidFill>
            </a:endParaRPr>
          </a:p>
          <a:p>
            <a:pPr marL="800100" lvl="1"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b="1" dirty="0">
                <a:solidFill>
                  <a:schemeClr val="tx1"/>
                </a:solidFill>
              </a:rPr>
              <a:t>Ranging determination (to generate geo-location info)</a:t>
            </a:r>
            <a:br>
              <a:rPr lang="en-US" altLang="ja-JP" sz="2000" b="1" dirty="0">
                <a:solidFill>
                  <a:schemeClr val="tx1"/>
                </a:solidFill>
              </a:rPr>
            </a:br>
            <a:r>
              <a:rPr lang="en-US" altLang="ja-JP" sz="2000" dirty="0">
                <a:solidFill>
                  <a:schemeClr val="tx1"/>
                </a:solidFill>
              </a:rPr>
              <a:t>support covered in informative annex:</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FSK </a:t>
            </a:r>
            <a:r>
              <a:rPr lang="en-US" altLang="ja-JP" sz="2000" dirty="0" smtClean="0">
                <a:solidFill>
                  <a:schemeClr val="tx1"/>
                </a:solidFill>
              </a:rPr>
              <a:t>PHY </a:t>
            </a:r>
            <a:r>
              <a:rPr lang="en-US" altLang="ja-JP" sz="2000" dirty="0">
                <a:solidFill>
                  <a:schemeClr val="tx1"/>
                </a:solidFill>
              </a:rPr>
              <a:t>- Use of symbol transition timing (STT)</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OFDM PHYs - </a:t>
            </a:r>
            <a:r>
              <a:rPr lang="en-US" altLang="ja-JP" sz="2000" dirty="0" err="1">
                <a:solidFill>
                  <a:schemeClr val="tx1"/>
                </a:solidFill>
              </a:rPr>
              <a:t>ToA</a:t>
            </a:r>
            <a:r>
              <a:rPr lang="en-US" altLang="ja-JP" sz="2000" dirty="0">
                <a:solidFill>
                  <a:schemeClr val="tx1"/>
                </a:solidFill>
              </a:rPr>
              <a:t> estimation using conventional autocorrelation-based schemes</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altLang="ja-JP" sz="2000" dirty="0">
              <a:solidFill>
                <a:schemeClr val="tx1"/>
              </a:solidFill>
            </a:endParaRPr>
          </a:p>
          <a:p>
            <a:pPr marL="457200" lvl="1" indent="0">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it-IT" altLang="ja-JP" sz="2000" dirty="0">
              <a:solidFill>
                <a:schemeClr val="tx1"/>
              </a:solidFill>
            </a:endParaRPr>
          </a:p>
        </p:txBody>
      </p:sp>
    </p:spTree>
    <p:extLst>
      <p:ext uri="{BB962C8B-B14F-4D97-AF65-F5344CB8AC3E}">
        <p14:creationId xmlns:p14="http://schemas.microsoft.com/office/powerpoint/2010/main" xmlns="" val="3128837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85800" y="6858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9pPr>
          </a:lstStyle>
          <a:p>
            <a:pPr algn="ctr" eaLnBrk="1" hangingPunct="1">
              <a:buClrTx/>
              <a:buFontTx/>
              <a:buNone/>
            </a:pPr>
            <a:r>
              <a:rPr lang="en-US" altLang="ja-JP" sz="3600" dirty="0">
                <a:solidFill>
                  <a:srgbClr val="000000"/>
                </a:solidFill>
              </a:rPr>
              <a:t>P802.15.4m</a:t>
            </a:r>
          </a:p>
        </p:txBody>
      </p:sp>
      <p:sp>
        <p:nvSpPr>
          <p:cNvPr id="5" name="Rectangle 4"/>
          <p:cNvSpPr>
            <a:spLocks noChangeArrowheads="1"/>
          </p:cNvSpPr>
          <p:nvPr/>
        </p:nvSpPr>
        <p:spPr bwMode="auto">
          <a:xfrm>
            <a:off x="533400" y="1557338"/>
            <a:ext cx="8077200" cy="491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a:buClrTx/>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a:solidFill>
                  <a:srgbClr val="00B050"/>
                </a:solidFill>
              </a:rPr>
              <a:t>Depiction of Smart Utility Usage Model Utilizing TVWS*</a:t>
            </a: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solidFill>
                <a:schemeClr val="tx1"/>
              </a:solidFill>
            </a:endParaRP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solidFill>
                <a:schemeClr val="tx1"/>
              </a:solidFill>
            </a:endParaRP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solidFill>
                <a:schemeClr val="tx1"/>
              </a:solidFill>
            </a:endParaRP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solidFill>
                <a:schemeClr val="tx1"/>
              </a:solidFill>
            </a:endParaRP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solidFill>
                <a:schemeClr val="tx1"/>
              </a:solidFill>
            </a:endParaRP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solidFill>
                <a:schemeClr val="tx1"/>
              </a:solidFill>
            </a:endParaRP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solidFill>
                <a:schemeClr val="tx1"/>
              </a:solidFill>
            </a:endParaRP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solidFill>
                <a:schemeClr val="tx1"/>
              </a:solidFill>
            </a:endParaRP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solidFill>
                <a:schemeClr val="tx1"/>
              </a:solidFill>
            </a:endParaRP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solidFill>
                <a:schemeClr val="tx1"/>
              </a:solidFill>
            </a:endParaRPr>
          </a:p>
          <a:p>
            <a:pPr lvl="1" algn="ct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p>
          <a:p>
            <a:pPr lvl="1" algn="ct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1600" b="1" dirty="0" smtClean="0">
                <a:solidFill>
                  <a:schemeClr val="tx1"/>
                </a:solidFill>
              </a:rPr>
              <a:t>*</a:t>
            </a:r>
            <a:r>
              <a:rPr lang="en-US" altLang="ja-JP" sz="1600" b="1" dirty="0">
                <a:solidFill>
                  <a:schemeClr val="tx1"/>
                </a:solidFill>
              </a:rPr>
              <a:t>figure from “Cognitive Communication in TV White </a:t>
            </a:r>
            <a:r>
              <a:rPr lang="en-US" altLang="ja-JP" sz="1600" b="1" dirty="0" smtClean="0">
                <a:solidFill>
                  <a:schemeClr val="tx1"/>
                </a:solidFill>
              </a:rPr>
              <a:t>Spaces:</a:t>
            </a:r>
            <a:br>
              <a:rPr lang="en-US" altLang="ja-JP" sz="1600" b="1" dirty="0" smtClean="0">
                <a:solidFill>
                  <a:schemeClr val="tx1"/>
                </a:solidFill>
              </a:rPr>
            </a:br>
            <a:r>
              <a:rPr lang="en-US" altLang="ja-JP" sz="1600" b="1" dirty="0" smtClean="0">
                <a:solidFill>
                  <a:schemeClr val="tx1"/>
                </a:solidFill>
              </a:rPr>
              <a:t>An </a:t>
            </a:r>
            <a:r>
              <a:rPr lang="en-US" altLang="ja-JP" sz="1600" b="1" dirty="0">
                <a:solidFill>
                  <a:schemeClr val="tx1"/>
                </a:solidFill>
              </a:rPr>
              <a:t>Overview of Regulations, Standards, and Technology</a:t>
            </a:r>
            <a:r>
              <a:rPr lang="en-US" altLang="ja-JP" sz="1600" b="1" dirty="0" smtClean="0">
                <a:solidFill>
                  <a:schemeClr val="tx1"/>
                </a:solidFill>
              </a:rPr>
              <a:t>”,</a:t>
            </a:r>
            <a:br>
              <a:rPr lang="en-US" altLang="ja-JP" sz="1600" b="1" dirty="0" smtClean="0">
                <a:solidFill>
                  <a:schemeClr val="tx1"/>
                </a:solidFill>
              </a:rPr>
            </a:br>
            <a:r>
              <a:rPr lang="en-US" altLang="ja-JP" sz="1600" b="1" dirty="0" smtClean="0">
                <a:solidFill>
                  <a:schemeClr val="tx1"/>
                </a:solidFill>
              </a:rPr>
              <a:t>IEEE </a:t>
            </a:r>
            <a:r>
              <a:rPr lang="en-US" altLang="ja-JP" sz="1600" b="1" dirty="0">
                <a:solidFill>
                  <a:schemeClr val="tx1"/>
                </a:solidFill>
              </a:rPr>
              <a:t>Communications Magazine, July 2013.</a:t>
            </a:r>
            <a:endParaRPr lang="en-GB" altLang="ja-JP" sz="1600" b="1" dirty="0">
              <a:solidFill>
                <a:schemeClr val="tx1"/>
              </a:solidFill>
            </a:endParaRP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dirty="0">
              <a:solidFill>
                <a:schemeClr val="tx1"/>
              </a:solidFill>
            </a:endParaRPr>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14563" y="2209800"/>
            <a:ext cx="4714875" cy="3452813"/>
          </a:xfrm>
          <a:prstGeom prst="rect">
            <a:avLst/>
          </a:prstGeom>
          <a:noFill/>
          <a:ln>
            <a:noFill/>
          </a:ln>
          <a:extLst>
            <a:ext uri="{909E8E84-426E-40DD-AFC4-6F175D3DCCD1}">
              <a14:hiddenFill xmlns:a14="http://schemas.microsoft.com/office/drawing/2010/main" xmlns="">
                <a:solidFill>
                  <a:srgbClr val="00B8FF"/>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081005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85800" y="6858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9pPr>
          </a:lstStyle>
          <a:p>
            <a:pPr algn="ctr" eaLnBrk="1" hangingPunct="1">
              <a:buClrTx/>
              <a:buFontTx/>
              <a:buNone/>
            </a:pPr>
            <a:r>
              <a:rPr lang="en-US" altLang="ja-JP" sz="3600" dirty="0" smtClean="0">
                <a:solidFill>
                  <a:srgbClr val="000000"/>
                </a:solidFill>
              </a:rPr>
              <a:t>P802.15.4m - Summary</a:t>
            </a:r>
            <a:endParaRPr lang="en-US" altLang="ja-JP" sz="3600" dirty="0">
              <a:solidFill>
                <a:srgbClr val="000000"/>
              </a:solidFill>
            </a:endParaRPr>
          </a:p>
        </p:txBody>
      </p:sp>
      <p:sp>
        <p:nvSpPr>
          <p:cNvPr id="7" name="Rectangle 4"/>
          <p:cNvSpPr>
            <a:spLocks noChangeArrowheads="1"/>
          </p:cNvSpPr>
          <p:nvPr/>
        </p:nvSpPr>
        <p:spPr bwMode="auto">
          <a:xfrm>
            <a:off x="533400" y="1557338"/>
            <a:ext cx="8077200" cy="491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400" b="1" dirty="0">
                <a:solidFill>
                  <a:srgbClr val="00B050"/>
                </a:solidFill>
              </a:rPr>
              <a:t>P802.15.4m:</a:t>
            </a:r>
          </a:p>
          <a:p>
            <a:pPr lvl="1">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altLang="ja-JP" sz="2000" dirty="0">
              <a:solidFill>
                <a:schemeClr val="tx1"/>
              </a:solidFill>
            </a:endParaRPr>
          </a:p>
          <a:p>
            <a:pPr marL="800100" lvl="1"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Enables 802.15 low-rate WPAN technologies in the TVWS for targeted applications using low-power low complexity devices including sensors for smart grid/utility, and machine-to-machine networks</a:t>
            </a:r>
          </a:p>
          <a:p>
            <a:pPr marL="800100" lvl="1"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altLang="ja-JP" sz="2000" dirty="0">
              <a:solidFill>
                <a:schemeClr val="tx1"/>
              </a:solidFill>
            </a:endParaRPr>
          </a:p>
          <a:p>
            <a:pPr marL="800100" lvl="1"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Provides Multiple PHY, Multiple Data Rate, Multiple Region Capability</a:t>
            </a:r>
          </a:p>
          <a:p>
            <a:pPr marL="800100" lvl="1"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altLang="ja-JP" sz="2000" dirty="0">
              <a:solidFill>
                <a:schemeClr val="tx1"/>
              </a:solidFill>
            </a:endParaRPr>
          </a:p>
          <a:p>
            <a:pPr marL="800100" lvl="1"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Is well suited for large scale device command and control applications, such as Smart Utility and Field Area Sensor Networks</a:t>
            </a:r>
          </a:p>
        </p:txBody>
      </p:sp>
    </p:spTree>
    <p:extLst>
      <p:ext uri="{BB962C8B-B14F-4D97-AF65-F5344CB8AC3E}">
        <p14:creationId xmlns:p14="http://schemas.microsoft.com/office/powerpoint/2010/main" xmlns="" val="4278508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533400" y="1557338"/>
            <a:ext cx="8077200" cy="491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400" b="1" dirty="0">
                <a:solidFill>
                  <a:srgbClr val="00B050"/>
                </a:solidFill>
              </a:rPr>
              <a:t>Title</a:t>
            </a: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IEEE Standard for Local and Metropolitan Area Networks Part 15.4: Low Rate Wireless Personal Area Networks (LR-WPANs) Amendment 6: TV White Space Between 54 MHz and 862 MHz Physical </a:t>
            </a:r>
            <a:r>
              <a:rPr lang="en-US" altLang="ja-JP" sz="2000" dirty="0" smtClean="0">
                <a:solidFill>
                  <a:schemeClr val="tx1"/>
                </a:solidFill>
              </a:rPr>
              <a:t>Layer</a:t>
            </a:r>
            <a:endParaRPr lang="en-US" altLang="ja-JP" sz="2000" dirty="0">
              <a:solidFill>
                <a:schemeClr val="tx1"/>
              </a:solidFill>
            </a:endParaRPr>
          </a:p>
          <a:p>
            <a:pPr marL="457200" lvl="1" inden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altLang="ja-JP" sz="1800" dirty="0">
              <a:solidFill>
                <a:schemeClr val="tx1"/>
              </a:solidFill>
            </a:endParaRPr>
          </a:p>
          <a:p>
            <a:pPr marL="525463" lvl="1"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400" b="1" dirty="0">
                <a:solidFill>
                  <a:srgbClr val="00B050"/>
                </a:solidFill>
              </a:rPr>
              <a:t>Abstract</a:t>
            </a: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In this amendment to IEEE Std. 802.15.4-2011, outdoor low-data-rate, wireless, TV White Space network requirements are addressed. Alternate PHYs are defined as well as only those MAC modifications needed to support their implementation.</a:t>
            </a:r>
          </a:p>
          <a:p>
            <a:pPr marL="457200" lvl="1" inden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altLang="ja-JP" sz="1800" dirty="0">
              <a:solidFill>
                <a:schemeClr val="tx1"/>
              </a:solidFill>
            </a:endParaRPr>
          </a:p>
        </p:txBody>
      </p:sp>
      <p:sp>
        <p:nvSpPr>
          <p:cNvPr id="3" name="Text Box 3"/>
          <p:cNvSpPr txBox="1">
            <a:spLocks noChangeArrowheads="1"/>
          </p:cNvSpPr>
          <p:nvPr/>
        </p:nvSpPr>
        <p:spPr bwMode="auto">
          <a:xfrm>
            <a:off x="685800" y="6858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9pPr>
          </a:lstStyle>
          <a:p>
            <a:pPr algn="ctr" eaLnBrk="1" hangingPunct="1">
              <a:buClrTx/>
              <a:buFontTx/>
              <a:buNone/>
            </a:pPr>
            <a:r>
              <a:rPr lang="en-US" altLang="ja-JP" sz="3600" dirty="0">
                <a:solidFill>
                  <a:srgbClr val="000000"/>
                </a:solidFill>
              </a:rPr>
              <a:t>P802.15.4m</a:t>
            </a:r>
          </a:p>
        </p:txBody>
      </p:sp>
    </p:spTree>
    <p:extLst>
      <p:ext uri="{BB962C8B-B14F-4D97-AF65-F5344CB8AC3E}">
        <p14:creationId xmlns:p14="http://schemas.microsoft.com/office/powerpoint/2010/main" xmlns="" val="1353631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85800" y="6858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9pPr>
          </a:lstStyle>
          <a:p>
            <a:pPr algn="ctr" eaLnBrk="1" hangingPunct="1">
              <a:buClrTx/>
              <a:buFontTx/>
              <a:buNone/>
            </a:pPr>
            <a:r>
              <a:rPr lang="en-US" altLang="ja-JP" sz="3600" dirty="0">
                <a:solidFill>
                  <a:srgbClr val="000000"/>
                </a:solidFill>
              </a:rPr>
              <a:t>P802.15.4m</a:t>
            </a:r>
          </a:p>
        </p:txBody>
      </p:sp>
      <p:sp>
        <p:nvSpPr>
          <p:cNvPr id="4" name="Rectangle 4"/>
          <p:cNvSpPr>
            <a:spLocks noChangeArrowheads="1"/>
          </p:cNvSpPr>
          <p:nvPr/>
        </p:nvSpPr>
        <p:spPr bwMode="auto">
          <a:xfrm>
            <a:off x="533400" y="1557338"/>
            <a:ext cx="8077200" cy="491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a:solidFill>
                  <a:srgbClr val="00B050"/>
                </a:solidFill>
              </a:rPr>
              <a:t>Scope</a:t>
            </a: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sz="1800" dirty="0">
                <a:solidFill>
                  <a:schemeClr val="tx1"/>
                </a:solidFill>
              </a:rPr>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sz="1800" dirty="0" err="1">
                <a:solidFill>
                  <a:schemeClr val="tx1"/>
                </a:solidFill>
              </a:rPr>
              <a:t>kbits</a:t>
            </a:r>
            <a:r>
              <a:rPr lang="en-US" sz="1800" dirty="0">
                <a:solidFill>
                  <a:schemeClr val="tx1"/>
                </a:solidFill>
              </a:rPr>
              <a:t> per second to 2000 </a:t>
            </a:r>
            <a:r>
              <a:rPr lang="en-US" sz="1800" dirty="0" err="1">
                <a:solidFill>
                  <a:schemeClr val="tx1"/>
                </a:solidFill>
              </a:rPr>
              <a:t>kbits</a:t>
            </a:r>
            <a:r>
              <a:rPr lang="en-US" sz="1800" dirty="0">
                <a:solidFill>
                  <a:schemeClr val="tx1"/>
                </a:solidFill>
              </a:rPr>
              <a:t> per second range, to realize optimal and power efficient device command and control applications.</a:t>
            </a: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sz="1800" dirty="0">
              <a:solidFill>
                <a:schemeClr val="tx1"/>
              </a:solidFill>
            </a:endParaRPr>
          </a:p>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a:solidFill>
                  <a:srgbClr val="00B050"/>
                </a:solidFill>
              </a:rPr>
              <a:t>Purpose</a:t>
            </a: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1800" dirty="0">
                <a:solidFill>
                  <a:schemeClr val="tx1"/>
                </a:solidFill>
              </a:rPr>
              <a:t>The purpose of this amendment is to allow 802.15.4 wireless networks to take advantage of the TV white space spectrum for use in large scale device command and control applications.</a:t>
            </a:r>
            <a:endParaRPr lang="en-GB" altLang="ja-JP" sz="1800" dirty="0">
              <a:solidFill>
                <a:schemeClr val="tx1"/>
              </a:solidFill>
            </a:endParaRPr>
          </a:p>
        </p:txBody>
      </p:sp>
    </p:spTree>
    <p:extLst>
      <p:ext uri="{BB962C8B-B14F-4D97-AF65-F5344CB8AC3E}">
        <p14:creationId xmlns:p14="http://schemas.microsoft.com/office/powerpoint/2010/main" xmlns="" val="2526144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85800" y="6858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9pPr>
          </a:lstStyle>
          <a:p>
            <a:pPr algn="ctr" eaLnBrk="1" hangingPunct="1">
              <a:buClrTx/>
              <a:buFontTx/>
              <a:buNone/>
            </a:pPr>
            <a:r>
              <a:rPr lang="en-US" altLang="ja-JP" sz="3600" dirty="0">
                <a:solidFill>
                  <a:srgbClr val="000000"/>
                </a:solidFill>
              </a:rPr>
              <a:t>P802.15.4m</a:t>
            </a:r>
          </a:p>
        </p:txBody>
      </p:sp>
      <p:sp>
        <p:nvSpPr>
          <p:cNvPr id="5" name="Rectangle 4"/>
          <p:cNvSpPr>
            <a:spLocks noChangeArrowheads="1"/>
          </p:cNvSpPr>
          <p:nvPr/>
        </p:nvSpPr>
        <p:spPr bwMode="auto">
          <a:xfrm>
            <a:off x="533400" y="1557338"/>
            <a:ext cx="8077200" cy="491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400" b="1" dirty="0">
                <a:solidFill>
                  <a:srgbClr val="00B050"/>
                </a:solidFill>
              </a:rPr>
              <a:t>Intro of Draft</a:t>
            </a:r>
          </a:p>
          <a:p>
            <a:pPr lvl="1">
              <a:defRPr/>
            </a:pPr>
            <a:r>
              <a:rPr lang="en-US" sz="1600" dirty="0">
                <a:solidFill>
                  <a:schemeClr val="tx1"/>
                </a:solidFill>
              </a:rPr>
              <a:t>This amendment specifies alternate PHYs in addition to those of IEEE </a:t>
            </a:r>
            <a:r>
              <a:rPr lang="en-US" sz="1600" dirty="0" err="1">
                <a:solidFill>
                  <a:schemeClr val="tx1"/>
                </a:solidFill>
              </a:rPr>
              <a:t>Std</a:t>
            </a:r>
            <a:r>
              <a:rPr lang="en-US" sz="1600" dirty="0">
                <a:solidFill>
                  <a:schemeClr val="tx1"/>
                </a:solidFill>
              </a:rPr>
              <a:t> 802.15.4-2011. In addition to the new PHYs, the amendment also defines those MAC modifications needed to support their implementation.</a:t>
            </a:r>
          </a:p>
          <a:p>
            <a:pPr lvl="1">
              <a:defRPr/>
            </a:pPr>
            <a:endParaRPr lang="en-US" sz="1600" dirty="0">
              <a:solidFill>
                <a:schemeClr val="tx1"/>
              </a:solidFill>
            </a:endParaRPr>
          </a:p>
          <a:p>
            <a:pPr lvl="1">
              <a:defRPr/>
            </a:pPr>
            <a:r>
              <a:rPr lang="en-US" sz="1600" dirty="0">
                <a:solidFill>
                  <a:schemeClr val="tx1"/>
                </a:solidFill>
              </a:rPr>
              <a:t>The alternate PHYs support principally outdoor, low-data-rate, wireless, TV White Space network (TVWS) applications under multiple regulatory domains. The TVWS PHYs are as follows:</a:t>
            </a:r>
          </a:p>
          <a:p>
            <a:pPr lvl="1">
              <a:defRPr/>
            </a:pPr>
            <a:endParaRPr lang="en-US" sz="1600" dirty="0">
              <a:solidFill>
                <a:schemeClr val="tx1"/>
              </a:solidFill>
            </a:endParaRPr>
          </a:p>
          <a:p>
            <a:pPr lvl="2">
              <a:defRPr/>
            </a:pPr>
            <a:r>
              <a:rPr lang="en-US" sz="1600" dirty="0">
                <a:solidFill>
                  <a:schemeClr val="tx1"/>
                </a:solidFill>
              </a:rPr>
              <a:t>— Frequency shift keying (TVWS-FSK) PHY</a:t>
            </a:r>
          </a:p>
          <a:p>
            <a:pPr lvl="2">
              <a:defRPr/>
            </a:pPr>
            <a:r>
              <a:rPr lang="en-US" sz="1600" dirty="0">
                <a:solidFill>
                  <a:schemeClr val="tx1"/>
                </a:solidFill>
              </a:rPr>
              <a:t>— Orthogonal frequency division multiplexing (TVWS-OFDM) PHY</a:t>
            </a:r>
          </a:p>
          <a:p>
            <a:pPr lvl="2">
              <a:defRPr/>
            </a:pPr>
            <a:r>
              <a:rPr lang="en-US" sz="1600" dirty="0">
                <a:solidFill>
                  <a:schemeClr val="tx1"/>
                </a:solidFill>
              </a:rPr>
              <a:t>— Narrow Band Orthogonal frequency division </a:t>
            </a:r>
            <a:r>
              <a:rPr lang="en-US" sz="1600" dirty="0" smtClean="0">
                <a:solidFill>
                  <a:schemeClr val="tx1"/>
                </a:solidFill>
              </a:rPr>
              <a:t>multiplexing</a:t>
            </a:r>
            <a:r>
              <a:rPr lang="en-US" sz="1600" dirty="0"/>
              <a:t/>
            </a:r>
            <a:br>
              <a:rPr lang="en-US" sz="1600" dirty="0"/>
            </a:br>
            <a:r>
              <a:rPr lang="en-US" sz="1600" dirty="0" smtClean="0"/>
              <a:t>    </a:t>
            </a:r>
            <a:r>
              <a:rPr lang="en-US" sz="1600" dirty="0" smtClean="0">
                <a:solidFill>
                  <a:schemeClr val="tx1"/>
                </a:solidFill>
              </a:rPr>
              <a:t>(TVWS-NB-OFDM</a:t>
            </a:r>
            <a:r>
              <a:rPr lang="en-US" sz="1600" dirty="0">
                <a:solidFill>
                  <a:schemeClr val="tx1"/>
                </a:solidFill>
              </a:rPr>
              <a:t>) PHY</a:t>
            </a:r>
          </a:p>
          <a:p>
            <a:pPr marL="457200" lvl="1" inden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altLang="ja-JP" sz="1600" dirty="0">
              <a:solidFill>
                <a:schemeClr val="tx1"/>
              </a:solidFill>
            </a:endParaRPr>
          </a:p>
          <a:p>
            <a:pPr lvl="1">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1600" dirty="0">
                <a:solidFill>
                  <a:schemeClr val="tx1"/>
                </a:solidFill>
              </a:rPr>
              <a:t>The TVWS PHYs support multiple data rates in bands ranging from</a:t>
            </a:r>
            <a:br>
              <a:rPr lang="en-US" altLang="ja-JP" sz="1600" dirty="0">
                <a:solidFill>
                  <a:schemeClr val="tx1"/>
                </a:solidFill>
              </a:rPr>
            </a:br>
            <a:r>
              <a:rPr lang="en-US" altLang="ja-JP" sz="1600" dirty="0">
                <a:solidFill>
                  <a:schemeClr val="tx1"/>
                </a:solidFill>
              </a:rPr>
              <a:t>54 MHz to 862 </a:t>
            </a:r>
            <a:r>
              <a:rPr lang="en-US" altLang="ja-JP" sz="1600" dirty="0" err="1">
                <a:solidFill>
                  <a:schemeClr val="tx1"/>
                </a:solidFill>
              </a:rPr>
              <a:t>MHz.</a:t>
            </a:r>
            <a:endParaRPr lang="en-GB" altLang="ja-JP" sz="1600" dirty="0">
              <a:solidFill>
                <a:schemeClr val="tx1"/>
              </a:solidFill>
            </a:endParaRPr>
          </a:p>
        </p:txBody>
      </p:sp>
    </p:spTree>
    <p:extLst>
      <p:ext uri="{BB962C8B-B14F-4D97-AF65-F5344CB8AC3E}">
        <p14:creationId xmlns:p14="http://schemas.microsoft.com/office/powerpoint/2010/main" xmlns="" val="2636777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85800" y="6858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9pPr>
          </a:lstStyle>
          <a:p>
            <a:pPr algn="ctr" eaLnBrk="1" hangingPunct="1">
              <a:buClrTx/>
              <a:buFontTx/>
              <a:buNone/>
            </a:pPr>
            <a:r>
              <a:rPr lang="en-US" altLang="ja-JP" sz="3600" dirty="0">
                <a:solidFill>
                  <a:srgbClr val="000000"/>
                </a:solidFill>
              </a:rPr>
              <a:t>P802.15.4m</a:t>
            </a:r>
          </a:p>
        </p:txBody>
      </p:sp>
      <p:sp>
        <p:nvSpPr>
          <p:cNvPr id="4" name="Rectangle 4"/>
          <p:cNvSpPr>
            <a:spLocks noChangeArrowheads="1"/>
          </p:cNvSpPr>
          <p:nvPr/>
        </p:nvSpPr>
        <p:spPr bwMode="auto">
          <a:xfrm>
            <a:off x="533400" y="1557338"/>
            <a:ext cx="8077200" cy="491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400" b="1" dirty="0">
                <a:solidFill>
                  <a:srgbClr val="00B050"/>
                </a:solidFill>
              </a:rPr>
              <a:t>PHY - Features</a:t>
            </a:r>
          </a:p>
          <a:p>
            <a:pPr marL="800100" lvl="1"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1800" b="1" dirty="0">
                <a:solidFill>
                  <a:schemeClr val="tx1"/>
                </a:solidFill>
              </a:rPr>
              <a:t>3 PHYs: multi-rate and multi-regional</a:t>
            </a:r>
            <a:r>
              <a:rPr lang="en-US" altLang="ja-JP" sz="1800" dirty="0">
                <a:solidFill>
                  <a:schemeClr val="tx1"/>
                </a:solidFill>
              </a:rPr>
              <a:t> - operating multiple over-the-air data rates in support of various applications in the TVWS</a:t>
            </a:r>
          </a:p>
          <a:p>
            <a:pPr marL="800100" lvl="1"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1800" dirty="0">
                <a:solidFill>
                  <a:schemeClr val="tx1"/>
                </a:solidFill>
              </a:rPr>
              <a:t>Devices must support at least one of the 3 </a:t>
            </a:r>
            <a:r>
              <a:rPr lang="en-US" altLang="ja-JP" sz="1800" dirty="0" smtClean="0">
                <a:solidFill>
                  <a:schemeClr val="tx1"/>
                </a:solidFill>
              </a:rPr>
              <a:t>PHYs</a:t>
            </a:r>
            <a:endParaRPr lang="en-US" altLang="ja-JP" sz="1800"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xmlns="" val="2545160973"/>
              </p:ext>
            </p:extLst>
          </p:nvPr>
        </p:nvGraphicFramePr>
        <p:xfrm>
          <a:off x="1331912" y="2971800"/>
          <a:ext cx="6480175" cy="3138696"/>
        </p:xfrm>
        <a:graphic>
          <a:graphicData uri="http://schemas.openxmlformats.org/drawingml/2006/table">
            <a:tbl>
              <a:tblPr firstRow="1" bandRow="1">
                <a:tableStyleId>{5C22544A-7EE6-4342-B048-85BDC9FD1C3A}</a:tableStyleId>
              </a:tblPr>
              <a:tblGrid>
                <a:gridCol w="1148511"/>
                <a:gridCol w="1875973"/>
                <a:gridCol w="3455691"/>
              </a:tblGrid>
              <a:tr h="335064">
                <a:tc>
                  <a:txBody>
                    <a:bodyPr/>
                    <a:lstStyle/>
                    <a:p>
                      <a:pPr algn="ctr"/>
                      <a:r>
                        <a:rPr lang="en-US" sz="1400" dirty="0" smtClean="0">
                          <a:solidFill>
                            <a:schemeClr val="tx1"/>
                          </a:solidFill>
                        </a:rPr>
                        <a:t>PHY</a:t>
                      </a:r>
                      <a:endParaRPr lang="en-US" sz="1400" dirty="0">
                        <a:solidFill>
                          <a:schemeClr val="tx1"/>
                        </a:solidFill>
                      </a:endParaRPr>
                    </a:p>
                  </a:txBody>
                  <a:tcPr marL="91385" marR="91385" marT="45654" marB="45654"/>
                </a:tc>
                <a:tc>
                  <a:txBody>
                    <a:bodyPr/>
                    <a:lstStyle/>
                    <a:p>
                      <a:pPr algn="ctr"/>
                      <a:r>
                        <a:rPr lang="en-US" sz="1400" dirty="0" smtClean="0">
                          <a:solidFill>
                            <a:schemeClr val="tx1"/>
                          </a:solidFill>
                        </a:rPr>
                        <a:t>Modulation</a:t>
                      </a:r>
                      <a:endParaRPr lang="en-US" sz="1400" dirty="0">
                        <a:solidFill>
                          <a:schemeClr val="tx1"/>
                        </a:solidFill>
                      </a:endParaRPr>
                    </a:p>
                  </a:txBody>
                  <a:tcPr marL="91385" marR="91385" marT="45654" marB="45654"/>
                </a:tc>
                <a:tc>
                  <a:txBody>
                    <a:bodyPr/>
                    <a:lstStyle/>
                    <a:p>
                      <a:pPr algn="ctr"/>
                      <a:r>
                        <a:rPr lang="en-US" sz="1400" dirty="0" smtClean="0">
                          <a:solidFill>
                            <a:schemeClr val="tx1"/>
                          </a:solidFill>
                        </a:rPr>
                        <a:t>Data Rates</a:t>
                      </a:r>
                      <a:endParaRPr lang="en-US" sz="1400" dirty="0">
                        <a:solidFill>
                          <a:schemeClr val="tx1"/>
                        </a:solidFill>
                      </a:endParaRPr>
                    </a:p>
                  </a:txBody>
                  <a:tcPr marL="91385" marR="91385" marT="45654" marB="45654"/>
                </a:tc>
              </a:tr>
              <a:tr h="517910">
                <a:tc>
                  <a:txBody>
                    <a:bodyPr/>
                    <a:lstStyle/>
                    <a:p>
                      <a:r>
                        <a:rPr lang="en-US" sz="1400" dirty="0" smtClean="0"/>
                        <a:t>FSK</a:t>
                      </a:r>
                      <a:endParaRPr lang="en-US" sz="1400" dirty="0"/>
                    </a:p>
                  </a:txBody>
                  <a:tcPr marL="91385" marR="91385" marT="45654" marB="45654"/>
                </a:tc>
                <a:tc>
                  <a:txBody>
                    <a:bodyPr/>
                    <a:lstStyle/>
                    <a:p>
                      <a:r>
                        <a:rPr lang="en-US" sz="1400" dirty="0" smtClean="0"/>
                        <a:t>2 level FSK</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4 level FSK</a:t>
                      </a:r>
                    </a:p>
                  </a:txBody>
                  <a:tcPr marL="91385" marR="91385" marT="45654" marB="45654"/>
                </a:tc>
                <a:tc>
                  <a:txBody>
                    <a:bodyPr/>
                    <a:lstStyle/>
                    <a:p>
                      <a:r>
                        <a:rPr lang="en-US" sz="1400" dirty="0" smtClean="0"/>
                        <a:t>50</a:t>
                      </a:r>
                      <a:r>
                        <a:rPr lang="en-US" sz="1400" baseline="0" dirty="0" smtClean="0"/>
                        <a:t> or</a:t>
                      </a:r>
                      <a:r>
                        <a:rPr lang="en-US" sz="1400" dirty="0" smtClean="0"/>
                        <a:t> 100</a:t>
                      </a:r>
                      <a:r>
                        <a:rPr lang="en-US" sz="1400" baseline="0" dirty="0" smtClean="0"/>
                        <a:t> or</a:t>
                      </a:r>
                      <a:r>
                        <a:rPr lang="en-US" sz="1400" dirty="0" smtClean="0"/>
                        <a:t> 200</a:t>
                      </a:r>
                      <a:r>
                        <a:rPr lang="en-US" sz="1400" baseline="0" dirty="0" smtClean="0"/>
                        <a:t> or</a:t>
                      </a:r>
                      <a:r>
                        <a:rPr lang="en-US" sz="1400" dirty="0" smtClean="0"/>
                        <a:t> 300</a:t>
                      </a:r>
                      <a:r>
                        <a:rPr lang="en-US" sz="1400" baseline="0" dirty="0" smtClean="0"/>
                        <a:t> </a:t>
                      </a:r>
                      <a:r>
                        <a:rPr lang="en-US" sz="1400" dirty="0" smtClean="0"/>
                        <a:t>kbps</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400</a:t>
                      </a:r>
                      <a:r>
                        <a:rPr lang="en-US" sz="1400" baseline="0" dirty="0" smtClean="0"/>
                        <a:t>                                 </a:t>
                      </a:r>
                      <a:r>
                        <a:rPr lang="en-US" sz="1400" dirty="0" smtClean="0"/>
                        <a:t>kbps</a:t>
                      </a:r>
                    </a:p>
                  </a:txBody>
                  <a:tcPr marL="91385" marR="91385" marT="45654" marB="45654"/>
                </a:tc>
              </a:tr>
              <a:tr h="304609">
                <a:tc>
                  <a:txBody>
                    <a:bodyPr/>
                    <a:lstStyle/>
                    <a:p>
                      <a:pPr marL="0" indent="0">
                        <a:buFont typeface="Arial" pitchFamily="34" charset="0"/>
                        <a:buNone/>
                      </a:pPr>
                      <a:r>
                        <a:rPr lang="en-US" sz="1400" b="1" dirty="0" smtClean="0"/>
                        <a:t>OR</a:t>
                      </a:r>
                      <a:endParaRPr lang="en-US" sz="1400" b="1" dirty="0"/>
                    </a:p>
                  </a:txBody>
                  <a:tcPr marL="91385" marR="91385" marT="45654" marB="45654" anchor="ctr">
                    <a:noFill/>
                  </a:tcPr>
                </a:tc>
                <a:tc>
                  <a:txBody>
                    <a:bodyPr/>
                    <a:lstStyle/>
                    <a:p>
                      <a:endParaRPr lang="en-US" sz="1400" dirty="0"/>
                    </a:p>
                  </a:txBody>
                  <a:tcPr marL="91385" marR="91385" marT="45654" marB="45654" anchor="ctr">
                    <a:noFill/>
                  </a:tcPr>
                </a:tc>
                <a:tc>
                  <a:txBody>
                    <a:bodyPr/>
                    <a:lstStyle/>
                    <a:p>
                      <a:endParaRPr lang="en-US" sz="1400" dirty="0" smtClean="0"/>
                    </a:p>
                  </a:txBody>
                  <a:tcPr marL="91385" marR="91385" marT="45654" marB="45654" anchor="ctr">
                    <a:noFill/>
                  </a:tcPr>
                </a:tc>
              </a:tr>
              <a:tr h="731520">
                <a:tc>
                  <a:txBody>
                    <a:bodyPr/>
                    <a:lstStyle/>
                    <a:p>
                      <a:r>
                        <a:rPr lang="en-US" sz="1400" dirty="0" smtClean="0"/>
                        <a:t>OFDM</a:t>
                      </a:r>
                      <a:endParaRPr lang="en-US" sz="1400" dirty="0"/>
                    </a:p>
                  </a:txBody>
                  <a:tcPr marL="91385" marR="91385" marT="45654" marB="45654"/>
                </a:tc>
                <a:tc>
                  <a:txBody>
                    <a:bodyPr/>
                    <a:lstStyle/>
                    <a:p>
                      <a:r>
                        <a:rPr lang="en-US" sz="1400" dirty="0" smtClean="0"/>
                        <a:t>BPSK</a:t>
                      </a:r>
                      <a:br>
                        <a:rPr lang="en-US" sz="1400" dirty="0" smtClean="0"/>
                      </a:br>
                      <a:r>
                        <a:rPr lang="en-US" sz="1400" dirty="0" smtClean="0"/>
                        <a:t>QPSK</a:t>
                      </a:r>
                      <a:br>
                        <a:rPr lang="en-US" sz="1400" dirty="0" smtClean="0"/>
                      </a:br>
                      <a:r>
                        <a:rPr lang="en-US" sz="1400" dirty="0" smtClean="0"/>
                        <a:t>16-QAM</a:t>
                      </a:r>
                      <a:endParaRPr lang="en-US" sz="1400" dirty="0"/>
                    </a:p>
                  </a:txBody>
                  <a:tcPr marL="91385" marR="91385" marT="45654" marB="45654"/>
                </a:tc>
                <a:tc>
                  <a:txBody>
                    <a:bodyPr/>
                    <a:lstStyle/>
                    <a:p>
                      <a:r>
                        <a:rPr lang="en-US" altLang="ja-JP" sz="1400" dirty="0" smtClean="0">
                          <a:solidFill>
                            <a:schemeClr val="tx1"/>
                          </a:solidFill>
                        </a:rPr>
                        <a:t>390.625</a:t>
                      </a:r>
                      <a:r>
                        <a:rPr lang="en-US" altLang="ja-JP" sz="1400" baseline="0" dirty="0" smtClean="0">
                          <a:solidFill>
                            <a:schemeClr val="tx1"/>
                          </a:solidFill>
                        </a:rPr>
                        <a:t>  or  1</a:t>
                      </a:r>
                      <a:r>
                        <a:rPr lang="en-US" altLang="ja-JP" sz="1400" dirty="0" smtClean="0">
                          <a:solidFill>
                            <a:schemeClr val="tx1"/>
                          </a:solidFill>
                        </a:rPr>
                        <a:t>562.5     kbps</a:t>
                      </a:r>
                    </a:p>
                    <a:p>
                      <a:r>
                        <a:rPr lang="en-US" altLang="ja-JP" sz="1400" dirty="0" smtClean="0">
                          <a:solidFill>
                            <a:schemeClr val="tx1"/>
                          </a:solidFill>
                        </a:rPr>
                        <a:t>781.250  or </a:t>
                      </a:r>
                      <a:r>
                        <a:rPr lang="en-US" altLang="ja-JP" sz="1400" baseline="0" dirty="0" smtClean="0">
                          <a:solidFill>
                            <a:schemeClr val="tx1"/>
                          </a:solidFill>
                        </a:rPr>
                        <a:t>  </a:t>
                      </a:r>
                      <a:r>
                        <a:rPr lang="en-US" altLang="ja-JP" sz="1400" dirty="0" smtClean="0">
                          <a:solidFill>
                            <a:schemeClr val="tx1"/>
                          </a:solidFill>
                        </a:rPr>
                        <a:t>3125       kbps </a:t>
                      </a:r>
                    </a:p>
                    <a:p>
                      <a:r>
                        <a:rPr lang="en-US" altLang="ja-JP" sz="1400" dirty="0" smtClean="0">
                          <a:solidFill>
                            <a:schemeClr val="tx1"/>
                          </a:solidFill>
                        </a:rPr>
                        <a:t>1562.5</a:t>
                      </a:r>
                      <a:r>
                        <a:rPr lang="en-US" altLang="ja-JP" sz="1400" baseline="0" dirty="0" smtClean="0">
                          <a:solidFill>
                            <a:schemeClr val="tx1"/>
                          </a:solidFill>
                        </a:rPr>
                        <a:t>    or   6</a:t>
                      </a:r>
                      <a:r>
                        <a:rPr lang="en-US" altLang="ja-JP" sz="1400" dirty="0" smtClean="0">
                          <a:solidFill>
                            <a:schemeClr val="tx1"/>
                          </a:solidFill>
                        </a:rPr>
                        <a:t>250       kbps</a:t>
                      </a:r>
                      <a:endParaRPr lang="en-US" sz="1400" dirty="0" smtClean="0"/>
                    </a:p>
                  </a:txBody>
                  <a:tcPr marL="91385" marR="91385" marT="45654" marB="45654"/>
                </a:tc>
              </a:tr>
              <a:tr h="304609">
                <a:tc>
                  <a:txBody>
                    <a:bodyPr/>
                    <a:lstStyle/>
                    <a:p>
                      <a:pPr marL="0" indent="0">
                        <a:buFont typeface="Arial" pitchFamily="34" charset="0"/>
                        <a:buNone/>
                      </a:pPr>
                      <a:r>
                        <a:rPr lang="en-US" sz="1400" b="1" dirty="0" smtClean="0"/>
                        <a:t>OR</a:t>
                      </a:r>
                      <a:endParaRPr lang="en-US" sz="1400" b="1" dirty="0"/>
                    </a:p>
                  </a:txBody>
                  <a:tcPr marL="91385" marR="91385" marT="45654" marB="45654" anchor="ctr">
                    <a:noFill/>
                  </a:tcPr>
                </a:tc>
                <a:tc>
                  <a:txBody>
                    <a:bodyPr/>
                    <a:lstStyle/>
                    <a:p>
                      <a:endParaRPr lang="en-US" sz="1400" dirty="0"/>
                    </a:p>
                  </a:txBody>
                  <a:tcPr marL="91385" marR="91385" marT="45654" marB="45654" anchor="c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marL="91385" marR="91385" marT="45654" marB="45654" anchor="ctr">
                    <a:noFill/>
                  </a:tcPr>
                </a:tc>
              </a:tr>
              <a:tr h="944511">
                <a:tc>
                  <a:txBody>
                    <a:bodyPr/>
                    <a:lstStyle/>
                    <a:p>
                      <a:r>
                        <a:rPr lang="en-US" sz="1400" dirty="0" smtClean="0"/>
                        <a:t>NB-OFDM</a:t>
                      </a:r>
                      <a:endParaRPr lang="en-US" sz="1400" dirty="0"/>
                    </a:p>
                  </a:txBody>
                  <a:tcPr marL="91385" marR="91385" marT="45654" marB="45654"/>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BPSK</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QAM</a:t>
                      </a:r>
                      <a:br>
                        <a:rPr lang="en-US" sz="1400" dirty="0" smtClean="0"/>
                      </a:br>
                      <a:r>
                        <a:rPr lang="en-US" sz="1400" dirty="0" smtClean="0"/>
                        <a:t>16-QAM</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64-QAM</a:t>
                      </a:r>
                    </a:p>
                  </a:txBody>
                  <a:tcPr marL="91385" marR="91385" marT="45654" marB="45654"/>
                </a:tc>
                <a:tc>
                  <a:txBody>
                    <a:bodyPr/>
                    <a:lstStyle/>
                    <a:p>
                      <a:r>
                        <a:rPr lang="en-US" altLang="ja-JP" sz="1400" dirty="0" smtClean="0">
                          <a:solidFill>
                            <a:schemeClr val="tx1"/>
                          </a:solidFill>
                        </a:rPr>
                        <a:t>156</a:t>
                      </a:r>
                      <a:r>
                        <a:rPr lang="en-US" altLang="ja-JP" sz="1400" baseline="0" dirty="0" smtClean="0">
                          <a:solidFill>
                            <a:schemeClr val="tx1"/>
                          </a:solidFill>
                        </a:rPr>
                        <a:t> or</a:t>
                      </a:r>
                      <a:r>
                        <a:rPr lang="en-US" altLang="ja-JP" sz="1400" dirty="0" smtClean="0">
                          <a:solidFill>
                            <a:schemeClr val="tx1"/>
                          </a:solidFill>
                        </a:rPr>
                        <a:t> 234                     kbps</a:t>
                      </a:r>
                    </a:p>
                    <a:p>
                      <a:r>
                        <a:rPr lang="en-US" altLang="ja-JP" sz="1400" dirty="0" smtClean="0">
                          <a:solidFill>
                            <a:schemeClr val="tx1"/>
                          </a:solidFill>
                        </a:rPr>
                        <a:t>312</a:t>
                      </a:r>
                      <a:r>
                        <a:rPr lang="en-US" altLang="ja-JP" sz="1400" baseline="0" dirty="0" smtClean="0">
                          <a:solidFill>
                            <a:schemeClr val="tx1"/>
                          </a:solidFill>
                        </a:rPr>
                        <a:t> or</a:t>
                      </a:r>
                      <a:r>
                        <a:rPr lang="en-US" altLang="ja-JP" sz="1400" dirty="0" smtClean="0">
                          <a:solidFill>
                            <a:schemeClr val="tx1"/>
                          </a:solidFill>
                        </a:rPr>
                        <a:t> 468                     kbps</a:t>
                      </a:r>
                    </a:p>
                    <a:p>
                      <a:r>
                        <a:rPr lang="en-US" altLang="ja-JP" sz="1400" dirty="0" smtClean="0">
                          <a:solidFill>
                            <a:schemeClr val="tx1"/>
                          </a:solidFill>
                        </a:rPr>
                        <a:t>624</a:t>
                      </a:r>
                      <a:r>
                        <a:rPr lang="en-US" altLang="ja-JP" sz="1400" baseline="0" dirty="0" smtClean="0">
                          <a:solidFill>
                            <a:schemeClr val="tx1"/>
                          </a:solidFill>
                        </a:rPr>
                        <a:t> or</a:t>
                      </a:r>
                      <a:r>
                        <a:rPr lang="en-US" altLang="ja-JP" sz="1400" dirty="0" smtClean="0">
                          <a:solidFill>
                            <a:schemeClr val="tx1"/>
                          </a:solidFill>
                        </a:rPr>
                        <a:t> 936                     kbps</a:t>
                      </a:r>
                    </a:p>
                    <a:p>
                      <a:r>
                        <a:rPr lang="en-US" sz="1400" dirty="0" smtClean="0">
                          <a:solidFill>
                            <a:schemeClr val="tx1"/>
                          </a:solidFill>
                        </a:rPr>
                        <a:t>936</a:t>
                      </a:r>
                      <a:r>
                        <a:rPr lang="en-US" sz="1400" baseline="0" dirty="0" smtClean="0">
                          <a:solidFill>
                            <a:schemeClr val="tx1"/>
                          </a:solidFill>
                        </a:rPr>
                        <a:t> or</a:t>
                      </a:r>
                      <a:r>
                        <a:rPr lang="en-US" sz="1400" dirty="0" smtClean="0">
                          <a:solidFill>
                            <a:schemeClr val="tx1"/>
                          </a:solidFill>
                        </a:rPr>
                        <a:t> 1404</a:t>
                      </a:r>
                      <a:r>
                        <a:rPr lang="en-US" sz="1400" baseline="0" dirty="0" smtClean="0">
                          <a:solidFill>
                            <a:schemeClr val="tx1"/>
                          </a:solidFill>
                        </a:rPr>
                        <a:t> or</a:t>
                      </a:r>
                      <a:r>
                        <a:rPr lang="en-US" sz="1400" dirty="0" smtClean="0">
                          <a:solidFill>
                            <a:schemeClr val="tx1"/>
                          </a:solidFill>
                        </a:rPr>
                        <a:t> 1638      kbps</a:t>
                      </a:r>
                      <a:endParaRPr lang="en-US" sz="1400" dirty="0"/>
                    </a:p>
                  </a:txBody>
                  <a:tcPr marL="91385" marR="91385" marT="45654" marB="45654"/>
                </a:tc>
              </a:tr>
            </a:tbl>
          </a:graphicData>
        </a:graphic>
      </p:graphicFrame>
    </p:spTree>
    <p:extLst>
      <p:ext uri="{BB962C8B-B14F-4D97-AF65-F5344CB8AC3E}">
        <p14:creationId xmlns:p14="http://schemas.microsoft.com/office/powerpoint/2010/main" xmlns="" val="1188311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85800" y="6858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9pPr>
          </a:lstStyle>
          <a:p>
            <a:pPr algn="ctr" eaLnBrk="1" hangingPunct="1">
              <a:buClrTx/>
              <a:buFontTx/>
              <a:buNone/>
            </a:pPr>
            <a:r>
              <a:rPr lang="en-US" altLang="ja-JP" sz="3600" dirty="0">
                <a:solidFill>
                  <a:srgbClr val="000000"/>
                </a:solidFill>
              </a:rPr>
              <a:t>P802.15.4m</a:t>
            </a:r>
          </a:p>
        </p:txBody>
      </p:sp>
      <p:sp>
        <p:nvSpPr>
          <p:cNvPr id="4" name="Rectangle 4"/>
          <p:cNvSpPr>
            <a:spLocks noChangeArrowheads="1"/>
          </p:cNvSpPr>
          <p:nvPr/>
        </p:nvSpPr>
        <p:spPr bwMode="auto">
          <a:xfrm>
            <a:off x="533400" y="1557338"/>
            <a:ext cx="8077200" cy="491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a:solidFill>
                  <a:srgbClr val="00B050"/>
                </a:solidFill>
              </a:rPr>
              <a:t>PHY - Features</a:t>
            </a:r>
          </a:p>
          <a:p>
            <a:pPr marL="800100" lvl="1"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b="1" dirty="0">
                <a:solidFill>
                  <a:schemeClr val="tx1"/>
                </a:solidFill>
              </a:rPr>
              <a:t>17 Bands Currently Supported</a:t>
            </a:r>
          </a:p>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GB" altLang="ja-JP" sz="2400" b="1" dirty="0">
              <a:solidFill>
                <a:srgbClr val="00B050"/>
              </a:solidFill>
            </a:endParaRPr>
          </a:p>
        </p:txBody>
      </p:sp>
      <p:graphicFrame>
        <p:nvGraphicFramePr>
          <p:cNvPr id="6" name="Table 5"/>
          <p:cNvGraphicFramePr>
            <a:graphicFrameLocks noGrp="1"/>
          </p:cNvGraphicFramePr>
          <p:nvPr>
            <p:extLst>
              <p:ext uri="{D42A27DB-BD31-4B8C-83A1-F6EECF244321}">
                <p14:modId xmlns:p14="http://schemas.microsoft.com/office/powerpoint/2010/main" xmlns="" val="3054053109"/>
              </p:ext>
            </p:extLst>
          </p:nvPr>
        </p:nvGraphicFramePr>
        <p:xfrm>
          <a:off x="1920875" y="2492375"/>
          <a:ext cx="5302249" cy="3657600"/>
        </p:xfrm>
        <a:graphic>
          <a:graphicData uri="http://schemas.openxmlformats.org/drawingml/2006/table">
            <a:tbl>
              <a:tblPr firstRow="1" bandRow="1">
                <a:tableStyleId>{5C22544A-7EE6-4342-B048-85BDC9FD1C3A}</a:tableStyleId>
              </a:tblPr>
              <a:tblGrid>
                <a:gridCol w="2102616"/>
                <a:gridCol w="1097017"/>
                <a:gridCol w="2102616"/>
              </a:tblGrid>
              <a:tr h="365760">
                <a:tc>
                  <a:txBody>
                    <a:bodyPr/>
                    <a:lstStyle/>
                    <a:p>
                      <a:pPr algn="ctr"/>
                      <a:r>
                        <a:rPr lang="en-US" sz="1600" dirty="0" smtClean="0">
                          <a:solidFill>
                            <a:schemeClr val="tx1"/>
                          </a:solidFill>
                        </a:rPr>
                        <a:t>Band</a:t>
                      </a:r>
                      <a:endParaRPr lang="en-US" sz="1600" dirty="0">
                        <a:solidFill>
                          <a:schemeClr val="tx1"/>
                        </a:solidFill>
                      </a:endParaRPr>
                    </a:p>
                  </a:txBody>
                  <a:tcPr marL="91437" marR="91437"/>
                </a:tc>
                <a:tc>
                  <a:txBody>
                    <a:bodyPr/>
                    <a:lstStyle/>
                    <a:p>
                      <a:endParaRPr lang="en-US" sz="1600" dirty="0">
                        <a:solidFill>
                          <a:schemeClr val="tx1"/>
                        </a:solidFill>
                      </a:endParaRPr>
                    </a:p>
                  </a:txBody>
                  <a:tcPr marL="91437" marR="91437">
                    <a:noFill/>
                  </a:tcPr>
                </a:tc>
                <a:tc>
                  <a:txBody>
                    <a:bodyPr/>
                    <a:lstStyle/>
                    <a:p>
                      <a:pPr algn="ctr"/>
                      <a:r>
                        <a:rPr lang="en-US" sz="1600" dirty="0" smtClean="0">
                          <a:solidFill>
                            <a:schemeClr val="tx1"/>
                          </a:solidFill>
                        </a:rPr>
                        <a:t>Band</a:t>
                      </a:r>
                      <a:endParaRPr lang="en-US" sz="1600" dirty="0">
                        <a:solidFill>
                          <a:schemeClr val="tx1"/>
                        </a:solidFill>
                      </a:endParaRPr>
                    </a:p>
                  </a:txBody>
                  <a:tcPr marL="91437" marR="91437"/>
                </a:tc>
              </a:tr>
              <a:tr h="365760">
                <a:tc>
                  <a:txBody>
                    <a:bodyPr/>
                    <a:lstStyle/>
                    <a:p>
                      <a:pPr algn="ctr"/>
                      <a:r>
                        <a:rPr lang="en-US" sz="1600" dirty="0" smtClean="0"/>
                        <a:t>TVWS Band USA</a:t>
                      </a:r>
                      <a:endParaRPr lang="en-US" sz="1600" dirty="0"/>
                    </a:p>
                  </a:txBody>
                  <a:tcPr marL="91437" marR="91437"/>
                </a:tc>
                <a:tc>
                  <a:txBody>
                    <a:bodyPr/>
                    <a:lstStyle/>
                    <a:p>
                      <a:endParaRPr lang="en-US" sz="1600" dirty="0"/>
                    </a:p>
                  </a:txBody>
                  <a:tcPr marL="91437" marR="91437">
                    <a:noFill/>
                  </a:tcPr>
                </a:tc>
                <a:tc>
                  <a:txBody>
                    <a:bodyPr/>
                    <a:lstStyle/>
                    <a:p>
                      <a:pPr algn="ctr"/>
                      <a:r>
                        <a:rPr lang="en-US" sz="1600" dirty="0" smtClean="0"/>
                        <a:t>896-901 MHz</a:t>
                      </a:r>
                      <a:endParaRPr lang="en-US" sz="1600" dirty="0"/>
                    </a:p>
                  </a:txBody>
                  <a:tcPr marL="91437" marR="91437"/>
                </a:tc>
              </a:tr>
              <a:tr h="365760">
                <a:tc>
                  <a:txBody>
                    <a:bodyPr/>
                    <a:lstStyle/>
                    <a:p>
                      <a:pPr algn="ctr"/>
                      <a:r>
                        <a:rPr lang="en-US" sz="1600" dirty="0" smtClean="0"/>
                        <a:t>TVWS Band UK</a:t>
                      </a:r>
                      <a:endParaRPr lang="en-US" sz="1600" dirty="0"/>
                    </a:p>
                  </a:txBody>
                  <a:tcPr marL="91437" marR="91437"/>
                </a:tc>
                <a:tc>
                  <a:txBody>
                    <a:bodyPr/>
                    <a:lstStyle/>
                    <a:p>
                      <a:endParaRPr lang="en-US" sz="1600" dirty="0"/>
                    </a:p>
                  </a:txBody>
                  <a:tcPr marL="91437" marR="91437">
                    <a:noFill/>
                  </a:tcPr>
                </a:tc>
                <a:tc>
                  <a:txBody>
                    <a:bodyPr/>
                    <a:lstStyle/>
                    <a:p>
                      <a:pPr algn="ctr"/>
                      <a:r>
                        <a:rPr lang="en-US" sz="1600" dirty="0" smtClean="0"/>
                        <a:t>901-902 MHz</a:t>
                      </a:r>
                      <a:endParaRPr lang="en-US" sz="1600" dirty="0"/>
                    </a:p>
                  </a:txBody>
                  <a:tcPr marL="91437" marR="91437"/>
                </a:tc>
              </a:tr>
              <a:tr h="365760">
                <a:tc>
                  <a:txBody>
                    <a:bodyPr/>
                    <a:lstStyle/>
                    <a:p>
                      <a:pPr algn="ctr"/>
                      <a:r>
                        <a:rPr lang="en-US" sz="1600" dirty="0" smtClean="0"/>
                        <a:t>TVWS Band Japan</a:t>
                      </a:r>
                      <a:endParaRPr lang="en-US" sz="1600" dirty="0"/>
                    </a:p>
                  </a:txBody>
                  <a:tcPr marL="91437" marR="91437"/>
                </a:tc>
                <a:tc>
                  <a:txBody>
                    <a:bodyPr/>
                    <a:lstStyle/>
                    <a:p>
                      <a:endParaRPr lang="en-US" sz="1600" dirty="0"/>
                    </a:p>
                  </a:txBody>
                  <a:tcPr marL="91437" marR="91437">
                    <a:noFill/>
                  </a:tcPr>
                </a:tc>
                <a:tc>
                  <a:txBody>
                    <a:bodyPr/>
                    <a:lstStyle/>
                    <a:p>
                      <a:pPr algn="ctr"/>
                      <a:r>
                        <a:rPr lang="en-US" sz="1600" dirty="0" smtClean="0"/>
                        <a:t>902-928 MHz</a:t>
                      </a:r>
                      <a:endParaRPr lang="en-US" sz="1600" dirty="0"/>
                    </a:p>
                  </a:txBody>
                  <a:tcPr marL="91437" marR="91437"/>
                </a:tc>
              </a:tr>
              <a:tr h="365760">
                <a:tc>
                  <a:txBody>
                    <a:bodyPr/>
                    <a:lstStyle/>
                    <a:p>
                      <a:pPr algn="ctr"/>
                      <a:r>
                        <a:rPr lang="en-US" sz="1600" dirty="0" smtClean="0"/>
                        <a:t>TVWS Band Canada</a:t>
                      </a:r>
                      <a:endParaRPr lang="en-US" sz="1600" dirty="0"/>
                    </a:p>
                  </a:txBody>
                  <a:tcPr marL="91437" marR="91437"/>
                </a:tc>
                <a:tc>
                  <a:txBody>
                    <a:bodyPr/>
                    <a:lstStyle/>
                    <a:p>
                      <a:endParaRPr lang="en-US" sz="1600" dirty="0"/>
                    </a:p>
                  </a:txBody>
                  <a:tcPr marL="91437" marR="91437">
                    <a:noFill/>
                  </a:tcPr>
                </a:tc>
                <a:tc>
                  <a:txBody>
                    <a:bodyPr/>
                    <a:lstStyle/>
                    <a:p>
                      <a:pPr algn="ctr"/>
                      <a:r>
                        <a:rPr lang="en-US" sz="1600" dirty="0" smtClean="0"/>
                        <a:t>917-923.5 MHz</a:t>
                      </a:r>
                      <a:endParaRPr lang="en-US" sz="1600" dirty="0"/>
                    </a:p>
                  </a:txBody>
                  <a:tcPr marL="91437" marR="91437"/>
                </a:tc>
              </a:tr>
              <a:tr h="365760">
                <a:tc>
                  <a:txBody>
                    <a:bodyPr/>
                    <a:lstStyle/>
                    <a:p>
                      <a:pPr algn="ctr"/>
                      <a:r>
                        <a:rPr lang="en-US" sz="1600" dirty="0" smtClean="0"/>
                        <a:t>TVWS Band Korea</a:t>
                      </a:r>
                      <a:endParaRPr lang="en-US" sz="1600" dirty="0"/>
                    </a:p>
                  </a:txBody>
                  <a:tcPr marL="91437" marR="91437"/>
                </a:tc>
                <a:tc>
                  <a:txBody>
                    <a:bodyPr/>
                    <a:lstStyle/>
                    <a:p>
                      <a:endParaRPr lang="en-US" sz="1600" dirty="0"/>
                    </a:p>
                  </a:txBody>
                  <a:tcPr marL="91437" marR="91437">
                    <a:noFill/>
                  </a:tcPr>
                </a:tc>
                <a:tc>
                  <a:txBody>
                    <a:bodyPr/>
                    <a:lstStyle/>
                    <a:p>
                      <a:pPr algn="ctr"/>
                      <a:r>
                        <a:rPr lang="en-US" sz="1600" dirty="0" smtClean="0"/>
                        <a:t>928-960 MHz</a:t>
                      </a:r>
                      <a:endParaRPr lang="en-US" sz="1600" dirty="0"/>
                    </a:p>
                  </a:txBody>
                  <a:tcPr marL="91437" marR="91437"/>
                </a:tc>
              </a:tr>
              <a:tr h="365760">
                <a:tc>
                  <a:txBody>
                    <a:bodyPr/>
                    <a:lstStyle/>
                    <a:p>
                      <a:pPr algn="ctr"/>
                      <a:r>
                        <a:rPr lang="en-US" sz="1600" dirty="0" smtClean="0"/>
                        <a:t>450-470 MHz</a:t>
                      </a:r>
                      <a:endParaRPr lang="en-US" sz="1600" dirty="0"/>
                    </a:p>
                  </a:txBody>
                  <a:tcPr marL="91437" marR="91437"/>
                </a:tc>
                <a:tc>
                  <a:txBody>
                    <a:bodyPr/>
                    <a:lstStyle/>
                    <a:p>
                      <a:endParaRPr lang="en-US" sz="1600" dirty="0"/>
                    </a:p>
                  </a:txBody>
                  <a:tcPr marL="91437" marR="91437">
                    <a:noFill/>
                  </a:tcPr>
                </a:tc>
                <a:tc>
                  <a:txBody>
                    <a:bodyPr/>
                    <a:lstStyle/>
                    <a:p>
                      <a:pPr algn="ctr"/>
                      <a:r>
                        <a:rPr lang="en-US" sz="1600" dirty="0" smtClean="0"/>
                        <a:t>920-928 MHz</a:t>
                      </a:r>
                      <a:endParaRPr lang="en-US" sz="1600" dirty="0"/>
                    </a:p>
                  </a:txBody>
                  <a:tcPr marL="91437" marR="91437"/>
                </a:tc>
              </a:tr>
              <a:tr h="365760">
                <a:tc>
                  <a:txBody>
                    <a:bodyPr/>
                    <a:lstStyle/>
                    <a:p>
                      <a:pPr algn="ctr"/>
                      <a:r>
                        <a:rPr lang="en-US" sz="1600" dirty="0" smtClean="0"/>
                        <a:t>470-510 MHz</a:t>
                      </a:r>
                      <a:endParaRPr lang="en-US" sz="1600" dirty="0"/>
                    </a:p>
                  </a:txBody>
                  <a:tcPr marL="91437" marR="91437"/>
                </a:tc>
                <a:tc>
                  <a:txBody>
                    <a:bodyPr/>
                    <a:lstStyle/>
                    <a:p>
                      <a:endParaRPr lang="en-US" sz="1600" dirty="0"/>
                    </a:p>
                  </a:txBody>
                  <a:tcPr marL="91437" marR="91437">
                    <a:noFill/>
                  </a:tcPr>
                </a:tc>
                <a:tc>
                  <a:txBody>
                    <a:bodyPr/>
                    <a:lstStyle/>
                    <a:p>
                      <a:pPr algn="ctr"/>
                      <a:r>
                        <a:rPr lang="en-US" sz="1600" dirty="0" smtClean="0"/>
                        <a:t>950-958 MHz</a:t>
                      </a:r>
                      <a:endParaRPr lang="en-US" sz="1600" dirty="0"/>
                    </a:p>
                  </a:txBody>
                  <a:tcPr marL="91437" marR="91437"/>
                </a:tc>
              </a:tr>
              <a:tr h="365760">
                <a:tc>
                  <a:txBody>
                    <a:bodyPr/>
                    <a:lstStyle/>
                    <a:p>
                      <a:pPr algn="ctr"/>
                      <a:r>
                        <a:rPr lang="en-US" sz="1600" dirty="0" smtClean="0"/>
                        <a:t>779-787 MHz</a:t>
                      </a:r>
                      <a:endParaRPr lang="en-US" sz="1600" dirty="0"/>
                    </a:p>
                  </a:txBody>
                  <a:tcPr marL="91437" marR="91437"/>
                </a:tc>
                <a:tc>
                  <a:txBody>
                    <a:bodyPr/>
                    <a:lstStyle/>
                    <a:p>
                      <a:endParaRPr lang="en-US" sz="1600" dirty="0"/>
                    </a:p>
                  </a:txBody>
                  <a:tcPr marL="91437" marR="91437">
                    <a:noFill/>
                  </a:tcPr>
                </a:tc>
                <a:tc>
                  <a:txBody>
                    <a:bodyPr/>
                    <a:lstStyle/>
                    <a:p>
                      <a:pPr algn="ctr"/>
                      <a:r>
                        <a:rPr lang="en-US" sz="1600" dirty="0" smtClean="0"/>
                        <a:t>2400-2483.5 MHz</a:t>
                      </a:r>
                      <a:endParaRPr lang="en-US" sz="1600" dirty="0"/>
                    </a:p>
                  </a:txBody>
                  <a:tcPr marL="91437" marR="91437"/>
                </a:tc>
              </a:tr>
              <a:tr h="365760">
                <a:tc>
                  <a:txBody>
                    <a:bodyPr/>
                    <a:lstStyle/>
                    <a:p>
                      <a:pPr algn="ctr"/>
                      <a:r>
                        <a:rPr lang="en-US" sz="1600" b="0" i="0" u="none" strike="noStrike" kern="1200" baseline="0" dirty="0" smtClean="0">
                          <a:solidFill>
                            <a:schemeClr val="dk1"/>
                          </a:solidFill>
                          <a:latin typeface="+mn-lt"/>
                          <a:ea typeface="+mn-ea"/>
                          <a:cs typeface="+mn-cs"/>
                        </a:rPr>
                        <a:t>863-870 MHz</a:t>
                      </a:r>
                      <a:endParaRPr lang="en-US" sz="1600" dirty="0"/>
                    </a:p>
                  </a:txBody>
                  <a:tcPr marL="91437" marR="91437"/>
                </a:tc>
                <a:tc>
                  <a:txBody>
                    <a:bodyPr/>
                    <a:lstStyle/>
                    <a:p>
                      <a:endParaRPr lang="en-US" sz="1600" dirty="0"/>
                    </a:p>
                  </a:txBody>
                  <a:tcPr marL="91437" marR="91437">
                    <a:noFill/>
                  </a:tcPr>
                </a:tc>
                <a:tc>
                  <a:txBody>
                    <a:bodyPr/>
                    <a:lstStyle/>
                    <a:p>
                      <a:pPr algn="ctr"/>
                      <a:r>
                        <a:rPr lang="en-US" sz="1600" b="0" i="1" u="none" strike="noStrike" kern="1200" baseline="0" dirty="0" smtClean="0">
                          <a:solidFill>
                            <a:schemeClr val="dk1"/>
                          </a:solidFill>
                          <a:latin typeface="+mn-lt"/>
                          <a:ea typeface="+mn-ea"/>
                          <a:cs typeface="+mn-cs"/>
                        </a:rPr>
                        <a:t>future expansion</a:t>
                      </a:r>
                      <a:endParaRPr lang="en-US" sz="1600" b="0" i="1" dirty="0"/>
                    </a:p>
                  </a:txBody>
                  <a:tcPr marL="91437" marR="91437"/>
                </a:tc>
              </a:tr>
            </a:tbl>
          </a:graphicData>
        </a:graphic>
      </p:graphicFrame>
    </p:spTree>
    <p:extLst>
      <p:ext uri="{BB962C8B-B14F-4D97-AF65-F5344CB8AC3E}">
        <p14:creationId xmlns:p14="http://schemas.microsoft.com/office/powerpoint/2010/main" xmlns="" val="1641886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85800" y="6858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9pPr>
          </a:lstStyle>
          <a:p>
            <a:pPr algn="ctr" eaLnBrk="1" hangingPunct="1">
              <a:buClrTx/>
              <a:buFontTx/>
              <a:buNone/>
            </a:pPr>
            <a:r>
              <a:rPr lang="en-US" altLang="ja-JP" sz="3600" dirty="0">
                <a:solidFill>
                  <a:srgbClr val="000000"/>
                </a:solidFill>
              </a:rPr>
              <a:t>P802.15.4m</a:t>
            </a:r>
          </a:p>
        </p:txBody>
      </p:sp>
      <p:sp>
        <p:nvSpPr>
          <p:cNvPr id="5" name="Rectangle 4"/>
          <p:cNvSpPr>
            <a:spLocks noChangeArrowheads="1"/>
          </p:cNvSpPr>
          <p:nvPr/>
        </p:nvSpPr>
        <p:spPr bwMode="auto">
          <a:xfrm>
            <a:off x="533400" y="1557338"/>
            <a:ext cx="8077200" cy="491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a:solidFill>
                  <a:srgbClr val="00B050"/>
                </a:solidFill>
              </a:rPr>
              <a:t>MAC - Features</a:t>
            </a:r>
          </a:p>
          <a:p>
            <a:pPr marL="800100" lvl="1"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it-IT" altLang="ja-JP" sz="2000" b="1" dirty="0">
                <a:solidFill>
                  <a:schemeClr val="tx1"/>
                </a:solidFill>
              </a:rPr>
              <a:t>TVWS multichannel cluster tree PAN (TMCTP)</a:t>
            </a:r>
            <a:br>
              <a:rPr lang="it-IT" altLang="ja-JP" sz="2000" b="1" dirty="0">
                <a:solidFill>
                  <a:schemeClr val="tx1"/>
                </a:solidFill>
              </a:rPr>
            </a:br>
            <a:r>
              <a:rPr lang="it-IT" altLang="ja-JP" sz="2000" b="1" dirty="0">
                <a:solidFill>
                  <a:schemeClr val="tx1"/>
                </a:solidFill>
              </a:rPr>
              <a:t>with a</a:t>
            </a:r>
            <a:r>
              <a:rPr lang="en-US" altLang="ja-JP" sz="2000" b="1" dirty="0">
                <a:solidFill>
                  <a:schemeClr val="tx1"/>
                </a:solidFill>
              </a:rPr>
              <a:t> Super PAN coordinator (SPC)</a:t>
            </a:r>
            <a:br>
              <a:rPr lang="en-US" altLang="ja-JP" sz="2000" b="1" dirty="0">
                <a:solidFill>
                  <a:schemeClr val="tx1"/>
                </a:solidFill>
              </a:rPr>
            </a:br>
            <a:r>
              <a:rPr lang="en-US" altLang="ja-JP" sz="2000" dirty="0">
                <a:solidFill>
                  <a:schemeClr val="tx1"/>
                </a:solidFill>
              </a:rPr>
              <a:t>The SPC:</a:t>
            </a:r>
            <a:endParaRPr lang="it-IT" altLang="ja-JP" sz="2000" dirty="0">
              <a:solidFill>
                <a:schemeClr val="tx1"/>
              </a:solidFill>
            </a:endParaRPr>
          </a:p>
          <a:p>
            <a:pPr marL="1200150" lvl="2"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dirty="0">
                <a:solidFill>
                  <a:schemeClr val="tx1"/>
                </a:solidFill>
              </a:rPr>
              <a:t>Communicates with other PAN coordinators on their dedicated channels during the beacon only period (BOP)</a:t>
            </a:r>
            <a:endParaRPr lang="it-IT" altLang="ja-JP" sz="2000" dirty="0">
              <a:solidFill>
                <a:schemeClr val="tx1"/>
              </a:solidFill>
            </a:endParaRPr>
          </a:p>
          <a:p>
            <a:pPr marL="1200150" lvl="2"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it-IT" altLang="ja-JP" sz="2000" dirty="0">
                <a:solidFill>
                  <a:schemeClr val="tx1"/>
                </a:solidFill>
              </a:rPr>
              <a:t>Provides access to geolocation database (GDB) server, </a:t>
            </a:r>
            <a:r>
              <a:rPr lang="en-US" altLang="ja-JP" sz="2000" dirty="0">
                <a:solidFill>
                  <a:schemeClr val="tx1"/>
                </a:solidFill>
              </a:rPr>
              <a:t>providing TVWS channel availability information to all PAN coordinators in TMCTP</a:t>
            </a:r>
            <a:endParaRPr lang="it-IT" altLang="ja-JP" sz="2000" dirty="0">
              <a:solidFill>
                <a:schemeClr val="tx1"/>
              </a:solidFill>
            </a:endParaRPr>
          </a:p>
          <a:p>
            <a:pPr marL="1200150" lvl="2"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dirty="0">
                <a:solidFill>
                  <a:schemeClr val="tx1"/>
                </a:solidFill>
              </a:rPr>
              <a:t>Allocates use of a different channel for each PAN coordinator in TMCTP</a:t>
            </a:r>
          </a:p>
        </p:txBody>
      </p:sp>
    </p:spTree>
    <p:extLst>
      <p:ext uri="{BB962C8B-B14F-4D97-AF65-F5344CB8AC3E}">
        <p14:creationId xmlns:p14="http://schemas.microsoft.com/office/powerpoint/2010/main" xmlns="" val="4060146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85800" y="6858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9pPr>
          </a:lstStyle>
          <a:p>
            <a:pPr algn="ctr" eaLnBrk="1" hangingPunct="1">
              <a:buClrTx/>
              <a:buFontTx/>
              <a:buNone/>
            </a:pPr>
            <a:r>
              <a:rPr lang="en-US" altLang="ja-JP" sz="3600" dirty="0">
                <a:solidFill>
                  <a:srgbClr val="000000"/>
                </a:solidFill>
              </a:rPr>
              <a:t>P802.15.4m</a:t>
            </a:r>
          </a:p>
        </p:txBody>
      </p:sp>
      <p:sp>
        <p:nvSpPr>
          <p:cNvPr id="4" name="Rectangle 4"/>
          <p:cNvSpPr>
            <a:spLocks noChangeArrowheads="1"/>
          </p:cNvSpPr>
          <p:nvPr/>
        </p:nvSpPr>
        <p:spPr bwMode="auto">
          <a:xfrm>
            <a:off x="533400" y="1557338"/>
            <a:ext cx="8077200" cy="491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a:solidFill>
                  <a:srgbClr val="00B050"/>
                </a:solidFill>
              </a:rPr>
              <a:t>MAC - Features</a:t>
            </a:r>
          </a:p>
          <a:p>
            <a:pPr marL="800100" lvl="1"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it-IT" altLang="ja-JP" sz="2000" b="1" dirty="0">
                <a:solidFill>
                  <a:schemeClr val="tx1"/>
                </a:solidFill>
              </a:rPr>
              <a:t>Direct device-to-device data transfer</a:t>
            </a:r>
            <a:r>
              <a:rPr lang="en-US" altLang="ja-JP" sz="2000" b="1" dirty="0">
                <a:solidFill>
                  <a:schemeClr val="tx1"/>
                </a:solidFill>
              </a:rPr>
              <a:t/>
            </a:r>
            <a:br>
              <a:rPr lang="en-US" altLang="ja-JP" sz="2000" b="1" dirty="0">
                <a:solidFill>
                  <a:schemeClr val="tx1"/>
                </a:solidFill>
              </a:rPr>
            </a:br>
            <a:r>
              <a:rPr lang="en-US" altLang="ja-JP" sz="2000" dirty="0">
                <a:solidFill>
                  <a:schemeClr val="tx1"/>
                </a:solidFill>
              </a:rPr>
              <a:t>via. 4-modes:</a:t>
            </a:r>
            <a:endParaRPr lang="it-IT" altLang="ja-JP" sz="2000" dirty="0">
              <a:solidFill>
                <a:schemeClr val="tx1"/>
              </a:solidFill>
            </a:endParaRPr>
          </a:p>
          <a:p>
            <a:pPr marL="1200150" lvl="2"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dirty="0">
                <a:solidFill>
                  <a:schemeClr val="tx1"/>
                </a:solidFill>
              </a:rPr>
              <a:t>Probe-mode direct data transfer</a:t>
            </a:r>
          </a:p>
          <a:p>
            <a:pPr marL="1200150" lvl="2"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dirty="0">
                <a:solidFill>
                  <a:schemeClr val="tx1"/>
                </a:solidFill>
              </a:rPr>
              <a:t>Polling-mode direct data transfer</a:t>
            </a:r>
          </a:p>
          <a:p>
            <a:pPr marL="1200150" lvl="2"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dirty="0">
                <a:solidFill>
                  <a:schemeClr val="tx1"/>
                </a:solidFill>
              </a:rPr>
              <a:t>Broadcast-mode direct data transfer</a:t>
            </a:r>
          </a:p>
          <a:p>
            <a:pPr marL="1200150" lvl="2"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dirty="0">
                <a:solidFill>
                  <a:schemeClr val="tx1"/>
                </a:solidFill>
              </a:rPr>
              <a:t>Multicast-mode direct data transfer</a:t>
            </a:r>
          </a:p>
          <a:p>
            <a:pPr marL="800100" lvl="1"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it-IT" altLang="ja-JP" sz="2000" b="1" dirty="0">
              <a:solidFill>
                <a:schemeClr val="tx1"/>
              </a:solidFill>
            </a:endParaRPr>
          </a:p>
          <a:p>
            <a:pPr marL="800100" lvl="1"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it-IT" altLang="ja-JP" sz="2000" b="1" dirty="0">
                <a:solidFill>
                  <a:schemeClr val="tx1"/>
                </a:solidFill>
              </a:rPr>
              <a:t>Low-energy mechanisms</a:t>
            </a:r>
            <a:r>
              <a:rPr lang="en-US" altLang="ja-JP" sz="2000" b="1" dirty="0">
                <a:solidFill>
                  <a:schemeClr val="tx1"/>
                </a:solidFill>
              </a:rPr>
              <a:t/>
            </a:r>
            <a:br>
              <a:rPr lang="en-US" altLang="ja-JP" sz="2000" b="1" dirty="0">
                <a:solidFill>
                  <a:schemeClr val="tx1"/>
                </a:solidFill>
              </a:rPr>
            </a:br>
            <a:r>
              <a:rPr lang="en-US" altLang="ja-JP" sz="2000" dirty="0">
                <a:solidFill>
                  <a:schemeClr val="tx1"/>
                </a:solidFill>
              </a:rPr>
              <a:t>via. TVWS power saving (TVWSPS) Information Element (IE)</a:t>
            </a:r>
            <a:endParaRPr lang="it-IT" altLang="ja-JP" sz="2000" dirty="0">
              <a:solidFill>
                <a:schemeClr val="tx1"/>
              </a:solidFill>
            </a:endParaRPr>
          </a:p>
          <a:p>
            <a:pPr marL="1200150" lvl="2" indent="-342900">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dirty="0">
                <a:solidFill>
                  <a:schemeClr val="tx1"/>
                </a:solidFill>
              </a:rPr>
              <a:t>TVWSPS IE is used to initiate a TVWSPS transaction and contains the: PS Control, Periodic Listening Interval, Periodic Listening Duration, Rendezvous Time, and Data Transaction Duration entities</a:t>
            </a:r>
          </a:p>
        </p:txBody>
      </p:sp>
    </p:spTree>
    <p:extLst>
      <p:ext uri="{BB962C8B-B14F-4D97-AF65-F5344CB8AC3E}">
        <p14:creationId xmlns:p14="http://schemas.microsoft.com/office/powerpoint/2010/main" xmlns="" val="4205005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85800" y="6858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ＭＳ Ｐゴシック" pitchFamily="34" charset="-128"/>
              </a:defRPr>
            </a:lvl9pPr>
          </a:lstStyle>
          <a:p>
            <a:pPr algn="ctr" eaLnBrk="1" hangingPunct="1">
              <a:buClrTx/>
              <a:buFontTx/>
              <a:buNone/>
            </a:pPr>
            <a:r>
              <a:rPr lang="en-US" altLang="ja-JP" sz="3600" dirty="0">
                <a:solidFill>
                  <a:srgbClr val="000000"/>
                </a:solidFill>
              </a:rPr>
              <a:t>P802.15.4m</a:t>
            </a:r>
          </a:p>
        </p:txBody>
      </p:sp>
      <p:sp>
        <p:nvSpPr>
          <p:cNvPr id="5" name="Rectangle 4"/>
          <p:cNvSpPr>
            <a:spLocks noChangeArrowheads="1"/>
          </p:cNvSpPr>
          <p:nvPr/>
        </p:nvSpPr>
        <p:spPr bwMode="auto">
          <a:xfrm>
            <a:off x="533400" y="1557338"/>
            <a:ext cx="8077200" cy="491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lstStyle/>
          <a:p>
            <a:pPr marL="525463" indent="-525463">
              <a:buClrTx/>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400" b="1" dirty="0">
                <a:solidFill>
                  <a:srgbClr val="00B050"/>
                </a:solidFill>
              </a:rPr>
              <a:t>MAC - Features</a:t>
            </a:r>
          </a:p>
          <a:p>
            <a:pPr marL="800100" lvl="1"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it-IT" altLang="ja-JP" sz="2000" b="1" dirty="0">
                <a:solidFill>
                  <a:schemeClr val="tx1"/>
                </a:solidFill>
              </a:rPr>
              <a:t>Location, GDB and channel access/usage</a:t>
            </a:r>
            <a:r>
              <a:rPr lang="en-US" altLang="ja-JP" sz="2000" b="1" dirty="0">
                <a:solidFill>
                  <a:schemeClr val="tx1"/>
                </a:solidFill>
              </a:rPr>
              <a:t/>
            </a:r>
            <a:br>
              <a:rPr lang="en-US" altLang="ja-JP" sz="2000" b="1" dirty="0">
                <a:solidFill>
                  <a:schemeClr val="tx1"/>
                </a:solidFill>
              </a:rPr>
            </a:br>
            <a:r>
              <a:rPr lang="en-US" altLang="ja-JP" sz="2000" dirty="0">
                <a:solidFill>
                  <a:schemeClr val="tx1"/>
                </a:solidFill>
              </a:rPr>
              <a:t>supported by use of multiple IE’s:</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TVWS device category IE</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TVWS device identification IE</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000" dirty="0">
                <a:solidFill>
                  <a:schemeClr val="tx1"/>
                </a:solidFill>
              </a:rPr>
              <a:t>TVWS device location IE</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fr-FR" altLang="ja-JP" sz="2000" dirty="0">
                <a:solidFill>
                  <a:schemeClr val="tx1"/>
                </a:solidFill>
              </a:rPr>
              <a:t>TVWS </a:t>
            </a:r>
            <a:r>
              <a:rPr lang="fr-FR" altLang="ja-JP" sz="2000" dirty="0" err="1">
                <a:solidFill>
                  <a:schemeClr val="tx1"/>
                </a:solidFill>
              </a:rPr>
              <a:t>channel</a:t>
            </a:r>
            <a:r>
              <a:rPr lang="fr-FR" altLang="ja-JP" sz="2000" dirty="0">
                <a:solidFill>
                  <a:schemeClr val="tx1"/>
                </a:solidFill>
              </a:rPr>
              <a:t> information </a:t>
            </a:r>
            <a:r>
              <a:rPr lang="fr-FR" altLang="ja-JP" sz="2000" dirty="0" err="1">
                <a:solidFill>
                  <a:schemeClr val="tx1"/>
                </a:solidFill>
              </a:rPr>
              <a:t>query</a:t>
            </a:r>
            <a:r>
              <a:rPr lang="fr-FR" altLang="ja-JP" sz="2000" dirty="0">
                <a:solidFill>
                  <a:schemeClr val="tx1"/>
                </a:solidFill>
              </a:rPr>
              <a:t> </a:t>
            </a:r>
            <a:r>
              <a:rPr lang="fr-FR" altLang="ja-JP" sz="2000" dirty="0" err="1">
                <a:solidFill>
                  <a:schemeClr val="tx1"/>
                </a:solidFill>
              </a:rPr>
              <a:t>request</a:t>
            </a:r>
            <a:r>
              <a:rPr lang="fr-FR" altLang="ja-JP" sz="2000" dirty="0">
                <a:solidFill>
                  <a:schemeClr val="tx1"/>
                </a:solidFill>
              </a:rPr>
              <a:t>/</a:t>
            </a:r>
            <a:r>
              <a:rPr lang="fr-FR" altLang="ja-JP" sz="2000" dirty="0" err="1">
                <a:solidFill>
                  <a:schemeClr val="tx1"/>
                </a:solidFill>
              </a:rPr>
              <a:t>response</a:t>
            </a:r>
            <a:r>
              <a:rPr lang="fr-FR" altLang="ja-JP" sz="2000" dirty="0">
                <a:solidFill>
                  <a:schemeClr val="tx1"/>
                </a:solidFill>
              </a:rPr>
              <a:t> IE</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fr-FR" altLang="ja-JP" sz="2000" dirty="0">
                <a:solidFill>
                  <a:schemeClr val="tx1"/>
                </a:solidFill>
              </a:rPr>
              <a:t>TVWS </a:t>
            </a:r>
            <a:r>
              <a:rPr lang="fr-FR" altLang="ja-JP" sz="2000" dirty="0" err="1">
                <a:solidFill>
                  <a:schemeClr val="tx1"/>
                </a:solidFill>
              </a:rPr>
              <a:t>channel</a:t>
            </a:r>
            <a:r>
              <a:rPr lang="fr-FR" altLang="ja-JP" sz="2000" dirty="0">
                <a:solidFill>
                  <a:schemeClr val="tx1"/>
                </a:solidFill>
              </a:rPr>
              <a:t> information source description IE</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fr-FR" altLang="ja-JP" sz="2000" dirty="0">
                <a:solidFill>
                  <a:schemeClr val="tx1"/>
                </a:solidFill>
              </a:rPr>
              <a:t>Channel timing management IE</a:t>
            </a:r>
          </a:p>
          <a:p>
            <a:pPr marL="1200150" lvl="2" indent="-342900">
              <a:buFont typeface="Arial" pitchFamily="34" charset="0"/>
              <a:buChar char="•"/>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fr-FR" altLang="ja-JP" sz="2000" dirty="0">
                <a:solidFill>
                  <a:schemeClr val="tx1"/>
                </a:solidFill>
              </a:rPr>
              <a:t>Channel </a:t>
            </a:r>
            <a:r>
              <a:rPr lang="fr-FR" altLang="ja-JP" sz="2000" dirty="0" err="1">
                <a:solidFill>
                  <a:schemeClr val="tx1"/>
                </a:solidFill>
              </a:rPr>
              <a:t>list</a:t>
            </a:r>
            <a:r>
              <a:rPr lang="fr-FR" altLang="ja-JP" sz="2000" dirty="0">
                <a:solidFill>
                  <a:schemeClr val="tx1"/>
                </a:solidFill>
              </a:rPr>
              <a:t> </a:t>
            </a:r>
            <a:r>
              <a:rPr lang="fr-FR" altLang="ja-JP" sz="2000" dirty="0" err="1">
                <a:solidFill>
                  <a:schemeClr val="tx1"/>
                </a:solidFill>
              </a:rPr>
              <a:t>verification</a:t>
            </a:r>
            <a:r>
              <a:rPr lang="fr-FR" altLang="ja-JP" sz="2000" dirty="0">
                <a:solidFill>
                  <a:schemeClr val="tx1"/>
                </a:solidFill>
              </a:rPr>
              <a:t> IE</a:t>
            </a:r>
          </a:p>
          <a:p>
            <a:pPr marL="857250" lvl="2" indent="0">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altLang="ja-JP" sz="2000" dirty="0">
              <a:solidFill>
                <a:schemeClr val="tx1"/>
              </a:solidFill>
            </a:endParaRPr>
          </a:p>
          <a:p>
            <a:pPr marL="457200" lvl="1" indent="0">
              <a:tabLst>
                <a:tab pos="525463" algn="l"/>
                <a:tab pos="973138"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it-IT" altLang="ja-JP" sz="2000" dirty="0">
              <a:solidFill>
                <a:schemeClr val="tx1"/>
              </a:solidFill>
            </a:endParaRPr>
          </a:p>
        </p:txBody>
      </p:sp>
    </p:spTree>
    <p:extLst>
      <p:ext uri="{BB962C8B-B14F-4D97-AF65-F5344CB8AC3E}">
        <p14:creationId xmlns:p14="http://schemas.microsoft.com/office/powerpoint/2010/main" xmlns="" val="3719122711"/>
      </p:ext>
    </p:extLst>
  </p:cSld>
  <p:clrMapOvr>
    <a:masterClrMapping/>
  </p:clrMapOvr>
</p:sld>
</file>

<file path=ppt/theme/theme1.xml><?xml version="1.0" encoding="utf-8"?>
<a:theme xmlns:a="http://schemas.openxmlformats.org/drawingml/2006/main" name="IEEE_802_templat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IEEE_802_template</Template>
  <TotalTime>19193</TotalTime>
  <Words>567</Words>
  <Application>Microsoft Office PowerPoint</Application>
  <PresentationFormat>On-screen Show (4:3)</PresentationFormat>
  <Paragraphs>132</Paragraphs>
  <Slides>12</Slides>
  <Notes>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IEEE_802_template</vt:lpstr>
      <vt:lpstr>Title only</vt:lpstr>
      <vt:lpstr>802.15 TG4m Briefing to ITU-R Staff</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Customer Solutions BAE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IEEE 802 March 2011 workshop</dc:subject>
  <dc:creator>apurva.mody</dc:creator>
  <cp:lastModifiedBy>apurva_anna</cp:lastModifiedBy>
  <cp:revision>785</cp:revision>
  <dcterms:created xsi:type="dcterms:W3CDTF">2011-02-25T16:41:17Z</dcterms:created>
  <dcterms:modified xsi:type="dcterms:W3CDTF">2013-07-15T22:11:31Z</dcterms:modified>
</cp:coreProperties>
</file>