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601" r:id="rId2"/>
    <p:sldId id="602" r:id="rId3"/>
    <p:sldId id="603" r:id="rId4"/>
    <p:sldId id="604" r:id="rId5"/>
    <p:sldId id="605" r:id="rId6"/>
    <p:sldId id="612" r:id="rId7"/>
    <p:sldId id="616" r:id="rId8"/>
    <p:sldId id="617" r:id="rId9"/>
    <p:sldId id="613" r:id="rId10"/>
    <p:sldId id="622" r:id="rId11"/>
    <p:sldId id="620" r:id="rId12"/>
    <p:sldId id="614" r:id="rId13"/>
    <p:sldId id="615" r:id="rId14"/>
    <p:sldId id="618" r:id="rId15"/>
    <p:sldId id="619" r:id="rId16"/>
    <p:sldId id="624" r:id="rId17"/>
    <p:sldId id="625" r:id="rId18"/>
    <p:sldId id="626" r:id="rId19"/>
    <p:sldId id="627" r:id="rId20"/>
    <p:sldId id="628" r:id="rId21"/>
    <p:sldId id="630" r:id="rId22"/>
    <p:sldId id="544" r:id="rId23"/>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99"/>
    <a:srgbClr val="0066FF"/>
    <a:srgbClr val="FF0000"/>
    <a:srgbClr val="008000"/>
    <a:srgbClr val="CCFFCC"/>
    <a:srgbClr val="99FF99"/>
    <a:srgbClr val="CCECFF"/>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1" autoAdjust="0"/>
    <p:restoredTop sz="94660"/>
  </p:normalViewPr>
  <p:slideViewPr>
    <p:cSldViewPr>
      <p:cViewPr varScale="1">
        <p:scale>
          <a:sx n="110" d="100"/>
          <a:sy n="110" d="100"/>
        </p:scale>
        <p:origin x="-163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199381"/>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2068"/>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Sep.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Sep.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Sep.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22-13-0145-03-000b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Rectangle 2"/>
          <p:cNvSpPr>
            <a:spLocks noGrp="1" noChangeArrowheads="1"/>
          </p:cNvSpPr>
          <p:nvPr>
            <p:ph type="title"/>
          </p:nvPr>
        </p:nvSpPr>
        <p:spPr>
          <a:xfrm>
            <a:off x="328613" y="914400"/>
            <a:ext cx="8526462" cy="609600"/>
          </a:xfrm>
        </p:spPr>
        <p:txBody>
          <a:bodyPr/>
          <a:lstStyle/>
          <a:p>
            <a:r>
              <a:rPr lang="en-US" altLang="ko-KR" sz="2800" dirty="0">
                <a:latin typeface="Times New Roman" charset="0"/>
                <a:ea typeface="굴림" charset="0"/>
                <a:cs typeface="굴림" charset="0"/>
              </a:rPr>
              <a:t>IEEE </a:t>
            </a:r>
            <a:r>
              <a:rPr lang="en-US" altLang="ko-KR" sz="2800" dirty="0" smtClean="0">
                <a:latin typeface="Times New Roman" charset="0"/>
                <a:ea typeface="굴림" charset="0"/>
                <a:cs typeface="굴림" charset="0"/>
              </a:rPr>
              <a:t>P802.22b September 2013 Plan &amp; Report</a:t>
            </a:r>
            <a:endParaRPr lang="en-US" altLang="ko-KR" sz="2800" dirty="0">
              <a:latin typeface="Times New Roman" charset="0"/>
              <a:ea typeface="굴림" charset="0"/>
              <a:cs typeface="굴림" charset="0"/>
            </a:endParaRPr>
          </a:p>
        </p:txBody>
      </p:sp>
      <p:sp>
        <p:nvSpPr>
          <p:cNvPr id="8" name="Rectangle 6"/>
          <p:cNvSpPr txBox="1">
            <a:spLocks noChangeArrowheads="1"/>
          </p:cNvSpPr>
          <p:nvPr/>
        </p:nvSpPr>
        <p:spPr bwMode="auto">
          <a:xfrm>
            <a:off x="685800" y="1752600"/>
            <a:ext cx="77724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altLang="ko-KR" sz="2000" b="1" i="0" u="none" strike="noStrike" kern="0" cap="none" spc="0" normalizeH="0" baseline="0" noProof="0" dirty="0" smtClean="0">
                <a:ln>
                  <a:noFill/>
                </a:ln>
                <a:solidFill>
                  <a:schemeClr val="tx1"/>
                </a:solidFill>
                <a:effectLst/>
                <a:uLnTx/>
                <a:uFillTx/>
                <a:latin typeface="Times New Roman" charset="0"/>
                <a:ea typeface="굴림" charset="0"/>
                <a:cs typeface="굴림" charset="0"/>
              </a:rPr>
              <a:t>IEEE P802.22 Wireless RANs          Date:</a:t>
            </a:r>
            <a:r>
              <a:rPr kumimoji="0" lang="en-US" altLang="ko-KR" sz="2000" b="0" i="0" u="none" strike="noStrike" kern="0" cap="none" spc="0" normalizeH="0" baseline="0" noProof="0" dirty="0" smtClean="0">
                <a:ln>
                  <a:noFill/>
                </a:ln>
                <a:solidFill>
                  <a:schemeClr val="tx1"/>
                </a:solidFill>
                <a:effectLst/>
                <a:uLnTx/>
                <a:uFillTx/>
                <a:latin typeface="Times New Roman" charset="0"/>
                <a:ea typeface="굴림" charset="0"/>
                <a:cs typeface="굴림" charset="0"/>
              </a:rPr>
              <a:t> 2013-9-14</a:t>
            </a:r>
            <a:endParaRPr kumimoji="0" lang="en-US" altLang="ko-KR" sz="2000" b="0" i="0" u="none" strike="noStrike" kern="0" cap="none" spc="0" normalizeH="0" baseline="0" noProof="0" dirty="0">
              <a:ln>
                <a:noFill/>
              </a:ln>
              <a:solidFill>
                <a:schemeClr val="tx1"/>
              </a:solidFill>
              <a:effectLst/>
              <a:uLnTx/>
              <a:uFillTx/>
              <a:latin typeface="Times New Roman" charset="0"/>
              <a:ea typeface="굴림" charset="0"/>
              <a:cs typeface="굴림" charset="0"/>
            </a:endParaRPr>
          </a:p>
        </p:txBody>
      </p:sp>
      <p:sp>
        <p:nvSpPr>
          <p:cNvPr id="9"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a:t>Authors:</a:t>
            </a:r>
            <a:endParaRPr lang="en-US" altLang="ko-KR" sz="2000" b="0"/>
          </a:p>
        </p:txBody>
      </p:sp>
      <p:sp>
        <p:nvSpPr>
          <p:cNvPr id="10" name="Text Box 13"/>
          <p:cNvSpPr txBox="1">
            <a:spLocks noChangeArrowheads="1"/>
          </p:cNvSpPr>
          <p:nvPr/>
        </p:nvSpPr>
        <p:spPr bwMode="auto">
          <a:xfrm>
            <a:off x="539552" y="4072362"/>
            <a:ext cx="8217024"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July include portions of this contribution; and at the IEEE’s sole discretion to permit others to reproduce in whole or in part the resulting IEEE Standards publication.  The contributor also acknowledges and accepts that this contribution July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July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1" name="Object 25"/>
          <p:cNvGraphicFramePr>
            <a:graphicFrameLocks noChangeAspect="1"/>
          </p:cNvGraphicFramePr>
          <p:nvPr/>
        </p:nvGraphicFramePr>
        <p:xfrm>
          <a:off x="612775" y="2713038"/>
          <a:ext cx="7847657" cy="703262"/>
        </p:xfrm>
        <a:graphic>
          <a:graphicData uri="http://schemas.openxmlformats.org/presentationml/2006/ole">
            <p:oleObj spid="_x0000_s2150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438944"/>
          </a:xfrm>
        </p:spPr>
        <p:txBody>
          <a:bodyPr/>
          <a:lstStyle/>
          <a:p>
            <a:r>
              <a:rPr kumimoji="1" lang="en-US" altLang="ja-JP" dirty="0" err="1" smtClean="0"/>
              <a:t>TGb</a:t>
            </a:r>
            <a:r>
              <a:rPr kumimoji="1" lang="en-US" altLang="ja-JP" dirty="0" smtClean="0"/>
              <a:t> Plan</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pic>
        <p:nvPicPr>
          <p:cNvPr id="7" name="Picture 2"/>
          <p:cNvPicPr>
            <a:picLocks noChangeAspect="1" noChangeArrowheads="1"/>
          </p:cNvPicPr>
          <p:nvPr/>
        </p:nvPicPr>
        <p:blipFill>
          <a:blip r:embed="rId2" cstate="print"/>
          <a:srcRect/>
          <a:stretch>
            <a:fillRect/>
          </a:stretch>
        </p:blipFill>
        <p:spPr bwMode="auto">
          <a:xfrm>
            <a:off x="1691680" y="1264200"/>
            <a:ext cx="6499307" cy="5117128"/>
          </a:xfrm>
          <a:prstGeom prst="rect">
            <a:avLst/>
          </a:prstGeom>
          <a:noFill/>
          <a:ln w="9525">
            <a:noFill/>
            <a:miter lim="800000"/>
            <a:headEnd/>
            <a:tailEnd/>
          </a:ln>
        </p:spPr>
      </p:pic>
      <p:sp>
        <p:nvSpPr>
          <p:cNvPr id="9" name="正方形/長方形 8"/>
          <p:cNvSpPr/>
          <p:nvPr/>
        </p:nvSpPr>
        <p:spPr bwMode="auto">
          <a:xfrm>
            <a:off x="1691680" y="5877272"/>
            <a:ext cx="1008112" cy="432048"/>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dirty="0" smtClean="0">
              <a:ln>
                <a:noFill/>
              </a:ln>
              <a:solidFill>
                <a:schemeClr val="tx1"/>
              </a:solidFill>
              <a:effectLst/>
              <a:latin typeface="Times New Roman" pitchFamily="18" charset="0"/>
              <a:ea typeface="굴림" pitchFamily="50" charset="-127"/>
            </a:endParaRPr>
          </a:p>
        </p:txBody>
      </p:sp>
      <p:sp>
        <p:nvSpPr>
          <p:cNvPr id="10" name="テキスト ボックス 9"/>
          <p:cNvSpPr txBox="1"/>
          <p:nvPr/>
        </p:nvSpPr>
        <p:spPr>
          <a:xfrm>
            <a:off x="1763688" y="5949280"/>
            <a:ext cx="861133" cy="307777"/>
          </a:xfrm>
          <a:prstGeom prst="rect">
            <a:avLst/>
          </a:prstGeom>
          <a:noFill/>
        </p:spPr>
        <p:txBody>
          <a:bodyPr wrap="none" rtlCol="0">
            <a:spAutoFit/>
          </a:bodyPr>
          <a:lstStyle/>
          <a:p>
            <a:r>
              <a:rPr kumimoji="1" lang="en-US" altLang="ja-JP" dirty="0" smtClean="0"/>
              <a:t>Sep. F2F</a:t>
            </a:r>
            <a:endParaRPr kumimoji="1" lang="ja-JP" altLang="en-US" dirty="0"/>
          </a:p>
        </p:txBody>
      </p:sp>
      <p:sp>
        <p:nvSpPr>
          <p:cNvPr id="11" name="正方形/長方形 10"/>
          <p:cNvSpPr/>
          <p:nvPr/>
        </p:nvSpPr>
        <p:spPr bwMode="auto">
          <a:xfrm>
            <a:off x="1691680" y="4581128"/>
            <a:ext cx="1008112" cy="432048"/>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dirty="0" smtClean="0">
              <a:ln>
                <a:noFill/>
              </a:ln>
              <a:solidFill>
                <a:schemeClr val="tx1"/>
              </a:solidFill>
              <a:effectLst/>
              <a:latin typeface="Times New Roman" pitchFamily="18" charset="0"/>
              <a:ea typeface="굴림" pitchFamily="50" charset="-127"/>
            </a:endParaRPr>
          </a:p>
        </p:txBody>
      </p:sp>
      <p:sp>
        <p:nvSpPr>
          <p:cNvPr id="12" name="テキスト ボックス 11"/>
          <p:cNvSpPr txBox="1"/>
          <p:nvPr/>
        </p:nvSpPr>
        <p:spPr>
          <a:xfrm>
            <a:off x="1763688" y="4653136"/>
            <a:ext cx="865943" cy="307777"/>
          </a:xfrm>
          <a:prstGeom prst="rect">
            <a:avLst/>
          </a:prstGeom>
          <a:noFill/>
        </p:spPr>
        <p:txBody>
          <a:bodyPr wrap="none" rtlCol="0">
            <a:spAutoFit/>
          </a:bodyPr>
          <a:lstStyle/>
          <a:p>
            <a:r>
              <a:rPr kumimoji="1" lang="en-US" altLang="ja-JP" dirty="0" smtClean="0"/>
              <a:t>July F2F</a:t>
            </a:r>
            <a:endParaRPr kumimoji="1" lang="ja-JP"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u="sng" dirty="0" smtClean="0">
                <a:solidFill>
                  <a:schemeClr val="tx1"/>
                </a:solidFill>
              </a:rPr>
              <a:t>July </a:t>
            </a:r>
            <a:r>
              <a:rPr kumimoji="1" lang="en-US" altLang="ja-JP" u="sng" dirty="0" smtClean="0">
                <a:solidFill>
                  <a:schemeClr val="tx1"/>
                </a:solidFill>
              </a:rPr>
              <a:t>Minutes</a:t>
            </a:r>
            <a:endParaRPr kumimoji="1" lang="ja-JP" altLang="en-US" u="sng" dirty="0">
              <a:solidFill>
                <a:schemeClr val="tx1"/>
              </a:solidFill>
            </a:endParaRPr>
          </a:p>
        </p:txBody>
      </p:sp>
      <p:sp>
        <p:nvSpPr>
          <p:cNvPr id="3" name="コンテンツ プレースホルダ 2"/>
          <p:cNvSpPr>
            <a:spLocks noGrp="1"/>
          </p:cNvSpPr>
          <p:nvPr>
            <p:ph idx="1"/>
          </p:nvPr>
        </p:nvSpPr>
        <p:spPr/>
        <p:txBody>
          <a:bodyPr/>
          <a:lstStyle/>
          <a:p>
            <a:r>
              <a:rPr lang="en-US" altLang="ja-JP" dirty="0" smtClean="0"/>
              <a:t>Motion to approve </a:t>
            </a:r>
            <a:r>
              <a:rPr lang="en-US" altLang="ja-JP" dirty="0" smtClean="0"/>
              <a:t>July </a:t>
            </a:r>
            <a:r>
              <a:rPr lang="en-US" altLang="ja-JP" dirty="0" smtClean="0"/>
              <a:t>802.22b minutes as contained in </a:t>
            </a:r>
            <a:r>
              <a:rPr lang="en-US" altLang="ja-JP" u="sng" dirty="0" smtClean="0"/>
              <a:t>22-13-146-00-000b</a:t>
            </a:r>
            <a:endParaRPr lang="en-US" altLang="ja-JP" u="sng"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a:t>
            </a:r>
            <a:r>
              <a:rPr lang="en-US" altLang="ja-JP" dirty="0" smtClean="0"/>
              <a:t>: </a:t>
            </a:r>
            <a:r>
              <a:rPr lang="en-US" altLang="ja-JP" dirty="0" err="1" smtClean="0"/>
              <a:t>Gwang</a:t>
            </a:r>
            <a:r>
              <a:rPr lang="en-US" altLang="ja-JP" dirty="0" smtClean="0"/>
              <a:t> </a:t>
            </a:r>
            <a:r>
              <a:rPr lang="en-US" altLang="ja-JP" dirty="0" err="1" smtClean="0"/>
              <a:t>zeen</a:t>
            </a:r>
            <a:r>
              <a:rPr lang="en-US" altLang="ja-JP" dirty="0" smtClean="0"/>
              <a:t> </a:t>
            </a:r>
            <a:r>
              <a:rPr lang="en-US" altLang="ja-JP" dirty="0" err="1" smtClean="0"/>
              <a:t>Ko</a:t>
            </a:r>
            <a:endParaRPr lang="en-US" altLang="ja-JP" dirty="0" smtClean="0"/>
          </a:p>
          <a:p>
            <a:endParaRPr lang="en-US" altLang="ja-JP" dirty="0" smtClean="0"/>
          </a:p>
          <a:p>
            <a:r>
              <a:rPr lang="en-US" altLang="ja-JP" dirty="0" smtClean="0"/>
              <a:t>No objection, Motion passes.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Review of Conference Calls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12</a:t>
            </a:fld>
            <a:endParaRPr lang="en-US" altLang="ko-KR"/>
          </a:p>
        </p:txBody>
      </p:sp>
      <p:graphicFrame>
        <p:nvGraphicFramePr>
          <p:cNvPr id="9" name="コンテンツ プレースホルダ 6"/>
          <p:cNvGraphicFramePr>
            <a:graphicFrameLocks noGrp="1"/>
          </p:cNvGraphicFramePr>
          <p:nvPr>
            <p:ph idx="1"/>
          </p:nvPr>
        </p:nvGraphicFramePr>
        <p:xfrm>
          <a:off x="467544" y="1628800"/>
          <a:ext cx="8352927" cy="2762106"/>
        </p:xfrm>
        <a:graphic>
          <a:graphicData uri="http://schemas.openxmlformats.org/drawingml/2006/table">
            <a:tbl>
              <a:tblPr firstRow="1" bandRow="1">
                <a:tableStyleId>{5C22544A-7EE6-4342-B048-85BDC9FD1C3A}</a:tableStyleId>
              </a:tblPr>
              <a:tblGrid>
                <a:gridCol w="1312792"/>
                <a:gridCol w="1315190"/>
                <a:gridCol w="3132658"/>
                <a:gridCol w="2592287"/>
              </a:tblGrid>
              <a:tr h="227168">
                <a:tc>
                  <a:txBody>
                    <a:bodyPr/>
                    <a:lstStyle/>
                    <a:p>
                      <a:r>
                        <a:rPr kumimoji="1" lang="en-US" altLang="ja-JP" sz="1600" dirty="0" err="1" smtClean="0"/>
                        <a:t>Teleconf</a:t>
                      </a:r>
                      <a:r>
                        <a:rPr kumimoji="1" lang="en-US" altLang="ja-JP" sz="1600" dirty="0" smtClean="0"/>
                        <a:t>.</a:t>
                      </a:r>
                      <a:endParaRPr kumimoji="1" lang="ja-JP" altLang="en-US" sz="1600" dirty="0"/>
                    </a:p>
                  </a:txBody>
                  <a:tcPr/>
                </a:tc>
                <a:tc>
                  <a:txBody>
                    <a:bodyPr/>
                    <a:lstStyle/>
                    <a:p>
                      <a:r>
                        <a:rPr kumimoji="1" lang="en-US" altLang="ja-JP" sz="1600" dirty="0" smtClean="0"/>
                        <a:t>Date</a:t>
                      </a:r>
                      <a:endParaRPr kumimoji="1" lang="ja-JP" altLang="en-US" sz="1600" dirty="0"/>
                    </a:p>
                  </a:txBody>
                  <a:tcPr/>
                </a:tc>
                <a:tc>
                  <a:txBody>
                    <a:bodyPr/>
                    <a:lstStyle/>
                    <a:p>
                      <a:r>
                        <a:rPr kumimoji="1" lang="en-US" altLang="ja-JP" sz="1600" dirty="0" smtClean="0"/>
                        <a:t>Discussion</a:t>
                      </a:r>
                      <a:r>
                        <a:rPr kumimoji="1" lang="en-US" altLang="ja-JP" sz="1600" baseline="0" dirty="0" smtClean="0"/>
                        <a:t> Items</a:t>
                      </a:r>
                      <a:endParaRPr kumimoji="1" lang="ja-JP" altLang="en-US" sz="1600" dirty="0"/>
                    </a:p>
                  </a:txBody>
                  <a:tcPr/>
                </a:tc>
                <a:tc>
                  <a:txBody>
                    <a:bodyPr/>
                    <a:lstStyle/>
                    <a:p>
                      <a:r>
                        <a:rPr kumimoji="1" lang="en-US" altLang="ja-JP" sz="1600" dirty="0" smtClean="0"/>
                        <a:t>Doc.</a:t>
                      </a:r>
                      <a:endParaRPr kumimoji="1" lang="ja-JP" altLang="en-US" sz="1600" dirty="0"/>
                    </a:p>
                  </a:txBody>
                  <a:tcPr/>
                </a:tc>
              </a:tr>
              <a:tr h="392382">
                <a:tc>
                  <a:txBody>
                    <a:bodyPr/>
                    <a:lstStyle/>
                    <a:p>
                      <a:r>
                        <a:rPr kumimoji="1" lang="en-US" altLang="ja-JP" sz="1600" dirty="0" smtClean="0"/>
                        <a:t>#1</a:t>
                      </a:r>
                      <a:endParaRPr kumimoji="1" lang="ja-JP" altLang="en-US" sz="1600" dirty="0"/>
                    </a:p>
                  </a:txBody>
                  <a:tcPr/>
                </a:tc>
                <a:tc>
                  <a:txBody>
                    <a:bodyPr/>
                    <a:lstStyle/>
                    <a:p>
                      <a:r>
                        <a:rPr kumimoji="1" lang="en-US" altLang="ja-JP" sz="1600" dirty="0" smtClean="0"/>
                        <a:t>2013-Aug-1</a:t>
                      </a:r>
                      <a:endParaRPr kumimoji="1" lang="ja-JP" altLang="en-US" sz="1600" dirty="0"/>
                    </a:p>
                  </a:txBody>
                  <a:tcPr/>
                </a:tc>
                <a:tc>
                  <a:txBody>
                    <a:bodyPr/>
                    <a:lstStyle/>
                    <a:p>
                      <a:pPr marL="0" marR="0" lvl="1"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600" dirty="0" smtClean="0">
                          <a:ea typeface="ＭＳ Ｐゴシック" pitchFamily="50" charset="-128"/>
                        </a:rPr>
                        <a:t>Draft document-r0.1</a:t>
                      </a:r>
                    </a:p>
                  </a:txBody>
                  <a:tcPr/>
                </a:tc>
                <a:tc>
                  <a:txBody>
                    <a:bodyPr/>
                    <a:lstStyle/>
                    <a:p>
                      <a:pPr>
                        <a:buFont typeface="Arial" pitchFamily="34" charset="0"/>
                        <a:buChar char="•"/>
                      </a:pPr>
                      <a:endParaRPr kumimoji="1" lang="ja-JP" altLang="en-US" sz="1600" dirty="0"/>
                    </a:p>
                  </a:txBody>
                  <a:tcPr/>
                </a:tc>
              </a:tr>
              <a:tr h="392382">
                <a:tc>
                  <a:txBody>
                    <a:bodyPr/>
                    <a:lstStyle/>
                    <a:p>
                      <a:r>
                        <a:rPr kumimoji="1" lang="en-US" altLang="ja-JP" sz="1600" dirty="0" smtClean="0"/>
                        <a:t>#2</a:t>
                      </a: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2013-Aug-8</a:t>
                      </a:r>
                      <a:endParaRPr kumimoji="1" lang="ja-JP" altLang="en-US" sz="1600" dirty="0"/>
                    </a:p>
                  </a:txBody>
                  <a:tcPr/>
                </a:tc>
                <a:tc>
                  <a:txBody>
                    <a:bodyPr/>
                    <a:lstStyle/>
                    <a:p>
                      <a:pPr marL="0" marR="0" lvl="1"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dirty="0" smtClean="0"/>
                        <a:t>802.22b MAC other functions</a:t>
                      </a:r>
                      <a:endParaRPr lang="en-US" altLang="ja-JP" dirty="0" smtClean="0">
                        <a:ea typeface="ＭＳ Ｐゴシック" pitchFamily="50" charset="-128"/>
                      </a:endParaRPr>
                    </a:p>
                  </a:txBody>
                  <a:tcPr/>
                </a:tc>
                <a:tc>
                  <a:txBody>
                    <a:bodyPr/>
                    <a:lstStyle/>
                    <a:p>
                      <a:pPr>
                        <a:buFont typeface="Arial" pitchFamily="34" charset="0"/>
                        <a:buChar char="•"/>
                      </a:pPr>
                      <a:r>
                        <a:rPr lang="en-US" altLang="ja-JP" sz="1600" dirty="0" smtClean="0"/>
                        <a:t>22-13-0129-00-000b</a:t>
                      </a:r>
                      <a:endParaRPr lang="en-GB" altLang="ja-JP" sz="1600" kern="1200" dirty="0" smtClean="0">
                        <a:solidFill>
                          <a:schemeClr val="dk1"/>
                        </a:solidFill>
                        <a:latin typeface="+mn-lt"/>
                        <a:ea typeface="+mn-ea"/>
                        <a:cs typeface="+mn-cs"/>
                      </a:endParaRPr>
                    </a:p>
                  </a:txBody>
                  <a:tcPr/>
                </a:tc>
              </a:tr>
              <a:tr h="392382">
                <a:tc>
                  <a:txBody>
                    <a:bodyPr/>
                    <a:lstStyle/>
                    <a:p>
                      <a:r>
                        <a:rPr kumimoji="1" lang="en-US" altLang="ja-JP" sz="1600" dirty="0" smtClean="0"/>
                        <a:t>#3</a:t>
                      </a: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2013-Aug-1</a:t>
                      </a:r>
                      <a:r>
                        <a:rPr kumimoji="1" lang="en-US" altLang="ja-JP" sz="1600" dirty="0"/>
                        <a:t>5</a:t>
                      </a:r>
                      <a:endParaRPr kumimoji="1" lang="ja-JP" altLang="en-US" sz="1600" dirty="0" smtClean="0"/>
                    </a:p>
                  </a:txBody>
                  <a:tcPr/>
                </a:tc>
                <a:tc>
                  <a:txBody>
                    <a:bodyPr/>
                    <a:lstStyle/>
                    <a:p>
                      <a:pPr marL="0" algn="l" defTabSz="914400" rtl="0" eaLnBrk="1" latinLnBrk="1" hangingPunct="1">
                        <a:buFont typeface="Arial" pitchFamily="34" charset="0"/>
                        <a:buChar char="•"/>
                      </a:pPr>
                      <a:r>
                        <a:rPr lang="en-US" altLang="ja-JP" sz="1600" kern="1200" dirty="0" smtClean="0">
                          <a:solidFill>
                            <a:schemeClr val="dk1"/>
                          </a:solidFill>
                          <a:latin typeface="+mn-lt"/>
                          <a:ea typeface="+mn-ea"/>
                          <a:cs typeface="+mn-cs"/>
                        </a:rPr>
                        <a:t> PHY Details</a:t>
                      </a:r>
                    </a:p>
                    <a:p>
                      <a:pPr marL="0" algn="l" defTabSz="914400" rtl="0" eaLnBrk="1" latinLnBrk="1" hangingPunct="1">
                        <a:buFont typeface="Arial" pitchFamily="34" charset="0"/>
                        <a:buChar char="•"/>
                      </a:pPr>
                      <a:r>
                        <a:rPr lang="en-US" altLang="ja-JP" sz="1600" kern="1200" dirty="0" smtClean="0">
                          <a:solidFill>
                            <a:schemeClr val="dk1"/>
                          </a:solidFill>
                          <a:latin typeface="+mn-lt"/>
                          <a:ea typeface="+mn-ea"/>
                          <a:cs typeface="+mn-cs"/>
                        </a:rPr>
                        <a:t> MIMO</a:t>
                      </a:r>
                      <a:endParaRPr lang="ja-JP" altLang="en-US" sz="1600" kern="1200" dirty="0" smtClean="0">
                        <a:solidFill>
                          <a:schemeClr val="dk1"/>
                        </a:solidFill>
                        <a:latin typeface="+mn-lt"/>
                        <a:ea typeface="+mn-ea"/>
                        <a:cs typeface="+mn-cs"/>
                      </a:endParaRPr>
                    </a:p>
                  </a:txBody>
                  <a:tcPr/>
                </a:tc>
                <a:tc>
                  <a:txBody>
                    <a:bodyPr/>
                    <a:lstStyle/>
                    <a:p>
                      <a:pPr marL="0" algn="l" defTabSz="914400" rtl="0" eaLnBrk="1" latinLnBrk="1" hangingPunct="1">
                        <a:buFont typeface="Arial" pitchFamily="34" charset="0"/>
                        <a:buChar char="•"/>
                      </a:pPr>
                      <a:r>
                        <a:rPr lang="en-GB" altLang="ja-JP" sz="1600" kern="1200" dirty="0" smtClean="0">
                          <a:solidFill>
                            <a:schemeClr val="dk1"/>
                          </a:solidFill>
                          <a:latin typeface="+mn-lt"/>
                          <a:ea typeface="+mn-ea"/>
                          <a:cs typeface="+mn-cs"/>
                        </a:rPr>
                        <a:t>22-13-0091-02-000b-0000</a:t>
                      </a:r>
                    </a:p>
                    <a:p>
                      <a:pPr marL="0" algn="l" defTabSz="914400" rtl="0" eaLnBrk="1" latinLnBrk="1" hangingPunct="1">
                        <a:buFont typeface="Arial" pitchFamily="34" charset="0"/>
                        <a:buChar char="•"/>
                      </a:pPr>
                      <a:r>
                        <a:rPr lang="en-GB" altLang="ja-JP" sz="1600" kern="1200" dirty="0" smtClean="0">
                          <a:solidFill>
                            <a:schemeClr val="dk1"/>
                          </a:solidFill>
                          <a:latin typeface="+mn-lt"/>
                          <a:ea typeface="+mn-ea"/>
                          <a:cs typeface="+mn-cs"/>
                        </a:rPr>
                        <a:t>22-13-0131-00-000b-0000</a:t>
                      </a:r>
                    </a:p>
                  </a:txBody>
                  <a:tcPr/>
                </a:tc>
              </a:tr>
              <a:tr h="392382">
                <a:tc>
                  <a:txBody>
                    <a:bodyPr/>
                    <a:lstStyle/>
                    <a:p>
                      <a:r>
                        <a:rPr kumimoji="1" lang="en-US" altLang="ja-JP" sz="1600" dirty="0" smtClean="0"/>
                        <a:t>#4</a:t>
                      </a:r>
                      <a:endParaRPr kumimoji="1" lang="ja-JP" altLang="en-US" sz="1600" dirty="0"/>
                    </a:p>
                  </a:txBody>
                  <a:tcPr/>
                </a:tc>
                <a:tc>
                  <a:txBody>
                    <a:bodyPr/>
                    <a:lstStyle/>
                    <a:p>
                      <a:endParaRPr kumimoji="1" lang="ja-JP" altLang="en-US" sz="1600" dirty="0"/>
                    </a:p>
                  </a:txBody>
                  <a:tcPr/>
                </a:tc>
                <a:tc>
                  <a:txBody>
                    <a:bodyPr/>
                    <a:lstStyle/>
                    <a:p>
                      <a:pPr>
                        <a:buFont typeface="Arial" pitchFamily="34" charset="0"/>
                        <a:buChar char="•"/>
                      </a:pPr>
                      <a:endParaRPr kumimoji="1" lang="ja-JP" altLang="en-US" sz="1600" dirty="0" smtClean="0"/>
                    </a:p>
                  </a:txBody>
                  <a:tcPr/>
                </a:tc>
                <a:tc>
                  <a:txBody>
                    <a:bodyPr/>
                    <a:lstStyle/>
                    <a:p>
                      <a:pPr>
                        <a:buFont typeface="Arial" pitchFamily="34" charset="0"/>
                        <a:buChar char="•"/>
                      </a:pPr>
                      <a:endParaRPr lang="en-GB" altLang="ja-JP" sz="1600" kern="1200" dirty="0" smtClean="0">
                        <a:solidFill>
                          <a:schemeClr val="dk1"/>
                        </a:solidFill>
                        <a:latin typeface="+mn-lt"/>
                        <a:ea typeface="+mn-ea"/>
                        <a:cs typeface="+mn-cs"/>
                      </a:endParaRPr>
                    </a:p>
                  </a:txBody>
                  <a:tcPr/>
                </a:tc>
              </a:tr>
              <a:tr h="227168">
                <a:tc>
                  <a:txBody>
                    <a:bodyPr/>
                    <a:lstStyle/>
                    <a:p>
                      <a:r>
                        <a:rPr kumimoji="1" lang="en-US" altLang="ja-JP" sz="1600" dirty="0" smtClean="0"/>
                        <a:t>#5</a:t>
                      </a:r>
                      <a:endParaRPr kumimoji="1" lang="ja-JP" altLang="en-US" sz="1600" dirty="0"/>
                    </a:p>
                  </a:txBody>
                  <a:tcPr/>
                </a:tc>
                <a:tc>
                  <a:txBody>
                    <a:bodyPr/>
                    <a:lstStyle/>
                    <a:p>
                      <a:endParaRPr kumimoji="1" lang="ja-JP" altLang="en-US" sz="1600" dirty="0"/>
                    </a:p>
                  </a:txBody>
                  <a:tcPr/>
                </a:tc>
                <a:tc>
                  <a:txBody>
                    <a:bodyPr/>
                    <a:lstStyle/>
                    <a:p>
                      <a:pPr>
                        <a:buFont typeface="Arial" pitchFamily="34" charset="0"/>
                        <a:buChar char="•"/>
                      </a:pPr>
                      <a:endParaRPr kumimoji="1" lang="ja-JP" altLang="en-US" sz="1600" dirty="0" smtClean="0"/>
                    </a:p>
                  </a:txBody>
                  <a:tcPr/>
                </a:tc>
                <a:tc>
                  <a:txBody>
                    <a:bodyPr/>
                    <a:lstStyle/>
                    <a:p>
                      <a:pPr>
                        <a:buFont typeface="Arial" pitchFamily="34" charset="0"/>
                        <a:buChar char="•"/>
                      </a:pPr>
                      <a:endParaRPr kumimoji="1" lang="ja-JP" altLang="en-US" sz="1600" dirty="0"/>
                    </a:p>
                  </a:txBody>
                  <a:tcPr/>
                </a:tc>
              </a:tr>
              <a:tr h="227168">
                <a:tc>
                  <a:txBody>
                    <a:bodyPr/>
                    <a:lstStyle/>
                    <a:p>
                      <a:r>
                        <a:rPr kumimoji="1" lang="en-US" altLang="ja-JP" sz="1600" dirty="0" smtClean="0"/>
                        <a:t>#6</a:t>
                      </a:r>
                      <a:endParaRPr kumimoji="1" lang="ja-JP" altLang="en-US" sz="1600" dirty="0"/>
                    </a:p>
                  </a:txBody>
                  <a:tcPr/>
                </a:tc>
                <a:tc>
                  <a:txBody>
                    <a:bodyPr/>
                    <a:lstStyle/>
                    <a:p>
                      <a:endParaRPr kumimoji="1" lang="ja-JP" altLang="en-US" sz="1600" dirty="0"/>
                    </a:p>
                  </a:txBody>
                  <a:tcPr/>
                </a:tc>
                <a:tc>
                  <a:txBody>
                    <a:bodyPr/>
                    <a:lstStyle/>
                    <a:p>
                      <a:pPr>
                        <a:buFont typeface="Arial" pitchFamily="34" charset="0"/>
                        <a:buChar char="•"/>
                      </a:pPr>
                      <a:endParaRPr kumimoji="1" lang="ja-JP" altLang="en-US" sz="1600" dirty="0" smtClean="0"/>
                    </a:p>
                  </a:txBody>
                  <a:tcPr/>
                </a:tc>
                <a:tc>
                  <a:txBody>
                    <a:bodyPr/>
                    <a:lstStyle/>
                    <a:p>
                      <a:pPr>
                        <a:buFont typeface="Arial" pitchFamily="34" charset="0"/>
                        <a:buNone/>
                      </a:pPr>
                      <a:endParaRPr kumimoji="1" lang="ja-JP" altLang="en-US" sz="1600" dirty="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Conference Call Minutes</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t>Motion to approve 802.22b conference call minutes as contained </a:t>
            </a:r>
            <a:r>
              <a:rPr lang="en-US" altLang="ja-JP" sz="2000" dirty="0" smtClean="0"/>
              <a:t>in</a:t>
            </a:r>
          </a:p>
          <a:p>
            <a:pPr lvl="1"/>
            <a:r>
              <a:rPr lang="en-US" altLang="ja-JP" dirty="0" smtClean="0"/>
              <a:t> </a:t>
            </a:r>
            <a:r>
              <a:rPr lang="en-US" altLang="ja-JP" u="sng" dirty="0" smtClean="0"/>
              <a:t>22-13-148-00-000b</a:t>
            </a:r>
          </a:p>
          <a:p>
            <a:pPr lvl="1"/>
            <a:r>
              <a:rPr lang="en-US" altLang="ja-JP" u="sng" dirty="0" smtClean="0"/>
              <a:t>22-13-149-00-000b</a:t>
            </a:r>
          </a:p>
          <a:p>
            <a:pPr lvl="1"/>
            <a:r>
              <a:rPr lang="en-US" altLang="ja-JP" u="sng" dirty="0" smtClean="0"/>
              <a:t>22-13-150-01-000b</a:t>
            </a:r>
            <a:endParaRPr kumimoji="1" lang="en-US" altLang="ja-JP" dirty="0" smtClean="0"/>
          </a:p>
          <a:p>
            <a:pPr lvl="1"/>
            <a:endParaRPr kumimoji="1" lang="en-US" altLang="ja-JP" sz="1600" dirty="0" smtClean="0"/>
          </a:p>
          <a:p>
            <a:pPr lvl="1"/>
            <a:endParaRPr kumimoji="1" lang="en-US" altLang="ja-JP" sz="1600" dirty="0" smtClean="0"/>
          </a:p>
          <a:p>
            <a:pPr lvl="1"/>
            <a:endParaRPr kumimoji="1" lang="en-US" altLang="ja-JP" sz="1600" dirty="0" smtClean="0"/>
          </a:p>
          <a:p>
            <a:r>
              <a:rPr lang="en-US" altLang="ja-JP" sz="2000" dirty="0" smtClean="0"/>
              <a:t>Move: Chang-woo </a:t>
            </a:r>
            <a:r>
              <a:rPr lang="en-US" altLang="ja-JP" sz="2000" dirty="0" err="1" smtClean="0"/>
              <a:t>Pyo</a:t>
            </a:r>
            <a:endParaRPr lang="en-US" altLang="ja-JP" sz="2000" dirty="0" smtClean="0"/>
          </a:p>
          <a:p>
            <a:r>
              <a:rPr lang="en-US" altLang="ja-JP" sz="2000" dirty="0" smtClean="0"/>
              <a:t>Second</a:t>
            </a:r>
            <a:r>
              <a:rPr lang="en-US" altLang="ja-JP" sz="2000" dirty="0" smtClean="0"/>
              <a:t>: </a:t>
            </a:r>
            <a:r>
              <a:rPr lang="en-US" altLang="ja-JP" sz="2000" dirty="0" err="1" smtClean="0"/>
              <a:t>Keat</a:t>
            </a:r>
            <a:r>
              <a:rPr lang="en-US" altLang="ja-JP" sz="2000" dirty="0" smtClean="0"/>
              <a:t> </a:t>
            </a:r>
            <a:r>
              <a:rPr lang="en-US" altLang="ja-JP" sz="2000" dirty="0" err="1" smtClean="0"/>
              <a:t>beng</a:t>
            </a:r>
            <a:r>
              <a:rPr lang="en-US" altLang="ja-JP" sz="2000" dirty="0" smtClean="0"/>
              <a:t> </a:t>
            </a:r>
            <a:r>
              <a:rPr lang="en-US" altLang="ja-JP" sz="2000" dirty="0" err="1" smtClean="0"/>
              <a:t>Toh</a:t>
            </a:r>
            <a:endParaRPr lang="en-US" altLang="ja-JP" sz="2000" dirty="0" smtClean="0"/>
          </a:p>
          <a:p>
            <a:endParaRPr lang="en-US" altLang="ja-JP" sz="2000" dirty="0" smtClean="0"/>
          </a:p>
          <a:p>
            <a:r>
              <a:rPr kumimoji="1" lang="en-US" altLang="ja-JP" sz="2000" dirty="0" smtClean="0"/>
              <a:t>No objection. Motion passes</a:t>
            </a:r>
            <a:endParaRPr kumimoji="1" lang="ja-JP" altLang="en-US" sz="2000" dirty="0" smtClean="0"/>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13</a:t>
            </a:fld>
            <a:endParaRPr lang="en-US" altLang="ko-K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Discussion Items</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Review Documents of Technical Items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14</a:t>
            </a:fld>
            <a:endParaRPr lang="en-US" altLang="ko-KR"/>
          </a:p>
        </p:txBody>
      </p:sp>
      <p:graphicFrame>
        <p:nvGraphicFramePr>
          <p:cNvPr id="8" name="コンテンツ プレースホルダ 6"/>
          <p:cNvGraphicFramePr>
            <a:graphicFrameLocks/>
          </p:cNvGraphicFramePr>
          <p:nvPr/>
        </p:nvGraphicFramePr>
        <p:xfrm>
          <a:off x="251520" y="2636912"/>
          <a:ext cx="8712967" cy="2595880"/>
        </p:xfrm>
        <a:graphic>
          <a:graphicData uri="http://schemas.openxmlformats.org/drawingml/2006/table">
            <a:tbl>
              <a:tblPr firstRow="1" bandRow="1">
                <a:tableStyleId>{5C22544A-7EE6-4342-B048-85BDC9FD1C3A}</a:tableStyleId>
              </a:tblPr>
              <a:tblGrid>
                <a:gridCol w="2160240"/>
                <a:gridCol w="2376264"/>
                <a:gridCol w="2592288"/>
                <a:gridCol w="1584175"/>
              </a:tblGrid>
              <a:tr h="370840">
                <a:tc>
                  <a:txBody>
                    <a:bodyPr/>
                    <a:lstStyle/>
                    <a:p>
                      <a:pPr algn="ctr"/>
                      <a:r>
                        <a:rPr kumimoji="1" lang="en-US" altLang="ja-JP" sz="1600" dirty="0" smtClean="0"/>
                        <a:t>Date</a:t>
                      </a:r>
                      <a:endParaRPr kumimoji="1" lang="ja-JP" altLang="en-US" sz="1600" dirty="0"/>
                    </a:p>
                  </a:txBody>
                  <a:tcPr/>
                </a:tc>
                <a:tc>
                  <a:txBody>
                    <a:bodyPr/>
                    <a:lstStyle/>
                    <a:p>
                      <a:pPr algn="ctr"/>
                      <a:r>
                        <a:rPr kumimoji="1" lang="en-US" altLang="ja-JP" sz="1600" dirty="0" smtClean="0"/>
                        <a:t>Contributions</a:t>
                      </a:r>
                      <a:endParaRPr kumimoji="1" lang="ja-JP" altLang="en-US" sz="1600" dirty="0"/>
                    </a:p>
                  </a:txBody>
                  <a:tcPr/>
                </a:tc>
                <a:tc>
                  <a:txBody>
                    <a:bodyPr/>
                    <a:lstStyle/>
                    <a:p>
                      <a:pPr algn="ctr"/>
                      <a:r>
                        <a:rPr kumimoji="1" lang="en-US" altLang="ja-JP" sz="1600" dirty="0" smtClean="0"/>
                        <a:t>Doc. #</a:t>
                      </a:r>
                      <a:endParaRPr kumimoji="1" lang="ja-JP" altLang="en-US" sz="1600" dirty="0"/>
                    </a:p>
                  </a:txBody>
                  <a:tcPr/>
                </a:tc>
                <a:tc>
                  <a:txBody>
                    <a:bodyPr/>
                    <a:lstStyle/>
                    <a:p>
                      <a:pPr algn="ctr"/>
                      <a:r>
                        <a:rPr kumimoji="1" lang="en-US" altLang="ja-JP" sz="1600" dirty="0" smtClean="0"/>
                        <a:t>Presenter</a:t>
                      </a:r>
                      <a:endParaRPr kumimoji="1" lang="ja-JP" altLang="en-US" sz="1600" dirty="0"/>
                    </a:p>
                  </a:txBody>
                  <a:tcPr/>
                </a:tc>
              </a:tr>
              <a:tr h="370840">
                <a:tc>
                  <a:txBody>
                    <a:bodyPr/>
                    <a:lstStyle/>
                    <a:p>
                      <a:pPr algn="ct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kumimoji="1" lang="en-US" altLang="ja-JP" sz="1600" dirty="0" smtClean="0"/>
                        <a:t>802.22b Draft 1.0</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600" dirty="0" smtClean="0"/>
                        <a:t> 151/r0</a:t>
                      </a:r>
                      <a:endParaRPr kumimoji="1" lang="ja-JP" altLang="en-US" sz="1600" dirty="0" smtClean="0"/>
                    </a:p>
                  </a:txBody>
                  <a:tcPr/>
                </a:tc>
                <a:tc>
                  <a:txBody>
                    <a:bodyPr/>
                    <a:lstStyle/>
                    <a:p>
                      <a:r>
                        <a:rPr kumimoji="1" lang="en-US" altLang="ja-JP" sz="1600" dirty="0" err="1" smtClean="0"/>
                        <a:t>Pyo</a:t>
                      </a:r>
                      <a:r>
                        <a:rPr kumimoji="1" lang="en-US" altLang="ja-JP" sz="1600" dirty="0" smtClean="0"/>
                        <a:t> </a:t>
                      </a:r>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lang="en-GB" altLang="ja-JP" sz="16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600" kern="1200" dirty="0" smtClean="0">
                        <a:solidFill>
                          <a:schemeClr val="dk1"/>
                        </a:solidFill>
                        <a:latin typeface="+mn-lt"/>
                        <a:ea typeface="+mn-ea"/>
                        <a:cs typeface="+mn-cs"/>
                      </a:endParaRPr>
                    </a:p>
                  </a:txBody>
                  <a:tcPr/>
                </a:tc>
                <a:tc>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lang="en-GB" altLang="ja-JP" sz="16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600" kern="1200" dirty="0" smtClean="0">
                        <a:solidFill>
                          <a:schemeClr val="dk1"/>
                        </a:solidFill>
                        <a:latin typeface="+mn-lt"/>
                        <a:ea typeface="+mn-ea"/>
                        <a:cs typeface="+mn-cs"/>
                      </a:endParaRPr>
                    </a:p>
                  </a:txBody>
                  <a:tcPr/>
                </a:tc>
                <a:tc>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kumimoji="1" lang="ja-JP" altLang="en-US" sz="1600" dirty="0" smtClean="0"/>
                    </a:p>
                  </a:txBody>
                  <a:tcPr/>
                </a:tc>
                <a:tc>
                  <a:txBody>
                    <a:bodyPr/>
                    <a:lstStyle/>
                    <a:p>
                      <a:endParaRPr kumimoji="1" lang="en-US" altLang="ja-JP" sz="16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kumimoji="1" lang="ja-JP" altLang="en-US" sz="1600" dirty="0" smtClean="0"/>
                    </a:p>
                  </a:txBody>
                  <a:tcPr/>
                </a:tc>
                <a:tc>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a:buFont typeface="Arial" pitchFamily="34" charset="0"/>
                        <a:buChar char="•"/>
                      </a:pP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kumimoji="1" lang="ja-JP" altLang="en-US" sz="1600" dirty="0"/>
                    </a:p>
                  </a:txBody>
                  <a:tcPr/>
                </a:tc>
                <a:tc>
                  <a:txBody>
                    <a:bodyPr/>
                    <a:lstStyle/>
                    <a:p>
                      <a:endParaRPr kumimoji="1" lang="ja-JP" altLang="en-US" sz="1600"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Contributions</a:t>
            </a:r>
            <a:endParaRPr kumimoji="1" lang="ja-JP" altLang="en-US" dirty="0"/>
          </a:p>
        </p:txBody>
      </p:sp>
      <p:graphicFrame>
        <p:nvGraphicFramePr>
          <p:cNvPr id="7" name="コンテンツ プレースホルダ 6"/>
          <p:cNvGraphicFramePr>
            <a:graphicFrameLocks noGrp="1"/>
          </p:cNvGraphicFramePr>
          <p:nvPr>
            <p:ph idx="1"/>
          </p:nvPr>
        </p:nvGraphicFramePr>
        <p:xfrm>
          <a:off x="251520" y="1772816"/>
          <a:ext cx="8712967" cy="4297680"/>
        </p:xfrm>
        <a:graphic>
          <a:graphicData uri="http://schemas.openxmlformats.org/drawingml/2006/table">
            <a:tbl>
              <a:tblPr firstRow="1" bandRow="1">
                <a:tableStyleId>{5C22544A-7EE6-4342-B048-85BDC9FD1C3A}</a:tableStyleId>
              </a:tblPr>
              <a:tblGrid>
                <a:gridCol w="1800200"/>
                <a:gridCol w="4104456"/>
                <a:gridCol w="1224136"/>
                <a:gridCol w="1584175"/>
              </a:tblGrid>
              <a:tr h="370840">
                <a:tc>
                  <a:txBody>
                    <a:bodyPr/>
                    <a:lstStyle/>
                    <a:p>
                      <a:pPr algn="ctr"/>
                      <a:r>
                        <a:rPr kumimoji="1" lang="en-US" altLang="ja-JP" sz="1400" dirty="0" smtClean="0"/>
                        <a:t>Date</a:t>
                      </a:r>
                      <a:endParaRPr kumimoji="1" lang="ja-JP" altLang="en-US" sz="1400" dirty="0"/>
                    </a:p>
                  </a:txBody>
                  <a:tcPr/>
                </a:tc>
                <a:tc>
                  <a:txBody>
                    <a:bodyPr/>
                    <a:lstStyle/>
                    <a:p>
                      <a:pPr algn="ctr"/>
                      <a:r>
                        <a:rPr kumimoji="1" lang="en-US" altLang="ja-JP" sz="1400" dirty="0" smtClean="0"/>
                        <a:t>Contributions</a:t>
                      </a:r>
                      <a:endParaRPr kumimoji="1" lang="ja-JP" altLang="en-US" sz="1400" dirty="0"/>
                    </a:p>
                  </a:txBody>
                  <a:tcPr/>
                </a:tc>
                <a:tc>
                  <a:txBody>
                    <a:bodyPr/>
                    <a:lstStyle/>
                    <a:p>
                      <a:pPr algn="ctr"/>
                      <a:r>
                        <a:rPr kumimoji="1" lang="en-US" altLang="ja-JP" sz="1400" dirty="0" smtClean="0"/>
                        <a:t>Doc. #</a:t>
                      </a:r>
                      <a:endParaRPr kumimoji="1" lang="ja-JP" altLang="en-US" sz="1400" dirty="0"/>
                    </a:p>
                  </a:txBody>
                  <a:tcPr/>
                </a:tc>
                <a:tc>
                  <a:txBody>
                    <a:bodyPr/>
                    <a:lstStyle/>
                    <a:p>
                      <a:pPr algn="ctr"/>
                      <a:r>
                        <a:rPr kumimoji="1" lang="en-US" altLang="ja-JP" sz="1400" dirty="0" smtClean="0"/>
                        <a:t>Presenter</a:t>
                      </a:r>
                      <a:endParaRPr kumimoji="1" lang="ja-JP" altLang="en-US" sz="1400" dirty="0"/>
                    </a:p>
                  </a:txBody>
                  <a:tcPr/>
                </a:tc>
              </a:tr>
              <a:tr h="370840">
                <a:tc>
                  <a:txBody>
                    <a:bodyPr/>
                    <a:lstStyle/>
                    <a:p>
                      <a:pPr algn="ctr"/>
                      <a:r>
                        <a:rPr kumimoji="1" lang="en-US" altLang="ja-JP" sz="1400" dirty="0" smtClean="0"/>
                        <a:t>17</a:t>
                      </a:r>
                      <a:r>
                        <a:rPr kumimoji="1" lang="en-US" altLang="ja-JP" sz="1400" baseline="30000" dirty="0" smtClean="0"/>
                        <a:t>th</a:t>
                      </a:r>
                      <a:r>
                        <a:rPr kumimoji="1" lang="en-US" altLang="ja-JP" sz="1400" dirty="0" smtClean="0"/>
                        <a:t> AM2</a:t>
                      </a:r>
                      <a:endParaRPr kumimoji="1" lang="ja-JP" altLang="en-US" sz="1400" dirty="0"/>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kumimoji="1" lang="en-US" altLang="ja-JP" sz="1400" dirty="0" smtClean="0"/>
                        <a:t>Frame structure modification</a:t>
                      </a:r>
                      <a:endParaRPr kumimoji="1" lang="en-US" altLang="ja-JP" sz="1400" dirty="0" smtClean="0"/>
                    </a:p>
                  </a:txBody>
                  <a:tcPr>
                    <a:solidFill>
                      <a:srgbClr val="FFFF00"/>
                    </a:solidFill>
                  </a:tcPr>
                </a:tc>
                <a:tc>
                  <a:txBody>
                    <a:bodyPr/>
                    <a:lstStyle/>
                    <a:p>
                      <a:pPr marL="0" marR="0" lvl="4"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141/r2</a:t>
                      </a:r>
                      <a:endParaRPr lang="en-US" altLang="ko-KR" sz="1400" dirty="0" smtClean="0"/>
                    </a:p>
                  </a:txBody>
                  <a:tcPr>
                    <a:solidFill>
                      <a:srgbClr val="FFFF00"/>
                    </a:solidFill>
                  </a:tcPr>
                </a:tc>
                <a:tc>
                  <a:txBody>
                    <a:bodyPr/>
                    <a:lstStyle/>
                    <a:p>
                      <a:r>
                        <a:rPr kumimoji="1" lang="en-US" altLang="ja-JP" sz="1400" dirty="0" smtClean="0"/>
                        <a:t>Dr. </a:t>
                      </a:r>
                      <a:r>
                        <a:rPr kumimoji="1" lang="en-US" altLang="ja-JP" sz="1400" dirty="0" err="1" smtClean="0"/>
                        <a:t>Ko</a:t>
                      </a:r>
                      <a:endParaRPr kumimoji="1" lang="ja-JP" altLang="en-US" sz="1400" dirty="0"/>
                    </a:p>
                  </a:txBody>
                  <a:tcPr>
                    <a:solidFill>
                      <a:srgbClr val="FFFF00"/>
                    </a:solidFill>
                  </a:tcPr>
                </a:tc>
              </a:tr>
              <a:tr h="370840">
                <a:tc rowSpan="3">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18</a:t>
                      </a:r>
                      <a:r>
                        <a:rPr kumimoji="1" lang="en-US" altLang="ja-JP" sz="1400" baseline="30000" dirty="0" smtClean="0"/>
                        <a:t>th</a:t>
                      </a:r>
                      <a:r>
                        <a:rPr kumimoji="1" lang="en-US" altLang="ja-JP" sz="1400" dirty="0" smtClean="0"/>
                        <a:t> PM1 , 19</a:t>
                      </a:r>
                      <a:r>
                        <a:rPr kumimoji="1" lang="en-US" altLang="ja-JP" sz="1400" baseline="30000" dirty="0" smtClean="0"/>
                        <a:t>th</a:t>
                      </a:r>
                      <a:r>
                        <a:rPr kumimoji="1" lang="en-US" altLang="ja-JP" sz="1400" dirty="0" smtClean="0"/>
                        <a:t> AM1</a:t>
                      </a:r>
                      <a:endParaRPr kumimoji="1" lang="ja-JP" altLang="en-US" sz="1400" dirty="0" smtClean="0"/>
                    </a:p>
                  </a:txBody>
                  <a:tcPr>
                    <a:solidFill>
                      <a:srgbClr val="FFFF00"/>
                    </a:solidFill>
                  </a:tcPr>
                </a:tc>
                <a:tc>
                  <a:txBody>
                    <a:bodyPr/>
                    <a:lstStyle/>
                    <a:p>
                      <a:pPr>
                        <a:buFont typeface="Arial" pitchFamily="34" charset="0"/>
                        <a:buNone/>
                      </a:pPr>
                      <a:r>
                        <a:rPr kumimoji="1" lang="en-US" altLang="ja-JP" sz="1400" dirty="0" smtClean="0"/>
                        <a:t>TX diversity with array interference gain</a:t>
                      </a:r>
                      <a:endParaRPr kumimoji="1" lang="ja-JP" altLang="en-US" sz="1400" dirty="0"/>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400" b="1" dirty="0" smtClean="0"/>
                        <a:t>132/r3</a:t>
                      </a:r>
                      <a:endParaRPr kumimoji="1" lang="ja-JP" altLang="en-US" sz="1400" b="1" dirty="0"/>
                    </a:p>
                  </a:txBody>
                  <a:tcPr>
                    <a:solidFill>
                      <a:srgbClr val="FFFF00"/>
                    </a:solidFill>
                  </a:tcPr>
                </a:tc>
                <a:tc rowSpan="3">
                  <a:txBody>
                    <a:bodyPr/>
                    <a:lstStyle/>
                    <a:p>
                      <a:r>
                        <a:rPr kumimoji="1" lang="en-US" altLang="ja-JP" sz="1400" dirty="0" smtClean="0"/>
                        <a:t>Dr. Gabriel</a:t>
                      </a:r>
                      <a:endParaRPr kumimoji="1" lang="ja-JP" altLang="en-US" sz="1400" dirty="0"/>
                    </a:p>
                  </a:txBody>
                  <a:tcPr>
                    <a:solidFill>
                      <a:srgbClr val="FFFF00"/>
                    </a:solidFill>
                  </a:tcPr>
                </a:tc>
              </a:tr>
              <a:tr h="370840">
                <a:tc vMerge="1">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MIMO text:</a:t>
                      </a:r>
                      <a:r>
                        <a:rPr lang="en-US" altLang="ja-JP" sz="1400" baseline="0" dirty="0" smtClean="0"/>
                        <a:t> maximum ratio combining for the standard 802.22b</a:t>
                      </a: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140/r0</a:t>
                      </a:r>
                      <a:endParaRPr kumimoji="1" lang="en-US" altLang="ja-JP" sz="1600" dirty="0" smtClean="0"/>
                    </a:p>
                  </a:txBody>
                  <a:tcPr>
                    <a:solidFill>
                      <a:srgbClr val="FFFF00"/>
                    </a:solidFill>
                  </a:tcPr>
                </a:tc>
                <a:tc vMerge="1">
                  <a:txBody>
                    <a:bodyPr/>
                    <a:lstStyle/>
                    <a:p>
                      <a:endParaRPr kumimoji="1" lang="ja-JP" altLang="en-US" sz="1600" dirty="0"/>
                    </a:p>
                  </a:txBody>
                  <a:tcPr/>
                </a:tc>
              </a:tr>
              <a:tr h="370840">
                <a:tc vMerge="1">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MIMO text: for</a:t>
                      </a:r>
                      <a:r>
                        <a:rPr lang="en-US" altLang="ja-JP" sz="1400" baseline="0" dirty="0" smtClean="0"/>
                        <a:t> the standard 802.22b</a:t>
                      </a: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131/r1</a:t>
                      </a:r>
                      <a:endParaRPr kumimoji="1" lang="en-US" altLang="ja-JP" sz="1600" dirty="0" smtClean="0"/>
                    </a:p>
                  </a:txBody>
                  <a:tcPr>
                    <a:solidFill>
                      <a:srgbClr val="FFFF00"/>
                    </a:solidFill>
                  </a:tcPr>
                </a:tc>
                <a:tc vMerge="1">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19</a:t>
                      </a:r>
                      <a:r>
                        <a:rPr kumimoji="1" lang="en-US" altLang="ja-JP" sz="1400" baseline="30000" dirty="0" smtClean="0"/>
                        <a:t>th</a:t>
                      </a:r>
                      <a:r>
                        <a:rPr kumimoji="1" lang="en-US" altLang="ja-JP" sz="1400" dirty="0" smtClean="0"/>
                        <a:t> AM1</a:t>
                      </a:r>
                      <a:endParaRPr kumimoji="1" lang="ja-JP" altLang="en-US" sz="1400" dirty="0" smtClean="0"/>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Proposed</a:t>
                      </a:r>
                      <a:r>
                        <a:rPr lang="en-US" altLang="ja-JP" sz="1400" baseline="0" dirty="0" smtClean="0"/>
                        <a:t> PHY text for 802.22b</a:t>
                      </a: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122/r1</a:t>
                      </a:r>
                      <a:endParaRPr kumimoji="1" lang="en-US" altLang="ja-JP" sz="1600" dirty="0" smtClean="0"/>
                    </a:p>
                  </a:txBody>
                  <a:tcPr>
                    <a:solidFill>
                      <a:srgbClr val="FFFF00"/>
                    </a:solidFill>
                  </a:tcPr>
                </a:tc>
                <a:tc rowSpan="2">
                  <a:txBody>
                    <a:bodyPr/>
                    <a:lstStyle/>
                    <a:p>
                      <a:r>
                        <a:rPr kumimoji="1" lang="en-US" altLang="ja-JP" sz="1400" dirty="0" smtClean="0"/>
                        <a:t>Dr. Zhao</a:t>
                      </a:r>
                      <a:endParaRPr kumimoji="1" lang="ja-JP" altLang="en-US" sz="1400" dirty="0"/>
                    </a:p>
                  </a:txBody>
                  <a:tcPr>
                    <a:solidFill>
                      <a:srgbClr val="FFFF00"/>
                    </a:solidFill>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19</a:t>
                      </a:r>
                      <a:r>
                        <a:rPr kumimoji="1" lang="en-US" altLang="ja-JP" sz="1400" baseline="30000" dirty="0" smtClean="0"/>
                        <a:t>th</a:t>
                      </a:r>
                      <a:r>
                        <a:rPr kumimoji="1" lang="en-US" altLang="ja-JP" sz="1400" dirty="0" smtClean="0"/>
                        <a:t> AM1</a:t>
                      </a:r>
                      <a:endParaRPr kumimoji="1" lang="ja-JP" altLang="en-US" sz="1400" dirty="0" smtClean="0"/>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MD-TCM</a:t>
                      </a:r>
                      <a:r>
                        <a:rPr lang="en-US" altLang="ja-JP" sz="1400" baseline="0" dirty="0" smtClean="0"/>
                        <a:t> Text for 802.22b</a:t>
                      </a: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153/r0</a:t>
                      </a:r>
                      <a:endParaRPr kumimoji="1" lang="en-US" altLang="ja-JP" sz="1600" dirty="0" smtClean="0"/>
                    </a:p>
                  </a:txBody>
                  <a:tcPr>
                    <a:solidFill>
                      <a:srgbClr val="FFFF00"/>
                    </a:solidFill>
                  </a:tcPr>
                </a:tc>
                <a:tc vMerge="1">
                  <a:txBody>
                    <a:bodyPr/>
                    <a:lstStyle/>
                    <a:p>
                      <a:endParaRPr kumimoji="1" lang="ja-JP" altLang="en-US" sz="1400" dirty="0"/>
                    </a:p>
                  </a:txBody>
                  <a:tcPr/>
                </a:tc>
              </a:tr>
              <a:tr h="370840">
                <a:tc rowSpan="3">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18</a:t>
                      </a:r>
                      <a:r>
                        <a:rPr kumimoji="1" lang="en-US" altLang="ja-JP" sz="1400" baseline="30000" dirty="0" smtClean="0"/>
                        <a:t>th</a:t>
                      </a:r>
                      <a:r>
                        <a:rPr kumimoji="1" lang="en-US" altLang="ja-JP" sz="1400" dirty="0" smtClean="0"/>
                        <a:t> AM2</a:t>
                      </a:r>
                      <a:endParaRPr kumimoji="1" lang="ja-JP" altLang="en-US" sz="1400" dirty="0" smtClean="0"/>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Proposed Text of MAC technical items related to 7.7.11.3.X Multi-channel operation supported</a:t>
                      </a: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135/r0</a:t>
                      </a:r>
                      <a:endParaRPr kumimoji="1" lang="en-US" altLang="ja-JP" sz="1600" dirty="0" smtClean="0"/>
                    </a:p>
                  </a:txBody>
                  <a:tcPr>
                    <a:solidFill>
                      <a:srgbClr val="FFFF00"/>
                    </a:solidFill>
                  </a:tcPr>
                </a:tc>
                <a:tc rowSpan="3">
                  <a:txBody>
                    <a:bodyPr/>
                    <a:lstStyle/>
                    <a:p>
                      <a:r>
                        <a:rPr kumimoji="1" lang="en-US" altLang="ja-JP" sz="1400" dirty="0" smtClean="0"/>
                        <a:t>Dr. </a:t>
                      </a:r>
                      <a:r>
                        <a:rPr kumimoji="1" lang="en-US" altLang="ja-JP" sz="1400" dirty="0" err="1" smtClean="0"/>
                        <a:t>Toh</a:t>
                      </a:r>
                      <a:endParaRPr kumimoji="1" lang="ja-JP" altLang="en-US" sz="1400" dirty="0"/>
                    </a:p>
                  </a:txBody>
                  <a:tcPr>
                    <a:solidFill>
                      <a:srgbClr val="FFFF00"/>
                    </a:solidFill>
                  </a:tcPr>
                </a:tc>
              </a:tr>
              <a:tr h="370840">
                <a:tc vMerge="1">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Proposed Text of MAC technical items related to 7.6.X MAC headers (Multi-channel operation mode)</a:t>
                      </a: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134/r0</a:t>
                      </a:r>
                      <a:endParaRPr kumimoji="1" lang="en-US" altLang="ja-JP" sz="1600" dirty="0" smtClean="0"/>
                    </a:p>
                  </a:txBody>
                  <a:tcPr>
                    <a:solidFill>
                      <a:srgbClr val="FFFF00"/>
                    </a:solidFill>
                  </a:tcPr>
                </a:tc>
                <a:tc vMerge="1">
                  <a:txBody>
                    <a:bodyPr/>
                    <a:lstStyle/>
                    <a:p>
                      <a:endParaRPr kumimoji="1" lang="ja-JP" altLang="en-US" sz="1600" dirty="0"/>
                    </a:p>
                  </a:txBody>
                  <a:tcPr/>
                </a:tc>
              </a:tr>
              <a:tr h="370840">
                <a:tc vMerge="1">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Proposed Text of MAC technical items related to 7.7.X Channel Allocation Manager management messages</a:t>
                      </a: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133/r0</a:t>
                      </a:r>
                      <a:endParaRPr kumimoji="1" lang="en-US" altLang="ja-JP" sz="1600" dirty="0" smtClean="0"/>
                    </a:p>
                  </a:txBody>
                  <a:tcPr>
                    <a:solidFill>
                      <a:srgbClr val="FFFF00"/>
                    </a:solidFill>
                  </a:tcPr>
                </a:tc>
                <a:tc vMerge="1">
                  <a:txBody>
                    <a:bodyPr/>
                    <a:lstStyle/>
                    <a:p>
                      <a:endParaRPr kumimoji="1" lang="ja-JP" altLang="en-US" sz="1600" dirty="0"/>
                    </a:p>
                  </a:txBody>
                  <a:tcPr/>
                </a:tc>
              </a:tr>
            </a:tbl>
          </a:graphicData>
        </a:graphic>
      </p:graphicFrame>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15</a:t>
            </a:fld>
            <a:endParaRPr lang="en-US" altLang="ko-K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2</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July 17</a:t>
            </a:r>
            <a:r>
              <a:rPr kumimoji="1" lang="en-US" altLang="ja-JP" baseline="30000" dirty="0" smtClean="0"/>
              <a:t>th</a:t>
            </a:r>
            <a:r>
              <a:rPr kumimoji="1" lang="en-US" altLang="ja-JP" dirty="0" smtClean="0"/>
              <a:t> PM1</a:t>
            </a:r>
          </a:p>
          <a:p>
            <a:endParaRPr kumimoji="1" lang="en-US" altLang="ja-JP" dirty="0" smtClean="0"/>
          </a:p>
          <a:p>
            <a:r>
              <a:rPr kumimoji="1" lang="en-US" altLang="ja-JP" dirty="0" smtClean="0"/>
              <a:t>Discuss </a:t>
            </a:r>
            <a:r>
              <a:rPr kumimoji="1" lang="en-US" altLang="ja-JP" dirty="0" smtClean="0"/>
              <a:t>Items</a:t>
            </a:r>
          </a:p>
          <a:p>
            <a:pPr lvl="1"/>
            <a:r>
              <a:rPr kumimoji="1" lang="en-US" altLang="ja-JP" dirty="0" smtClean="0"/>
              <a:t>Review Draft1.0 (151/r0)</a:t>
            </a:r>
            <a:endParaRPr kumimoji="1" lang="en-US" altLang="ja-JP" dirty="0" smtClean="0"/>
          </a:p>
          <a:p>
            <a:endParaRPr kumimoji="1" lang="en-US" altLang="ja-JP" dirty="0" smtClean="0"/>
          </a:p>
          <a:p>
            <a:pPr>
              <a:buNone/>
            </a:pPr>
            <a:endParaRPr kumimoji="1" lang="en-US" altLang="ja-JP" dirty="0" smtClean="0"/>
          </a:p>
          <a:p>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16</a:t>
            </a:fld>
            <a:endParaRPr lang="en-US" altLang="ko-K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3</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July 18</a:t>
            </a:r>
            <a:r>
              <a:rPr kumimoji="1" lang="en-US" altLang="ja-JP" baseline="30000" dirty="0" smtClean="0"/>
              <a:t>th</a:t>
            </a:r>
            <a:r>
              <a:rPr kumimoji="1" lang="en-US" altLang="ja-JP" dirty="0" smtClean="0"/>
              <a:t> AM2 </a:t>
            </a:r>
          </a:p>
          <a:p>
            <a:endParaRPr kumimoji="1" lang="en-US" altLang="ja-JP" dirty="0" smtClean="0"/>
          </a:p>
          <a:p>
            <a:r>
              <a:rPr kumimoji="1" lang="en-US" altLang="ja-JP" dirty="0" smtClean="0"/>
              <a:t>Discuss </a:t>
            </a:r>
            <a:r>
              <a:rPr kumimoji="1" lang="en-US" altLang="ja-JP" dirty="0" smtClean="0"/>
              <a:t>Items</a:t>
            </a:r>
          </a:p>
          <a:p>
            <a:pPr lvl="1"/>
            <a:r>
              <a:rPr kumimoji="1" lang="en-US" altLang="ja-JP" dirty="0" smtClean="0"/>
              <a:t>Review Draft1.0 (151/r0</a:t>
            </a:r>
            <a:r>
              <a:rPr kumimoji="1" lang="en-US" altLang="ja-JP" dirty="0" smtClean="0"/>
              <a:t>)</a:t>
            </a:r>
          </a:p>
          <a:p>
            <a:pPr lvl="1"/>
            <a:r>
              <a:rPr lang="en-US" altLang="ja-JP" dirty="0" smtClean="0"/>
              <a:t>Multi-channel operation </a:t>
            </a:r>
            <a:r>
              <a:rPr lang="en-US" altLang="ja-JP" dirty="0" smtClean="0"/>
              <a:t>supported (</a:t>
            </a:r>
            <a:r>
              <a:rPr kumimoji="1" lang="en-US" altLang="ja-JP" dirty="0" smtClean="0"/>
              <a:t>135/r0, 134/r0, 133/r0)</a:t>
            </a:r>
            <a:endParaRPr kumimoji="1" lang="en-US" altLang="ja-JP" dirty="0" smtClean="0"/>
          </a:p>
          <a:p>
            <a:pPr lvl="1"/>
            <a:endParaRPr kumimoji="1" lang="en-US" altLang="ja-JP" dirty="0" smtClean="0"/>
          </a:p>
          <a:p>
            <a:pPr lvl="1"/>
            <a:endParaRPr kumimoji="1" lang="en-US" altLang="ja-JP" dirty="0" smtClean="0"/>
          </a:p>
          <a:p>
            <a:pPr lvl="1"/>
            <a:endParaRPr kumimoji="1" lang="en-US" altLang="ja-JP" dirty="0" smtClean="0"/>
          </a:p>
          <a:p>
            <a:pPr lvl="1"/>
            <a:endParaRPr kumimoji="1" lang="en-US" altLang="ja-JP" dirty="0" smtClean="0"/>
          </a:p>
          <a:p>
            <a:pPr lvl="1"/>
            <a:endParaRPr kumimoji="1" lang="en-US" altLang="ja-JP" dirty="0" smtClean="0"/>
          </a:p>
          <a:p>
            <a:pPr lvl="1"/>
            <a:endParaRPr kumimoji="1" lang="en-US" altLang="ja-JP" dirty="0" smtClean="0"/>
          </a:p>
          <a:p>
            <a:pPr lvl="1"/>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17</a:t>
            </a:fld>
            <a:endParaRPr lang="en-US" altLang="ko-K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4</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Wednesday July 18</a:t>
            </a:r>
            <a:r>
              <a:rPr kumimoji="1" lang="en-US" altLang="ja-JP" baseline="30000" dirty="0" smtClean="0"/>
              <a:t>th</a:t>
            </a:r>
            <a:r>
              <a:rPr kumimoji="1" lang="en-US" altLang="ja-JP" dirty="0" smtClean="0"/>
              <a:t> PM1</a:t>
            </a:r>
          </a:p>
          <a:p>
            <a:endParaRPr kumimoji="1" lang="en-US" altLang="ja-JP" dirty="0" smtClean="0"/>
          </a:p>
          <a:p>
            <a:r>
              <a:rPr kumimoji="1" lang="en-US" altLang="ja-JP" dirty="0" smtClean="0"/>
              <a:t>Discuss </a:t>
            </a:r>
            <a:r>
              <a:rPr kumimoji="1" lang="en-US" altLang="ja-JP" dirty="0" smtClean="0"/>
              <a:t>Items</a:t>
            </a:r>
          </a:p>
          <a:p>
            <a:pPr lvl="1"/>
            <a:r>
              <a:rPr kumimoji="1" lang="en-US" altLang="ja-JP" dirty="0" smtClean="0"/>
              <a:t>Review Draft1.0 (151/r0</a:t>
            </a:r>
            <a:r>
              <a:rPr kumimoji="1" lang="en-US" altLang="ja-JP" dirty="0" smtClean="0"/>
              <a:t>)</a:t>
            </a:r>
            <a:endParaRPr kumimoji="1" lang="en-US" altLang="ja-JP" dirty="0" smtClean="0"/>
          </a:p>
          <a:p>
            <a:pPr lvl="1"/>
            <a:r>
              <a:rPr lang="en-US" altLang="ja-JP" dirty="0" smtClean="0"/>
              <a:t>MIMO</a:t>
            </a:r>
            <a:r>
              <a:rPr lang="ja-JP" altLang="en-US" dirty="0" smtClean="0"/>
              <a:t>　</a:t>
            </a:r>
            <a:r>
              <a:rPr lang="en-US" altLang="ja-JP" dirty="0" smtClean="0"/>
              <a:t>(</a:t>
            </a:r>
            <a:r>
              <a:rPr kumimoji="1" lang="en-US" altLang="ja-JP" b="1" dirty="0" smtClean="0"/>
              <a:t>132/r3, </a:t>
            </a:r>
            <a:r>
              <a:rPr kumimoji="1" lang="en-US" altLang="ja-JP" dirty="0" smtClean="0"/>
              <a:t>140/r0, 131/r1)</a:t>
            </a:r>
            <a:endParaRPr kumimoji="1" lang="en-US" altLang="ja-JP" dirty="0" smtClean="0"/>
          </a:p>
          <a:p>
            <a:pPr lvl="1"/>
            <a:endParaRPr kumimoji="1" lang="ja-JP" altLang="en-US" b="1" dirty="0" smtClean="0"/>
          </a:p>
          <a:p>
            <a:pPr lvl="1"/>
            <a:endParaRPr kumimoji="1" lang="ja-JP" altLang="en-US" b="1" dirty="0" smtClean="0"/>
          </a:p>
          <a:p>
            <a:pPr lvl="1"/>
            <a:endParaRPr kumimoji="1" lang="en-US" altLang="ja-JP" dirty="0" smtClean="0"/>
          </a:p>
          <a:p>
            <a:pPr lvl="1"/>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18</a:t>
            </a:fld>
            <a:endParaRPr lang="en-US" altLang="ko-K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5</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Thursday July 19</a:t>
            </a:r>
            <a:r>
              <a:rPr kumimoji="1" lang="en-US" altLang="ja-JP" baseline="30000" dirty="0" smtClean="0"/>
              <a:t>th</a:t>
            </a:r>
            <a:r>
              <a:rPr kumimoji="1" lang="en-US" altLang="ja-JP" dirty="0" smtClean="0"/>
              <a:t> </a:t>
            </a:r>
            <a:r>
              <a:rPr kumimoji="1" lang="en-US" altLang="ja-JP" dirty="0" smtClean="0"/>
              <a:t>AM1</a:t>
            </a:r>
            <a:endParaRPr kumimoji="1" lang="en-US" altLang="ja-JP" dirty="0" smtClean="0"/>
          </a:p>
          <a:p>
            <a:endParaRPr kumimoji="1" lang="en-US" altLang="ja-JP" dirty="0" smtClean="0"/>
          </a:p>
          <a:p>
            <a:r>
              <a:rPr kumimoji="1" lang="en-US" altLang="ja-JP" dirty="0" smtClean="0"/>
              <a:t>Discuss Item</a:t>
            </a:r>
          </a:p>
          <a:p>
            <a:pPr lvl="1"/>
            <a:r>
              <a:rPr lang="en-US" altLang="ja-JP" dirty="0" smtClean="0"/>
              <a:t>Proposed PHY text for </a:t>
            </a:r>
            <a:r>
              <a:rPr lang="en-US" altLang="ja-JP" dirty="0" smtClean="0"/>
              <a:t>802.22b (</a:t>
            </a:r>
            <a:r>
              <a:rPr kumimoji="1" lang="en-US" altLang="ja-JP" dirty="0" smtClean="0"/>
              <a:t>122/r1)</a:t>
            </a:r>
            <a:endParaRPr lang="en-US" altLang="ja-JP" dirty="0" smtClean="0"/>
          </a:p>
          <a:p>
            <a:pPr lvl="1"/>
            <a:r>
              <a:rPr lang="en-US" altLang="ja-JP" dirty="0" smtClean="0"/>
              <a:t>MD-TCM Text for </a:t>
            </a:r>
            <a:r>
              <a:rPr lang="en-US" altLang="ja-JP" dirty="0" smtClean="0"/>
              <a:t>802.22b (</a:t>
            </a:r>
            <a:r>
              <a:rPr kumimoji="1" lang="en-US" altLang="ja-JP" dirty="0" smtClean="0"/>
              <a:t>153/r0)</a:t>
            </a:r>
          </a:p>
          <a:p>
            <a:pPr lvl="1"/>
            <a:r>
              <a:rPr kumimoji="1" lang="en-US" altLang="ja-JP" dirty="0" smtClean="0"/>
              <a:t>Review Draft1.0 (151/r0)</a:t>
            </a:r>
          </a:p>
          <a:p>
            <a:pPr lvl="1"/>
            <a:endParaRPr lang="en-US" altLang="ja-JP" dirty="0" smtClean="0"/>
          </a:p>
          <a:p>
            <a:pPr lvl="1"/>
            <a:endParaRPr kumimoji="1" lang="en-US" altLang="ja-JP" dirty="0" smtClean="0"/>
          </a:p>
          <a:p>
            <a:pPr lvl="1"/>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19</a:t>
            </a:fld>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Meeting Protocol</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Please announce your affiliation when you first address the group during a meeting slot</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6</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Thursday July 19</a:t>
            </a:r>
            <a:r>
              <a:rPr kumimoji="1" lang="en-US" altLang="ja-JP" baseline="30000" dirty="0" smtClean="0"/>
              <a:t>th</a:t>
            </a:r>
            <a:r>
              <a:rPr kumimoji="1" lang="en-US" altLang="ja-JP" dirty="0" smtClean="0"/>
              <a:t> AM2</a:t>
            </a:r>
          </a:p>
          <a:p>
            <a:endParaRPr kumimoji="1" lang="en-US" altLang="ja-JP" dirty="0" smtClean="0"/>
          </a:p>
          <a:p>
            <a:r>
              <a:rPr kumimoji="1" lang="en-US" altLang="ja-JP" dirty="0" smtClean="0"/>
              <a:t>Discuss </a:t>
            </a:r>
            <a:r>
              <a:rPr kumimoji="1" lang="en-US" altLang="ja-JP" dirty="0" smtClean="0"/>
              <a:t>Items</a:t>
            </a:r>
          </a:p>
          <a:p>
            <a:pPr lvl="1"/>
            <a:r>
              <a:rPr kumimoji="1" lang="en-US" altLang="ja-JP" dirty="0" smtClean="0"/>
              <a:t>Review of PHY (</a:t>
            </a:r>
            <a:r>
              <a:rPr kumimoji="1" lang="en-US" altLang="ja-JP" dirty="0" smtClean="0"/>
              <a:t>151/r0</a:t>
            </a:r>
            <a:r>
              <a:rPr kumimoji="1" lang="en-US" altLang="ja-JP" dirty="0" smtClean="0"/>
              <a:t>)</a:t>
            </a:r>
          </a:p>
          <a:p>
            <a:endParaRPr kumimoji="1" lang="en-US" altLang="ja-JP" dirty="0" smtClean="0"/>
          </a:p>
          <a:p>
            <a:r>
              <a:rPr kumimoji="1" lang="en-US" altLang="ja-JP" dirty="0" smtClean="0"/>
              <a:t>Closing</a:t>
            </a:r>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20</a:t>
            </a:fld>
            <a:endParaRPr lang="en-US" altLang="ko-K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TG Motion</a:t>
            </a:r>
            <a:endParaRPr kumimoji="1" lang="ja-JP" altLang="en-US" dirty="0"/>
          </a:p>
        </p:txBody>
      </p:sp>
      <p:sp>
        <p:nvSpPr>
          <p:cNvPr id="3" name="コンテンツ プレースホルダ 2"/>
          <p:cNvSpPr>
            <a:spLocks noGrp="1"/>
          </p:cNvSpPr>
          <p:nvPr>
            <p:ph idx="1"/>
          </p:nvPr>
        </p:nvSpPr>
        <p:spPr/>
        <p:txBody>
          <a:bodyPr>
            <a:normAutofit fontScale="62500" lnSpcReduction="20000"/>
          </a:bodyPr>
          <a:lstStyle/>
          <a:p>
            <a:r>
              <a:rPr kumimoji="1" lang="en-US" altLang="ja-JP" sz="3200" dirty="0" smtClean="0"/>
              <a:t>Motion </a:t>
            </a:r>
          </a:p>
          <a:p>
            <a:pPr lvl="1"/>
            <a:r>
              <a:rPr lang="en-US" altLang="ja-JP" sz="3200" dirty="0">
                <a:latin typeface="Arial" charset="0"/>
              </a:rPr>
              <a:t>Move that the 802.22b Task Group seek 802.22 WG approval to start a WG Letter Ballot requesting approval to forward document the IEEE P802.22b™/D1.0 </a:t>
            </a:r>
            <a:r>
              <a:rPr lang="en-US" altLang="ja-JP" sz="3200" dirty="0" smtClean="0">
                <a:latin typeface="Arial" charset="0"/>
              </a:rPr>
              <a:t>(https://mentor.ieee.org/802.22/dcn/13/22-13-0151-02-000b-802-22b-draft-1-0.pdf) </a:t>
            </a:r>
            <a:r>
              <a:rPr lang="en-US" altLang="ja-JP" sz="3200" dirty="0">
                <a:latin typeface="Arial" charset="0"/>
              </a:rPr>
              <a:t>to Sponsor Ballot.</a:t>
            </a:r>
          </a:p>
          <a:p>
            <a:pPr lvl="1"/>
            <a:endParaRPr kumimoji="1" lang="en-US" altLang="ja-JP" dirty="0"/>
          </a:p>
          <a:p>
            <a:pPr lvl="1"/>
            <a:r>
              <a:rPr lang="en-US" altLang="ja-JP" sz="2600" dirty="0" smtClean="0"/>
              <a:t>Document Title: Draft </a:t>
            </a:r>
            <a:r>
              <a:rPr lang="en-US" altLang="ja-JP" sz="2600" dirty="0"/>
              <a:t>Standard for Wireless </a:t>
            </a:r>
            <a:r>
              <a:rPr lang="en-US" altLang="ja-JP" sz="2600" dirty="0" smtClean="0"/>
              <a:t>Regional Area </a:t>
            </a:r>
            <a:r>
              <a:rPr lang="en-US" altLang="ja-JP" sz="2600" dirty="0"/>
              <a:t>Networks Part 22: </a:t>
            </a:r>
            <a:r>
              <a:rPr lang="en-US" altLang="ja-JP" sz="2600" dirty="0" smtClean="0"/>
              <a:t>Cognitive Wireless </a:t>
            </a:r>
            <a:r>
              <a:rPr lang="en-US" altLang="ja-JP" sz="2600" dirty="0"/>
              <a:t>RAN Medium Access </a:t>
            </a:r>
            <a:r>
              <a:rPr lang="en-US" altLang="ja-JP" sz="2600" dirty="0" smtClean="0"/>
              <a:t>Control (</a:t>
            </a:r>
            <a:r>
              <a:rPr lang="en-US" altLang="ja-JP" sz="2600" dirty="0"/>
              <a:t>MAC) and Physical Layer (PHY</a:t>
            </a:r>
            <a:r>
              <a:rPr lang="en-US" altLang="ja-JP" sz="2600" dirty="0" smtClean="0"/>
              <a:t>) specifications</a:t>
            </a:r>
            <a:r>
              <a:rPr lang="en-US" altLang="ja-JP" sz="2600" dirty="0"/>
              <a:t>: Policies and </a:t>
            </a:r>
            <a:r>
              <a:rPr lang="en-US" altLang="ja-JP" sz="2600" dirty="0" smtClean="0"/>
              <a:t>procedures for </a:t>
            </a:r>
            <a:r>
              <a:rPr lang="en-US" altLang="ja-JP" sz="2600" dirty="0"/>
              <a:t>operation in the TV Bands </a:t>
            </a:r>
            <a:endParaRPr lang="en-US" altLang="ja-JP" sz="2600" dirty="0" smtClean="0"/>
          </a:p>
          <a:p>
            <a:pPr lvl="1"/>
            <a:r>
              <a:rPr lang="en-US" altLang="ja-JP" sz="2600" dirty="0" smtClean="0"/>
              <a:t>Amendment</a:t>
            </a:r>
            <a:r>
              <a:rPr lang="en-US" altLang="ja-JP" sz="2600" dirty="0"/>
              <a:t>: Enhancement </a:t>
            </a:r>
            <a:r>
              <a:rPr lang="en-US" altLang="ja-JP" sz="2600" dirty="0" smtClean="0"/>
              <a:t>for broadband </a:t>
            </a:r>
            <a:r>
              <a:rPr lang="en-US" altLang="ja-JP" sz="2600" dirty="0"/>
              <a:t>services and </a:t>
            </a:r>
            <a:r>
              <a:rPr lang="en-US" altLang="ja-JP" sz="2600" dirty="0" smtClean="0"/>
              <a:t>monitoring applications</a:t>
            </a:r>
          </a:p>
          <a:p>
            <a:pPr lvl="1"/>
            <a:endParaRPr kumimoji="1" lang="en-US" altLang="ja-JP" dirty="0"/>
          </a:p>
          <a:p>
            <a:pPr algn="just">
              <a:lnSpc>
                <a:spcPct val="80000"/>
              </a:lnSpc>
              <a:spcBef>
                <a:spcPts val="800"/>
              </a:spcBef>
              <a:buNone/>
            </a:pPr>
            <a:endParaRPr lang="en-US" altLang="ja-JP" sz="2700" dirty="0" smtClean="0">
              <a:solidFill>
                <a:schemeClr val="tx1"/>
              </a:solidFill>
              <a:latin typeface="Arial" charset="0"/>
            </a:endParaRPr>
          </a:p>
          <a:p>
            <a:pPr algn="just">
              <a:lnSpc>
                <a:spcPct val="80000"/>
              </a:lnSpc>
              <a:spcBef>
                <a:spcPts val="800"/>
              </a:spcBef>
              <a:buNone/>
            </a:pPr>
            <a:r>
              <a:rPr lang="en-US" altLang="ja-JP" sz="2800" dirty="0" smtClean="0">
                <a:solidFill>
                  <a:schemeClr val="tx1"/>
                </a:solidFill>
                <a:latin typeface="Arial" charset="0"/>
              </a:rPr>
              <a:t>Moved:  </a:t>
            </a:r>
            <a:r>
              <a:rPr lang="en-US" altLang="ja-JP" sz="2800" dirty="0" smtClean="0">
                <a:solidFill>
                  <a:schemeClr val="tx1"/>
                </a:solidFill>
                <a:latin typeface="Arial" charset="0"/>
              </a:rPr>
              <a:t>Chang woo </a:t>
            </a:r>
            <a:r>
              <a:rPr lang="en-US" altLang="ja-JP" sz="2800" dirty="0" err="1" smtClean="0">
                <a:solidFill>
                  <a:schemeClr val="tx1"/>
                </a:solidFill>
                <a:latin typeface="Arial" charset="0"/>
              </a:rPr>
              <a:t>Pyo</a:t>
            </a:r>
            <a:endParaRPr lang="en-US" altLang="ja-JP" sz="2800" dirty="0" smtClean="0">
              <a:solidFill>
                <a:schemeClr val="tx1"/>
              </a:solidFill>
              <a:latin typeface="Arial" charset="0"/>
            </a:endParaRPr>
          </a:p>
          <a:p>
            <a:pPr algn="just">
              <a:lnSpc>
                <a:spcPct val="80000"/>
              </a:lnSpc>
              <a:spcBef>
                <a:spcPts val="800"/>
              </a:spcBef>
              <a:buNone/>
            </a:pPr>
            <a:r>
              <a:rPr lang="en-US" altLang="ja-JP" sz="2800" dirty="0" smtClean="0">
                <a:solidFill>
                  <a:schemeClr val="tx1"/>
                </a:solidFill>
                <a:latin typeface="Arial" charset="0"/>
              </a:rPr>
              <a:t>Seconded</a:t>
            </a:r>
            <a:r>
              <a:rPr lang="en-US" altLang="ja-JP" sz="2800" dirty="0" smtClean="0">
                <a:solidFill>
                  <a:schemeClr val="tx1"/>
                </a:solidFill>
                <a:latin typeface="Arial" charset="0"/>
              </a:rPr>
              <a:t>: </a:t>
            </a:r>
            <a:r>
              <a:rPr lang="en-US" altLang="ja-JP" sz="2900" dirty="0" err="1" smtClean="0">
                <a:latin typeface="Arial" charset="0"/>
              </a:rPr>
              <a:t>Keat-Beng</a:t>
            </a:r>
            <a:r>
              <a:rPr lang="en-US" altLang="ja-JP" sz="2900" dirty="0" smtClean="0">
                <a:latin typeface="Arial" charset="0"/>
              </a:rPr>
              <a:t> </a:t>
            </a:r>
            <a:r>
              <a:rPr lang="en-US" altLang="ja-JP" sz="2900" dirty="0" err="1" smtClean="0">
                <a:latin typeface="Arial" charset="0"/>
              </a:rPr>
              <a:t>Toh</a:t>
            </a:r>
            <a:r>
              <a:rPr lang="en-US" altLang="ja-JP" sz="2900" dirty="0" smtClean="0">
                <a:latin typeface="Arial" charset="0"/>
              </a:rPr>
              <a:t> </a:t>
            </a:r>
          </a:p>
          <a:p>
            <a:pPr algn="just">
              <a:lnSpc>
                <a:spcPct val="80000"/>
              </a:lnSpc>
              <a:spcBef>
                <a:spcPts val="800"/>
              </a:spcBef>
              <a:buNone/>
            </a:pPr>
            <a:r>
              <a:rPr lang="en-US" altLang="ja-JP" sz="2800" dirty="0" smtClean="0">
                <a:solidFill>
                  <a:schemeClr val="tx1"/>
                </a:solidFill>
                <a:latin typeface="Arial" charset="0"/>
              </a:rPr>
              <a:t>Motion Passes </a:t>
            </a:r>
            <a:r>
              <a:rPr lang="en-US" altLang="ja-JP" sz="2800" dirty="0" smtClean="0">
                <a:solidFill>
                  <a:schemeClr val="tx1"/>
                </a:solidFill>
                <a:latin typeface="Arial" charset="0"/>
              </a:rPr>
              <a:t>(100%): 5/0/0</a:t>
            </a:r>
            <a:endParaRPr lang="en-US" altLang="ja-JP" sz="2800" dirty="0" smtClean="0">
              <a:solidFill>
                <a:schemeClr val="tx1"/>
              </a:solidFill>
              <a:latin typeface="Arial" charset="0"/>
            </a:endParaRPr>
          </a:p>
          <a:p>
            <a:pPr lvl="1"/>
            <a:endParaRPr kumimoji="1" lang="ja-JP"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sp>
        <p:nvSpPr>
          <p:cNvPr id="21874" name="바닥글 개체 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22</a:t>
            </a:fld>
            <a:endParaRPr lang="en-US" altLang="ko-KR"/>
          </a:p>
        </p:txBody>
      </p:sp>
      <p:sp>
        <p:nvSpPr>
          <p:cNvPr id="3" name="Date Placeholder 2"/>
          <p:cNvSpPr>
            <a:spLocks noGrp="1"/>
          </p:cNvSpPr>
          <p:nvPr>
            <p:ph type="dt" sz="half" idx="10"/>
          </p:nvPr>
        </p:nvSpPr>
        <p:spPr>
          <a:xfrm>
            <a:off x="696913" y="334189"/>
            <a:ext cx="968214" cy="276999"/>
          </a:xfrm>
        </p:spPr>
        <p:txBody>
          <a:bodyPr/>
          <a:lstStyle/>
          <a:p>
            <a:pPr>
              <a:defRPr/>
            </a:pPr>
            <a:r>
              <a:rPr lang="en-US" altLang="ko-KR" dirty="0" smtClean="0"/>
              <a:t>July 2013</a:t>
            </a:r>
            <a:endParaRPr lang="en-US" altLang="ko-KR" dirty="0"/>
          </a:p>
        </p:txBody>
      </p:sp>
      <p:graphicFrame>
        <p:nvGraphicFramePr>
          <p:cNvPr id="7" name="表 6"/>
          <p:cNvGraphicFramePr>
            <a:graphicFrameLocks noGrp="1"/>
          </p:cNvGraphicFramePr>
          <p:nvPr/>
        </p:nvGraphicFramePr>
        <p:xfrm>
          <a:off x="539552" y="1700808"/>
          <a:ext cx="7992882" cy="4392484"/>
        </p:xfrm>
        <a:graphic>
          <a:graphicData uri="http://schemas.openxmlformats.org/drawingml/2006/table">
            <a:tbl>
              <a:tblPr/>
              <a:tblGrid>
                <a:gridCol w="3057840"/>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dirty="0">
                          <a:solidFill>
                            <a:srgbClr val="000000"/>
                          </a:solidFill>
                          <a:latin typeface="Calibri"/>
                        </a:rPr>
                        <a:t> </a:t>
                      </a:r>
                      <a:r>
                        <a:rPr lang="ja-JP" altLang="en-US" sz="600" b="0" i="0" u="none" strike="noStrike" dirty="0">
                          <a:solidFill>
                            <a:srgbClr val="000000"/>
                          </a:solidFill>
                          <a:latin typeface="Times New Roman"/>
                        </a:rPr>
                        <a:t> </a:t>
                      </a:r>
                      <a:endParaRPr lang="ja-JP" altLang="en-US" sz="6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dirty="0">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dirty="0">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dirty="0">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Attendee</a:t>
            </a:r>
            <a:endParaRPr kumimoji="1" lang="ja-JP" altLang="en-US" dirty="0"/>
          </a:p>
        </p:txBody>
      </p:sp>
      <p:sp>
        <p:nvSpPr>
          <p:cNvPr id="3" name="コンテンツ プレースホルダ 2"/>
          <p:cNvSpPr>
            <a:spLocks noGrp="1"/>
          </p:cNvSpPr>
          <p:nvPr>
            <p:ph idx="1"/>
          </p:nvPr>
        </p:nvSpPr>
        <p:spPr/>
        <p:txBody>
          <a:bodyPr/>
          <a:lstStyle/>
          <a:p>
            <a:pPr marL="457200" lvl="0" indent="-457200">
              <a:defRPr/>
            </a:pPr>
            <a:r>
              <a:rPr lang="en-US" altLang="ja-JP" dirty="0" smtClean="0">
                <a:hlinkClick r:id="rId2"/>
              </a:rPr>
              <a:t>https://imat.ieee.org/attendance</a:t>
            </a:r>
            <a:endParaRPr lang="en-US" altLang="ja-JP" dirty="0" smtClean="0"/>
          </a:p>
          <a:p>
            <a:pPr marL="457200" lvl="0" indent="-457200">
              <a:buFontTx/>
              <a:buAutoNum type="arabicPeriod"/>
              <a:defRPr/>
            </a:pPr>
            <a:r>
              <a:rPr lang="en-US" altLang="ja-JP" dirty="0" smtClean="0"/>
              <a:t>Register</a:t>
            </a:r>
          </a:p>
          <a:p>
            <a:pPr marL="457200" lvl="0" indent="-457200">
              <a:buFontTx/>
              <a:buAutoNum type="arabicPeriod"/>
              <a:defRPr/>
            </a:pPr>
            <a:r>
              <a:rPr lang="en-US" altLang="ja-JP" dirty="0" smtClean="0"/>
              <a:t>Indicate attendance</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September, Interim Meeting in Nanjing</a:t>
            </a:r>
          </a:p>
          <a:p>
            <a:r>
              <a:rPr lang="en-US" altLang="ja-JP" sz="2000" dirty="0" smtClean="0">
                <a:ea typeface="ＭＳ Ｐゴシック" pitchFamily="50" charset="-128"/>
              </a:rPr>
              <a:t>TG 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a:t>
            </a:r>
            <a:r>
              <a:rPr lang="ja-JP" altLang="en-US" b="1" dirty="0" smtClean="0">
                <a:ea typeface="ＭＳ Ｐゴシック" pitchFamily="50" charset="-128"/>
              </a:rPr>
              <a:t>　</a:t>
            </a:r>
            <a:r>
              <a:rPr lang="en-US" altLang="ja-JP" dirty="0" err="1" smtClean="0"/>
              <a:t>Sunghyun</a:t>
            </a:r>
            <a:r>
              <a:rPr lang="en-US" altLang="ja-JP" dirty="0" smtClean="0"/>
              <a:t> Hwang (ETRI</a:t>
            </a:r>
            <a:r>
              <a:rPr lang="en-US" altLang="ja-JP" b="1" dirty="0" smtClean="0">
                <a:ea typeface="ＭＳ Ｐゴシック" pitchFamily="50" charset="-128"/>
              </a:rPr>
              <a:t>)</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New Member</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Welcome to 802.22b TG</a:t>
            </a:r>
          </a:p>
          <a:p>
            <a:r>
              <a:rPr kumimoji="1" lang="en-US" altLang="ja-JP" dirty="0" smtClean="0"/>
              <a:t>Introduction</a:t>
            </a:r>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700808"/>
            <a:ext cx="7772400" cy="4395192"/>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Tentative TG 802.22b Agenda for the Week</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Agenda</a:t>
            </a:r>
          </a:p>
          <a:p>
            <a:endParaRPr kumimoji="1" lang="en-US" altLang="ja-JP" dirty="0" smtClean="0"/>
          </a:p>
          <a:p>
            <a:r>
              <a:rPr lang="en-US" altLang="ja-JP" dirty="0" smtClean="0"/>
              <a:t>Motion to approve September 802.22b agenda as contained in </a:t>
            </a:r>
            <a:r>
              <a:rPr lang="en-US" altLang="ja-JP" u="sng" dirty="0" smtClean="0"/>
              <a:t>22-13-0144-00-000b</a:t>
            </a:r>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a:t>
            </a:r>
            <a:r>
              <a:rPr lang="en-US" altLang="ja-JP" dirty="0" smtClean="0"/>
              <a:t>: Jerry </a:t>
            </a:r>
            <a:r>
              <a:rPr lang="en-US" altLang="ja-JP" dirty="0" err="1" smtClean="0"/>
              <a:t>Kalke</a:t>
            </a:r>
            <a:endParaRPr lang="en-US" altLang="ja-JP" dirty="0" smtClean="0"/>
          </a:p>
          <a:p>
            <a:endParaRPr lang="en-US" altLang="ja-JP" dirty="0" smtClean="0"/>
          </a:p>
          <a:p>
            <a:r>
              <a:rPr kumimoji="1" lang="en-US" altLang="ja-JP" dirty="0" smtClean="0"/>
              <a:t>No objection. Motion passes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1</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Sep. 17</a:t>
            </a:r>
            <a:r>
              <a:rPr kumimoji="1" lang="en-US" altLang="ja-JP" baseline="30000" dirty="0" smtClean="0"/>
              <a:t>th</a:t>
            </a:r>
            <a:r>
              <a:rPr kumimoji="1" lang="en-US" altLang="ja-JP" dirty="0" smtClean="0"/>
              <a:t> AM2</a:t>
            </a:r>
          </a:p>
          <a:p>
            <a:endParaRPr kumimoji="1" lang="en-US" altLang="ja-JP" dirty="0" smtClean="0"/>
          </a:p>
          <a:p>
            <a:r>
              <a:rPr lang="en-US" altLang="ja-JP" dirty="0" smtClean="0"/>
              <a:t>Review from July</a:t>
            </a:r>
          </a:p>
          <a:p>
            <a:r>
              <a:rPr lang="en-US" altLang="ja-JP" dirty="0" smtClean="0"/>
              <a:t>Approve minutes from July</a:t>
            </a:r>
          </a:p>
          <a:p>
            <a:r>
              <a:rPr lang="en-US" altLang="ja-JP" dirty="0" smtClean="0"/>
              <a:t>Discussion Items</a:t>
            </a:r>
          </a:p>
          <a:p>
            <a:r>
              <a:rPr lang="en-US" altLang="ja-JP" dirty="0" smtClean="0"/>
              <a:t>Time slot for Presentation</a:t>
            </a:r>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Review of July Meeting</a:t>
            </a:r>
            <a:endParaRPr kumimoji="1" lang="ja-JP" altLang="en-US" dirty="0"/>
          </a:p>
        </p:txBody>
      </p:sp>
      <p:sp>
        <p:nvSpPr>
          <p:cNvPr id="3" name="コンテンツ プレースホルダ 2"/>
          <p:cNvSpPr>
            <a:spLocks noGrp="1"/>
          </p:cNvSpPr>
          <p:nvPr>
            <p:ph idx="1"/>
          </p:nvPr>
        </p:nvSpPr>
        <p:spPr>
          <a:xfrm>
            <a:off x="685800" y="1556792"/>
            <a:ext cx="7772400" cy="4539208"/>
          </a:xfrm>
        </p:spPr>
        <p:txBody>
          <a:bodyPr/>
          <a:lstStyle/>
          <a:p>
            <a:r>
              <a:rPr kumimoji="1" lang="en-US" altLang="ja-JP" dirty="0" smtClean="0"/>
              <a:t>Contributions</a:t>
            </a:r>
          </a:p>
          <a:p>
            <a:pPr lvl="1"/>
            <a:endParaRPr kumimoji="1" lang="en-US" altLang="ja-JP" dirty="0" smtClean="0"/>
          </a:p>
          <a:p>
            <a:pPr lvl="1"/>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graphicFrame>
        <p:nvGraphicFramePr>
          <p:cNvPr id="8" name="コンテンツ プレースホルダ 6"/>
          <p:cNvGraphicFramePr>
            <a:graphicFrameLocks/>
          </p:cNvGraphicFramePr>
          <p:nvPr/>
        </p:nvGraphicFramePr>
        <p:xfrm>
          <a:off x="251520" y="2060848"/>
          <a:ext cx="8712967" cy="2042160"/>
        </p:xfrm>
        <a:graphic>
          <a:graphicData uri="http://schemas.openxmlformats.org/drawingml/2006/table">
            <a:tbl>
              <a:tblPr firstRow="1" bandRow="1">
                <a:tableStyleId>{5C22544A-7EE6-4342-B048-85BDC9FD1C3A}</a:tableStyleId>
              </a:tblPr>
              <a:tblGrid>
                <a:gridCol w="2160240"/>
                <a:gridCol w="2088232"/>
                <a:gridCol w="2880320"/>
                <a:gridCol w="1584175"/>
              </a:tblGrid>
              <a:tr h="257171">
                <a:tc>
                  <a:txBody>
                    <a:bodyPr/>
                    <a:lstStyle/>
                    <a:p>
                      <a:pPr algn="ctr"/>
                      <a:r>
                        <a:rPr kumimoji="1" lang="en-US" altLang="ja-JP" sz="1400" dirty="0" smtClean="0"/>
                        <a:t>Date</a:t>
                      </a:r>
                      <a:endParaRPr kumimoji="1" lang="ja-JP" altLang="en-US" sz="1400" dirty="0"/>
                    </a:p>
                  </a:txBody>
                  <a:tcPr/>
                </a:tc>
                <a:tc>
                  <a:txBody>
                    <a:bodyPr/>
                    <a:lstStyle/>
                    <a:p>
                      <a:pPr algn="ctr"/>
                      <a:r>
                        <a:rPr kumimoji="1" lang="en-US" altLang="ja-JP" sz="1400" dirty="0" smtClean="0"/>
                        <a:t>Contributions</a:t>
                      </a:r>
                      <a:endParaRPr kumimoji="1" lang="ja-JP" altLang="en-US" sz="1400" dirty="0"/>
                    </a:p>
                  </a:txBody>
                  <a:tcPr/>
                </a:tc>
                <a:tc>
                  <a:txBody>
                    <a:bodyPr/>
                    <a:lstStyle/>
                    <a:p>
                      <a:pPr algn="ctr"/>
                      <a:r>
                        <a:rPr kumimoji="1" lang="en-US" altLang="ja-JP" sz="1400" dirty="0" smtClean="0"/>
                        <a:t>Doc. #</a:t>
                      </a:r>
                      <a:endParaRPr kumimoji="1" lang="ja-JP" altLang="en-US" sz="1400" dirty="0"/>
                    </a:p>
                  </a:txBody>
                  <a:tcPr/>
                </a:tc>
                <a:tc>
                  <a:txBody>
                    <a:bodyPr/>
                    <a:lstStyle/>
                    <a:p>
                      <a:pPr algn="ctr"/>
                      <a:r>
                        <a:rPr kumimoji="1" lang="en-US" altLang="ja-JP" sz="1400" dirty="0" smtClean="0"/>
                        <a:t>Presenter</a:t>
                      </a:r>
                      <a:endParaRPr kumimoji="1" lang="ja-JP" altLang="en-US" sz="1400" dirty="0"/>
                    </a:p>
                  </a:txBody>
                  <a:tcPr/>
                </a:tc>
              </a:tr>
              <a:tr h="257171">
                <a:tc>
                  <a:txBody>
                    <a:bodyPr/>
                    <a:lstStyle/>
                    <a:p>
                      <a:pPr algn="ctr"/>
                      <a:r>
                        <a:rPr kumimoji="1" lang="en-US" altLang="ja-JP" sz="1400" dirty="0" smtClean="0"/>
                        <a:t>Slot</a:t>
                      </a:r>
                      <a:r>
                        <a:rPr kumimoji="1" lang="en-US" altLang="ja-JP" sz="1400" baseline="0" dirty="0" smtClean="0"/>
                        <a:t> #2 (Tue. PM1)</a:t>
                      </a:r>
                      <a:endParaRPr kumimoji="1" lang="ja-JP" altLang="en-US" sz="1400"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802.22b general</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22-13-0089-00-000b</a:t>
                      </a:r>
                      <a:endParaRPr kumimoji="1" lang="ja-JP" altLang="en-US" sz="1400" dirty="0" smtClean="0"/>
                    </a:p>
                  </a:txBody>
                  <a:tcPr/>
                </a:tc>
                <a:tc>
                  <a:txBody>
                    <a:bodyPr/>
                    <a:lstStyle/>
                    <a:p>
                      <a:r>
                        <a:rPr kumimoji="1" lang="en-US" altLang="ja-JP" sz="1400" dirty="0" err="1" smtClean="0"/>
                        <a:t>Pyo</a:t>
                      </a:r>
                      <a:endParaRPr kumimoji="1" lang="ja-JP" altLang="en-US" sz="1400" dirty="0"/>
                    </a:p>
                  </a:txBody>
                  <a:tcPr/>
                </a:tc>
              </a:tr>
              <a:tr h="25717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#3 (Wed. AM1)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GB" altLang="ja-JP" sz="1400" kern="1200" dirty="0" smtClean="0">
                          <a:solidFill>
                            <a:schemeClr val="dk1"/>
                          </a:solidFill>
                          <a:latin typeface="+mn-lt"/>
                          <a:ea typeface="+mn-ea"/>
                          <a:cs typeface="+mn-cs"/>
                        </a:rPr>
                        <a:t>PHY</a:t>
                      </a: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22-13-0091-00-000</a:t>
                      </a:r>
                    </a:p>
                  </a:txBody>
                  <a:tcPr/>
                </a:tc>
                <a:tc>
                  <a:txBody>
                    <a:bodyPr/>
                    <a:lstStyle/>
                    <a:p>
                      <a:r>
                        <a:rPr kumimoji="1" lang="en-US" altLang="ja-JP" sz="1400" dirty="0" err="1" smtClean="0"/>
                        <a:t>Oodo</a:t>
                      </a:r>
                      <a:endParaRPr kumimoji="1" lang="ja-JP" altLang="en-US" sz="1400" dirty="0"/>
                    </a:p>
                  </a:txBody>
                  <a:tcPr/>
                </a:tc>
              </a:tr>
              <a:tr h="25717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#4 (Wed. AM2)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802.22b General Frame</a:t>
                      </a: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22-13-0074-02-000b</a:t>
                      </a:r>
                    </a:p>
                  </a:txBody>
                  <a:tcPr/>
                </a:tc>
                <a:tc>
                  <a:txBody>
                    <a:bodyPr/>
                    <a:lstStyle/>
                    <a:p>
                      <a:r>
                        <a:rPr kumimoji="1" lang="en-US" altLang="ja-JP" sz="1400" dirty="0" err="1" smtClean="0"/>
                        <a:t>Pyo</a:t>
                      </a:r>
                      <a:endParaRPr kumimoji="1" lang="ja-JP" altLang="en-US" sz="1400" dirty="0"/>
                    </a:p>
                  </a:txBody>
                  <a:tcPr/>
                </a:tc>
              </a:tr>
              <a:tr h="25717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#5 (Thur. AM1)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Initialization and </a:t>
                      </a:r>
                    </a:p>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Associations</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22-13-0060-01-000b</a:t>
                      </a:r>
                      <a:endParaRPr kumimoji="1" lang="ja-JP" altLang="en-US" sz="1400" dirty="0" smtClean="0"/>
                    </a:p>
                  </a:txBody>
                  <a:tcPr/>
                </a:tc>
                <a:tc>
                  <a:txBody>
                    <a:bodyPr/>
                    <a:lstStyle/>
                    <a:p>
                      <a:r>
                        <a:rPr kumimoji="1" lang="en-US" altLang="ja-JP" sz="1400" dirty="0" err="1" smtClean="0"/>
                        <a:t>Pyo</a:t>
                      </a:r>
                      <a:endParaRPr kumimoji="1" lang="en-US" altLang="ja-JP" sz="1400" dirty="0" smtClean="0"/>
                    </a:p>
                  </a:txBody>
                  <a:tcPr/>
                </a:tc>
              </a:tr>
              <a:tr h="25717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#6 (Thur. AM2)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802.22b Ranging</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22-13-0069-01-000b</a:t>
                      </a:r>
                      <a:endParaRPr kumimoji="1" lang="ja-JP" altLang="en-US" sz="1400" dirty="0" smtClean="0"/>
                    </a:p>
                  </a:txBody>
                  <a:tcPr/>
                </a:tc>
                <a:tc>
                  <a:txBody>
                    <a:bodyPr/>
                    <a:lstStyle/>
                    <a:p>
                      <a:r>
                        <a:rPr kumimoji="1" lang="en-US" altLang="ja-JP" sz="1400" dirty="0" err="1" smtClean="0"/>
                        <a:t>Pyo</a:t>
                      </a:r>
                      <a:endParaRPr kumimoji="1" lang="ja-JP" altLang="en-US" sz="1400" dirty="0"/>
                    </a:p>
                  </a:txBody>
                  <a:tcPr/>
                </a:tc>
              </a:tr>
            </a:tbl>
          </a:graphicData>
        </a:graphic>
      </p:graphicFrame>
      <p:graphicFrame>
        <p:nvGraphicFramePr>
          <p:cNvPr id="9" name="コンテンツ プレースホルダ 6"/>
          <p:cNvGraphicFramePr>
            <a:graphicFrameLocks/>
          </p:cNvGraphicFramePr>
          <p:nvPr/>
        </p:nvGraphicFramePr>
        <p:xfrm>
          <a:off x="251520" y="4293096"/>
          <a:ext cx="8712968" cy="1907856"/>
        </p:xfrm>
        <a:graphic>
          <a:graphicData uri="http://schemas.openxmlformats.org/drawingml/2006/table">
            <a:tbl>
              <a:tblPr firstRow="1" bandRow="1">
                <a:tableStyleId>{5C22544A-7EE6-4342-B048-85BDC9FD1C3A}</a:tableStyleId>
              </a:tblPr>
              <a:tblGrid>
                <a:gridCol w="1872209"/>
                <a:gridCol w="2952328"/>
                <a:gridCol w="2304256"/>
                <a:gridCol w="1584175"/>
              </a:tblGrid>
              <a:tr h="328148">
                <a:tc>
                  <a:txBody>
                    <a:bodyPr/>
                    <a:lstStyle/>
                    <a:p>
                      <a:pPr algn="ctr"/>
                      <a:r>
                        <a:rPr kumimoji="1" lang="en-US" altLang="ja-JP" sz="1400" dirty="0" smtClean="0"/>
                        <a:t>Date</a:t>
                      </a:r>
                      <a:endParaRPr kumimoji="1" lang="ja-JP" altLang="en-US" sz="1400" dirty="0"/>
                    </a:p>
                  </a:txBody>
                  <a:tcPr/>
                </a:tc>
                <a:tc>
                  <a:txBody>
                    <a:bodyPr/>
                    <a:lstStyle/>
                    <a:p>
                      <a:pPr algn="ctr"/>
                      <a:r>
                        <a:rPr kumimoji="1" lang="en-US" altLang="ja-JP" sz="1400" dirty="0" smtClean="0"/>
                        <a:t>Contributions</a:t>
                      </a:r>
                      <a:endParaRPr kumimoji="1" lang="ja-JP" altLang="en-US" sz="1400" dirty="0"/>
                    </a:p>
                  </a:txBody>
                  <a:tcPr/>
                </a:tc>
                <a:tc>
                  <a:txBody>
                    <a:bodyPr/>
                    <a:lstStyle/>
                    <a:p>
                      <a:pPr algn="ctr"/>
                      <a:r>
                        <a:rPr kumimoji="1" lang="en-US" altLang="ja-JP" sz="1400" dirty="0" smtClean="0"/>
                        <a:t>Doc. #</a:t>
                      </a:r>
                      <a:endParaRPr kumimoji="1" lang="ja-JP" altLang="en-US" sz="1400" dirty="0"/>
                    </a:p>
                  </a:txBody>
                  <a:tcPr/>
                </a:tc>
                <a:tc>
                  <a:txBody>
                    <a:bodyPr/>
                    <a:lstStyle/>
                    <a:p>
                      <a:pPr algn="ctr"/>
                      <a:r>
                        <a:rPr kumimoji="1" lang="en-US" altLang="ja-JP" sz="1400" dirty="0" smtClean="0"/>
                        <a:t>Presenter</a:t>
                      </a:r>
                      <a:endParaRPr kumimoji="1" lang="ja-JP" altLang="en-US" sz="1400" dirty="0"/>
                    </a:p>
                  </a:txBody>
                  <a:tcPr/>
                </a:tc>
              </a:tr>
              <a:tr h="52833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#3 (Wed. AM1)</a:t>
                      </a:r>
                      <a:endParaRPr kumimoji="1" lang="ja-JP" altLang="en-US" sz="1400" dirty="0" smtClean="0"/>
                    </a:p>
                  </a:txBody>
                  <a:tcPr/>
                </a:tc>
                <a:tc>
                  <a:txBody>
                    <a:bodyPr/>
                    <a:lstStyle/>
                    <a:p>
                      <a:pPr>
                        <a:buFont typeface="Arial" pitchFamily="34" charset="0"/>
                        <a:buChar char="•"/>
                      </a:pPr>
                      <a:r>
                        <a:rPr kumimoji="1" lang="en-US" altLang="ja-JP" sz="1400" dirty="0" smtClean="0"/>
                        <a:t> Management messages for group resource allocation</a:t>
                      </a:r>
                      <a:endParaRPr kumimoji="1" lang="ja-JP" altLang="en-US" sz="14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endParaRPr kumimoji="1" lang="ja-JP" altLang="en-US" sz="1400" b="1" dirty="0"/>
                    </a:p>
                  </a:txBody>
                  <a:tcPr/>
                </a:tc>
                <a:tc>
                  <a:txBody>
                    <a:bodyPr/>
                    <a:lstStyle/>
                    <a:p>
                      <a:r>
                        <a:rPr kumimoji="1" lang="en-US" altLang="ja-JP" sz="1400" dirty="0" smtClean="0"/>
                        <a:t>Dr. Hwang</a:t>
                      </a:r>
                      <a:endParaRPr kumimoji="1" lang="ja-JP" altLang="en-US" sz="1400" dirty="0"/>
                    </a:p>
                  </a:txBody>
                  <a:tcPr/>
                </a:tc>
              </a:tr>
              <a:tr h="367658">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#4 (Wed. AM2)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dirty="0" smtClean="0"/>
                        <a:t> Proposed</a:t>
                      </a:r>
                      <a:r>
                        <a:rPr lang="en-US" altLang="ja-JP" sz="1400" baseline="0" dirty="0" smtClean="0"/>
                        <a:t> PHY text for 22b</a:t>
                      </a:r>
                      <a:endParaRPr lang="en-US" altLang="ja-JP" sz="1400" dirty="0" smtClean="0"/>
                    </a:p>
                  </a:txBody>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sz="1600" dirty="0" smtClean="0"/>
                    </a:p>
                  </a:txBody>
                  <a:tcPr/>
                </a:tc>
                <a:tc>
                  <a:txBody>
                    <a:bodyPr/>
                    <a:lstStyle/>
                    <a:p>
                      <a:r>
                        <a:rPr kumimoji="1" lang="en-US" altLang="ja-JP" sz="1400" dirty="0" smtClean="0"/>
                        <a:t>Dr. Zhao</a:t>
                      </a:r>
                      <a:endParaRPr kumimoji="1" lang="ja-JP" altLang="en-US" sz="1400" dirty="0"/>
                    </a:p>
                  </a:txBody>
                  <a:tcPr/>
                </a:tc>
              </a:tr>
              <a:tr h="34186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#5 (Thur. AM1)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dirty="0" smtClean="0"/>
                        <a:t> Proposed</a:t>
                      </a:r>
                      <a:r>
                        <a:rPr lang="en-US" altLang="ja-JP" sz="1400" baseline="0" dirty="0" smtClean="0"/>
                        <a:t> MIMO topics for 22b</a:t>
                      </a:r>
                      <a:endParaRPr lang="en-US" altLang="ja-JP" sz="1400" dirty="0" smtClean="0"/>
                    </a:p>
                  </a:txBody>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sz="1600" dirty="0" smtClean="0"/>
                    </a:p>
                  </a:txBody>
                  <a:tcPr/>
                </a:tc>
                <a:tc>
                  <a:txBody>
                    <a:bodyPr/>
                    <a:lstStyle/>
                    <a:p>
                      <a:r>
                        <a:rPr kumimoji="1" lang="en-US" altLang="ja-JP" sz="1400" dirty="0" smtClean="0"/>
                        <a:t>Dr. Gabriel</a:t>
                      </a:r>
                      <a:endParaRPr kumimoji="1" lang="ja-JP" altLang="en-US" sz="1400" dirty="0"/>
                    </a:p>
                  </a:txBody>
                  <a:tcPr/>
                </a:tc>
              </a:tr>
              <a:tr h="34186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#6 (Thur. AM2)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dirty="0" smtClean="0"/>
                        <a:t> Multi-Channel</a:t>
                      </a:r>
                      <a:r>
                        <a:rPr lang="en-US" altLang="ja-JP" sz="1400" baseline="0" dirty="0" smtClean="0"/>
                        <a:t> operation</a:t>
                      </a:r>
                      <a:endParaRPr lang="en-US" altLang="ja-JP" sz="1400" dirty="0" smtClean="0"/>
                    </a:p>
                  </a:txBody>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sz="1600" dirty="0" smtClean="0"/>
                    </a:p>
                  </a:txBody>
                  <a:tcPr/>
                </a:tc>
                <a:tc>
                  <a:txBody>
                    <a:bodyPr/>
                    <a:lstStyle/>
                    <a:p>
                      <a:r>
                        <a:rPr kumimoji="1" lang="en-US" altLang="ja-JP" sz="1400" dirty="0" smtClean="0"/>
                        <a:t>Dr. </a:t>
                      </a:r>
                      <a:r>
                        <a:rPr kumimoji="1" lang="en-US" altLang="ja-JP" sz="1400" dirty="0" err="1" smtClean="0"/>
                        <a:t>Toh</a:t>
                      </a:r>
                      <a:endParaRPr kumimoji="1" lang="ja-JP" altLang="en-US" sz="1400" dirty="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59180</TotalTime>
  <Words>1311</Words>
  <Application>Microsoft Office PowerPoint</Application>
  <PresentationFormat>画面に合わせる (4:3)</PresentationFormat>
  <Paragraphs>725</Paragraphs>
  <Slides>22</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22</vt:i4>
      </vt:variant>
    </vt:vector>
  </HeadingPairs>
  <TitlesOfParts>
    <vt:vector size="24" baseType="lpstr">
      <vt:lpstr>802-22-Submission</vt:lpstr>
      <vt:lpstr>Document</vt:lpstr>
      <vt:lpstr>IEEE P802.22b September 2013 Plan &amp; Report</vt:lpstr>
      <vt:lpstr>Meeting Protocol</vt:lpstr>
      <vt:lpstr>Attendee</vt:lpstr>
      <vt:lpstr>Introduction</vt:lpstr>
      <vt:lpstr>New Member</vt:lpstr>
      <vt:lpstr>802.22b Title, PAR Scope and Purpose</vt:lpstr>
      <vt:lpstr>Tentative TG 802.22b Agenda for the Week</vt:lpstr>
      <vt:lpstr>TGb Slot 1</vt:lpstr>
      <vt:lpstr>Review of July Meeting</vt:lpstr>
      <vt:lpstr>TGb Plan</vt:lpstr>
      <vt:lpstr>July Minutes</vt:lpstr>
      <vt:lpstr>Review of Conference Calls</vt:lpstr>
      <vt:lpstr>Conference Call Minutes</vt:lpstr>
      <vt:lpstr>Discussion Items</vt:lpstr>
      <vt:lpstr>Contributions</vt:lpstr>
      <vt:lpstr>TGb Slot 2</vt:lpstr>
      <vt:lpstr>TGb Slot 3</vt:lpstr>
      <vt:lpstr>TGb Slot 4</vt:lpstr>
      <vt:lpstr>TGb Slot 5</vt:lpstr>
      <vt:lpstr>TGb Slot 6</vt:lpstr>
      <vt:lpstr>TG Motion</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IEEE802.22b Report</dc:title>
  <dc:creator>"Chang-woo Pyo" &lt;cwpyo@nict.go.jp&gt;</dc:creator>
  <cp:lastModifiedBy>cwpyo</cp:lastModifiedBy>
  <cp:revision>1820</cp:revision>
  <cp:lastPrinted>1998-02-10T13:28:06Z</cp:lastPrinted>
  <dcterms:created xsi:type="dcterms:W3CDTF">2006-06-26T04:34:43Z</dcterms:created>
  <dcterms:modified xsi:type="dcterms:W3CDTF">2013-09-19T03:25:14Z</dcterms:modified>
</cp:coreProperties>
</file>