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601" r:id="rId2"/>
    <p:sldId id="602" r:id="rId3"/>
    <p:sldId id="603" r:id="rId4"/>
    <p:sldId id="604" r:id="rId5"/>
    <p:sldId id="605" r:id="rId6"/>
    <p:sldId id="612" r:id="rId7"/>
    <p:sldId id="616" r:id="rId8"/>
    <p:sldId id="617" r:id="rId9"/>
    <p:sldId id="631" r:id="rId10"/>
    <p:sldId id="620" r:id="rId11"/>
    <p:sldId id="614" r:id="rId12"/>
    <p:sldId id="615" r:id="rId13"/>
    <p:sldId id="618" r:id="rId14"/>
    <p:sldId id="619" r:id="rId15"/>
    <p:sldId id="624" r:id="rId16"/>
    <p:sldId id="625" r:id="rId17"/>
    <p:sldId id="626" r:id="rId18"/>
    <p:sldId id="627" r:id="rId19"/>
    <p:sldId id="628" r:id="rId20"/>
    <p:sldId id="630" r:id="rId21"/>
    <p:sldId id="544" r:id="rId22"/>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99"/>
    <a:srgbClr val="0066FF"/>
    <a:srgbClr val="FF0000"/>
    <a:srgbClr val="008000"/>
    <a:srgbClr val="CCFFCC"/>
    <a:srgbClr val="99FF99"/>
    <a:srgbClr val="CCECFF"/>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71" autoAdjust="0"/>
    <p:restoredTop sz="94660"/>
  </p:normalViewPr>
  <p:slideViewPr>
    <p:cSldViewPr>
      <p:cViewPr varScale="1">
        <p:scale>
          <a:sx n="110" d="100"/>
          <a:sy n="110" d="100"/>
        </p:scale>
        <p:origin x="-164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900" y="-102"/>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199381"/>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2068"/>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Nov.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p14="http://schemas.microsoft.com/office/powerpoint/2010/main" xmlns=""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Nov.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p14="http://schemas.microsoft.com/office/powerpoint/2010/main" xmlns=""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618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Nov. 2013</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a:t>
            </a:r>
            <a:r>
              <a:rPr lang="en-US" altLang="ja-JP" sz="1800" b="1" dirty="0" smtClean="0"/>
              <a:t>22-13-0xxx-00-000b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a:xfrm>
            <a:off x="696913" y="334189"/>
            <a:ext cx="961866" cy="276999"/>
          </a:xfrm>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Rectangle 2"/>
          <p:cNvSpPr>
            <a:spLocks noGrp="1" noChangeArrowheads="1"/>
          </p:cNvSpPr>
          <p:nvPr>
            <p:ph type="title"/>
          </p:nvPr>
        </p:nvSpPr>
        <p:spPr>
          <a:xfrm>
            <a:off x="328613" y="914400"/>
            <a:ext cx="8526462" cy="609600"/>
          </a:xfrm>
        </p:spPr>
        <p:txBody>
          <a:bodyPr/>
          <a:lstStyle/>
          <a:p>
            <a:r>
              <a:rPr lang="en-US" altLang="ko-KR" sz="2800" dirty="0">
                <a:latin typeface="Times New Roman" charset="0"/>
                <a:ea typeface="굴림" charset="0"/>
                <a:cs typeface="굴림" charset="0"/>
              </a:rPr>
              <a:t>IEEE </a:t>
            </a:r>
            <a:r>
              <a:rPr lang="en-US" altLang="ko-KR" sz="2800" dirty="0" smtClean="0">
                <a:latin typeface="Times New Roman" charset="0"/>
                <a:ea typeface="굴림" charset="0"/>
                <a:cs typeface="굴림" charset="0"/>
              </a:rPr>
              <a:t>P802.22b November 2013 Plan &amp; Report</a:t>
            </a:r>
            <a:endParaRPr lang="en-US" altLang="ko-KR" sz="2800" dirty="0">
              <a:latin typeface="Times New Roman" charset="0"/>
              <a:ea typeface="굴림" charset="0"/>
              <a:cs typeface="굴림" charset="0"/>
            </a:endParaRPr>
          </a:p>
        </p:txBody>
      </p:sp>
      <p:sp>
        <p:nvSpPr>
          <p:cNvPr id="8" name="Rectangle 6"/>
          <p:cNvSpPr txBox="1">
            <a:spLocks noChangeArrowheads="1"/>
          </p:cNvSpPr>
          <p:nvPr/>
        </p:nvSpPr>
        <p:spPr bwMode="auto">
          <a:xfrm>
            <a:off x="685800" y="1752600"/>
            <a:ext cx="77724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altLang="ko-KR" sz="2000" b="1" i="0" u="none" strike="noStrike" kern="0" cap="none" spc="0" normalizeH="0" baseline="0" noProof="0" dirty="0" smtClean="0">
                <a:ln>
                  <a:noFill/>
                </a:ln>
                <a:solidFill>
                  <a:schemeClr val="tx1"/>
                </a:solidFill>
                <a:effectLst/>
                <a:uLnTx/>
                <a:uFillTx/>
                <a:latin typeface="Times New Roman" charset="0"/>
                <a:ea typeface="굴림" charset="0"/>
                <a:cs typeface="굴림" charset="0"/>
              </a:rPr>
              <a:t>IEEE P802.22 Wireless RANs          Date:</a:t>
            </a:r>
            <a:r>
              <a:rPr kumimoji="0" lang="en-US" altLang="ko-KR" sz="2000" b="0" i="0" u="none" strike="noStrike" kern="0" cap="none" spc="0" normalizeH="0" baseline="0" noProof="0" dirty="0" smtClean="0">
                <a:ln>
                  <a:noFill/>
                </a:ln>
                <a:solidFill>
                  <a:schemeClr val="tx1"/>
                </a:solidFill>
                <a:effectLst/>
                <a:uLnTx/>
                <a:uFillTx/>
                <a:latin typeface="Times New Roman" charset="0"/>
                <a:ea typeface="굴림" charset="0"/>
                <a:cs typeface="굴림" charset="0"/>
              </a:rPr>
              <a:t> 2013-11-12</a:t>
            </a:r>
            <a:endParaRPr kumimoji="0" lang="en-US" altLang="ko-KR" sz="2000" b="0" i="0" u="none" strike="noStrike" kern="0" cap="none" spc="0" normalizeH="0" baseline="0" noProof="0" dirty="0">
              <a:ln>
                <a:noFill/>
              </a:ln>
              <a:solidFill>
                <a:schemeClr val="tx1"/>
              </a:solidFill>
              <a:effectLst/>
              <a:uLnTx/>
              <a:uFillTx/>
              <a:latin typeface="Times New Roman" charset="0"/>
              <a:ea typeface="굴림" charset="0"/>
              <a:cs typeface="굴림" charset="0"/>
            </a:endParaRPr>
          </a:p>
        </p:txBody>
      </p:sp>
      <p:sp>
        <p:nvSpPr>
          <p:cNvPr id="9"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a:t>Authors:</a:t>
            </a:r>
            <a:endParaRPr lang="en-US" altLang="ko-KR" sz="2000" b="0"/>
          </a:p>
        </p:txBody>
      </p:sp>
      <p:sp>
        <p:nvSpPr>
          <p:cNvPr id="10" name="Text Box 13"/>
          <p:cNvSpPr txBox="1">
            <a:spLocks noChangeArrowheads="1"/>
          </p:cNvSpPr>
          <p:nvPr/>
        </p:nvSpPr>
        <p:spPr bwMode="auto">
          <a:xfrm>
            <a:off x="539552" y="4072362"/>
            <a:ext cx="8217024" cy="23089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July include portions of this contribution; and at the IEEE’s sole discretion to permit others to reproduce in whole or in part the resulting IEEE Standards publication.  The contributor also acknowledges and accepts that this contribution July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July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1" name="Object 25"/>
          <p:cNvGraphicFramePr>
            <a:graphicFrameLocks noChangeAspect="1"/>
          </p:cNvGraphicFramePr>
          <p:nvPr/>
        </p:nvGraphicFramePr>
        <p:xfrm>
          <a:off x="612775" y="2713038"/>
          <a:ext cx="7847657" cy="703262"/>
        </p:xfrm>
        <a:graphic>
          <a:graphicData uri="http://schemas.openxmlformats.org/presentationml/2006/ole">
            <p:oleObj spid="_x0000_s2150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u="sng" dirty="0" smtClean="0">
                <a:solidFill>
                  <a:schemeClr val="tx1"/>
                </a:solidFill>
              </a:rPr>
              <a:t>September Minutes</a:t>
            </a:r>
            <a:endParaRPr kumimoji="1" lang="ja-JP" altLang="en-US" u="sng" dirty="0">
              <a:solidFill>
                <a:schemeClr val="tx1"/>
              </a:solidFill>
            </a:endParaRPr>
          </a:p>
        </p:txBody>
      </p:sp>
      <p:sp>
        <p:nvSpPr>
          <p:cNvPr id="3" name="コンテンツ プレースホルダ 2"/>
          <p:cNvSpPr>
            <a:spLocks noGrp="1"/>
          </p:cNvSpPr>
          <p:nvPr>
            <p:ph idx="1"/>
          </p:nvPr>
        </p:nvSpPr>
        <p:spPr/>
        <p:txBody>
          <a:bodyPr/>
          <a:lstStyle/>
          <a:p>
            <a:r>
              <a:rPr lang="en-US" altLang="ja-JP" dirty="0" smtClean="0"/>
              <a:t>Motion to approve Sep. 802.22b minutes as contained in </a:t>
            </a:r>
            <a:r>
              <a:rPr lang="en-US" altLang="ja-JP" dirty="0" smtClean="0"/>
              <a:t>22-13-0162-00-000b</a:t>
            </a:r>
            <a:endParaRPr lang="en-US" altLang="ja-JP" u="sng" dirty="0" smtClean="0"/>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a:t>
            </a:r>
          </a:p>
          <a:p>
            <a:endParaRPr lang="en-US" altLang="ja-JP" dirty="0" smtClean="0"/>
          </a:p>
          <a:p>
            <a:r>
              <a:rPr lang="en-US" altLang="ja-JP" dirty="0" smtClean="0"/>
              <a:t>No objection, Motion passes.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10</a:t>
            </a:fld>
            <a:endParaRPr lang="en-US" altLang="ko-K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Review of Conference Calls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11</a:t>
            </a:fld>
            <a:endParaRPr lang="en-US" altLang="ko-KR"/>
          </a:p>
        </p:txBody>
      </p:sp>
      <p:sp>
        <p:nvSpPr>
          <p:cNvPr id="7" name="コンテンツ プレースホルダ 6"/>
          <p:cNvSpPr>
            <a:spLocks noGrp="1"/>
          </p:cNvSpPr>
          <p:nvPr>
            <p:ph idx="1"/>
          </p:nvPr>
        </p:nvSpPr>
        <p:spPr/>
        <p:txBody>
          <a:bodyPr/>
          <a:lstStyle/>
          <a:p>
            <a:r>
              <a:rPr kumimoji="1" lang="en-US" altLang="ja-JP" dirty="0" smtClean="0"/>
              <a:t>No teleconference </a:t>
            </a:r>
            <a:endParaRPr kumimoji="1" lang="ja-JP"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Conference Call Minutes</a:t>
            </a:r>
            <a:endParaRPr kumimoji="1" lang="ja-JP" altLang="en-US" dirty="0"/>
          </a:p>
        </p:txBody>
      </p:sp>
      <p:sp>
        <p:nvSpPr>
          <p:cNvPr id="3" name="コンテンツ プレースホルダ 2"/>
          <p:cNvSpPr>
            <a:spLocks noGrp="1"/>
          </p:cNvSpPr>
          <p:nvPr>
            <p:ph idx="1"/>
          </p:nvPr>
        </p:nvSpPr>
        <p:spPr/>
        <p:txBody>
          <a:bodyPr/>
          <a:lstStyle/>
          <a:p>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12</a:t>
            </a:fld>
            <a:endParaRPr lang="en-US" altLang="ko-K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Discussion Items</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Review Documents of Technical Items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13</a:t>
            </a:fld>
            <a:endParaRPr lang="en-US" altLang="ko-KR"/>
          </a:p>
        </p:txBody>
      </p:sp>
      <p:graphicFrame>
        <p:nvGraphicFramePr>
          <p:cNvPr id="8" name="コンテンツ プレースホルダ 6"/>
          <p:cNvGraphicFramePr>
            <a:graphicFrameLocks/>
          </p:cNvGraphicFramePr>
          <p:nvPr/>
        </p:nvGraphicFramePr>
        <p:xfrm>
          <a:off x="251520" y="2636912"/>
          <a:ext cx="8712967" cy="2804160"/>
        </p:xfrm>
        <a:graphic>
          <a:graphicData uri="http://schemas.openxmlformats.org/drawingml/2006/table">
            <a:tbl>
              <a:tblPr firstRow="1" bandRow="1">
                <a:tableStyleId>{5C22544A-7EE6-4342-B048-85BDC9FD1C3A}</a:tableStyleId>
              </a:tblPr>
              <a:tblGrid>
                <a:gridCol w="2160240"/>
                <a:gridCol w="2376264"/>
                <a:gridCol w="2592288"/>
                <a:gridCol w="1584175"/>
              </a:tblGrid>
              <a:tr h="370840">
                <a:tc>
                  <a:txBody>
                    <a:bodyPr/>
                    <a:lstStyle/>
                    <a:p>
                      <a:pPr algn="ctr"/>
                      <a:r>
                        <a:rPr kumimoji="1" lang="en-US" altLang="ja-JP" sz="1600" dirty="0" smtClean="0"/>
                        <a:t>Date</a:t>
                      </a:r>
                      <a:endParaRPr kumimoji="1" lang="ja-JP" altLang="en-US" sz="1600" dirty="0"/>
                    </a:p>
                  </a:txBody>
                  <a:tcPr/>
                </a:tc>
                <a:tc>
                  <a:txBody>
                    <a:bodyPr/>
                    <a:lstStyle/>
                    <a:p>
                      <a:pPr algn="ctr"/>
                      <a:r>
                        <a:rPr kumimoji="1" lang="en-US" altLang="ja-JP" sz="1600" dirty="0" smtClean="0"/>
                        <a:t>Contributions</a:t>
                      </a:r>
                      <a:endParaRPr kumimoji="1" lang="ja-JP" altLang="en-US" sz="1600" dirty="0"/>
                    </a:p>
                  </a:txBody>
                  <a:tcPr/>
                </a:tc>
                <a:tc>
                  <a:txBody>
                    <a:bodyPr/>
                    <a:lstStyle/>
                    <a:p>
                      <a:pPr algn="ctr"/>
                      <a:r>
                        <a:rPr kumimoji="1" lang="en-US" altLang="ja-JP" sz="1600" dirty="0" smtClean="0"/>
                        <a:t>Doc. #</a:t>
                      </a:r>
                      <a:endParaRPr kumimoji="1" lang="ja-JP" altLang="en-US" sz="1600" dirty="0"/>
                    </a:p>
                  </a:txBody>
                  <a:tcPr/>
                </a:tc>
                <a:tc>
                  <a:txBody>
                    <a:bodyPr/>
                    <a:lstStyle/>
                    <a:p>
                      <a:pPr algn="ctr"/>
                      <a:r>
                        <a:rPr kumimoji="1" lang="en-US" altLang="ja-JP" sz="1600" dirty="0" smtClean="0"/>
                        <a:t>Presenter</a:t>
                      </a:r>
                      <a:endParaRPr kumimoji="1" lang="ja-JP" altLang="en-US" sz="1600" dirty="0"/>
                    </a:p>
                  </a:txBody>
                  <a:tcPr/>
                </a:tc>
              </a:tr>
              <a:tr h="370840">
                <a:tc>
                  <a:txBody>
                    <a:bodyPr/>
                    <a:lstStyle/>
                    <a:p>
                      <a:pPr algn="ctr"/>
                      <a:endParaRPr kumimoji="1" lang="ja-JP" altLang="en-US" sz="1600" dirty="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kumimoji="1" lang="en-US" altLang="ja-JP" sz="1600" dirty="0" smtClean="0"/>
                        <a:t>Letter Ballot #1 Comment</a:t>
                      </a:r>
                      <a:r>
                        <a:rPr kumimoji="1" lang="en-US" altLang="ja-JP" sz="1600" baseline="0" dirty="0" smtClean="0"/>
                        <a:t> Database</a:t>
                      </a: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kumimoji="1" lang="ja-JP" altLang="en-US" sz="1600" dirty="0" smtClean="0"/>
                    </a:p>
                  </a:txBody>
                  <a:tcPr/>
                </a:tc>
                <a:tc>
                  <a:txBody>
                    <a:bodyPr/>
                    <a:lstStyle/>
                    <a:p>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endParaRPr lang="en-GB" altLang="ja-JP" sz="16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GB" altLang="ja-JP" sz="1600" kern="1200" dirty="0" smtClean="0">
                        <a:solidFill>
                          <a:schemeClr val="dk1"/>
                        </a:solidFill>
                        <a:latin typeface="+mn-lt"/>
                        <a:ea typeface="+mn-ea"/>
                        <a:cs typeface="+mn-cs"/>
                      </a:endParaRPr>
                    </a:p>
                  </a:txBody>
                  <a:tcPr/>
                </a:tc>
                <a:tc>
                  <a:txBody>
                    <a:bodyPr/>
                    <a:lstStyle/>
                    <a:p>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endParaRPr lang="en-GB" altLang="ja-JP" sz="16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GB" altLang="ja-JP" sz="1600" kern="1200" dirty="0" smtClean="0">
                        <a:solidFill>
                          <a:schemeClr val="dk1"/>
                        </a:solidFill>
                        <a:latin typeface="+mn-lt"/>
                        <a:ea typeface="+mn-ea"/>
                        <a:cs typeface="+mn-cs"/>
                      </a:endParaRPr>
                    </a:p>
                  </a:txBody>
                  <a:tcPr/>
                </a:tc>
                <a:tc>
                  <a:txBody>
                    <a:bodyPr/>
                    <a:lstStyle/>
                    <a:p>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kumimoji="1" lang="ja-JP" altLang="en-US" sz="1600" dirty="0" smtClean="0"/>
                    </a:p>
                  </a:txBody>
                  <a:tcPr/>
                </a:tc>
                <a:tc>
                  <a:txBody>
                    <a:bodyPr/>
                    <a:lstStyle/>
                    <a:p>
                      <a:endParaRPr kumimoji="1" lang="en-US" altLang="ja-JP" sz="16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kumimoji="1" lang="ja-JP" altLang="en-US" sz="1600" dirty="0" smtClean="0"/>
                    </a:p>
                  </a:txBody>
                  <a:tcPr/>
                </a:tc>
                <a:tc>
                  <a:txBody>
                    <a:bodyPr/>
                    <a:lstStyle/>
                    <a:p>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a:buFont typeface="Arial" pitchFamily="34" charset="0"/>
                        <a:buChar char="•"/>
                      </a:pPr>
                      <a:endParaRPr kumimoji="1" lang="ja-JP" altLang="en-US" sz="1600" dirty="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kumimoji="1" lang="ja-JP" altLang="en-US" sz="1600" dirty="0"/>
                    </a:p>
                  </a:txBody>
                  <a:tcPr/>
                </a:tc>
                <a:tc>
                  <a:txBody>
                    <a:bodyPr/>
                    <a:lstStyle/>
                    <a:p>
                      <a:endParaRPr kumimoji="1" lang="ja-JP" altLang="en-US" sz="1600" dirty="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Contributions</a:t>
            </a:r>
            <a:endParaRPr kumimoji="1" lang="ja-JP" altLang="en-US" dirty="0"/>
          </a:p>
        </p:txBody>
      </p:sp>
      <p:graphicFrame>
        <p:nvGraphicFramePr>
          <p:cNvPr id="7" name="コンテンツ プレースホルダ 6"/>
          <p:cNvGraphicFramePr>
            <a:graphicFrameLocks noGrp="1"/>
          </p:cNvGraphicFramePr>
          <p:nvPr>
            <p:ph idx="1"/>
          </p:nvPr>
        </p:nvGraphicFramePr>
        <p:xfrm>
          <a:off x="251520" y="1772816"/>
          <a:ext cx="8712967" cy="3708400"/>
        </p:xfrm>
        <a:graphic>
          <a:graphicData uri="http://schemas.openxmlformats.org/drawingml/2006/table">
            <a:tbl>
              <a:tblPr firstRow="1" bandRow="1">
                <a:tableStyleId>{5C22544A-7EE6-4342-B048-85BDC9FD1C3A}</a:tableStyleId>
              </a:tblPr>
              <a:tblGrid>
                <a:gridCol w="1800200"/>
                <a:gridCol w="4104456"/>
                <a:gridCol w="1224136"/>
                <a:gridCol w="1584175"/>
              </a:tblGrid>
              <a:tr h="370840">
                <a:tc>
                  <a:txBody>
                    <a:bodyPr/>
                    <a:lstStyle/>
                    <a:p>
                      <a:pPr algn="ctr"/>
                      <a:r>
                        <a:rPr kumimoji="1" lang="en-US" altLang="ja-JP" sz="1400" dirty="0" smtClean="0"/>
                        <a:t>Date</a:t>
                      </a:r>
                      <a:endParaRPr kumimoji="1" lang="ja-JP" altLang="en-US" sz="1400" dirty="0"/>
                    </a:p>
                  </a:txBody>
                  <a:tcPr/>
                </a:tc>
                <a:tc>
                  <a:txBody>
                    <a:bodyPr/>
                    <a:lstStyle/>
                    <a:p>
                      <a:pPr algn="ctr"/>
                      <a:r>
                        <a:rPr kumimoji="1" lang="en-US" altLang="ja-JP" sz="1400" dirty="0" smtClean="0"/>
                        <a:t>Contributions</a:t>
                      </a:r>
                      <a:endParaRPr kumimoji="1" lang="ja-JP" altLang="en-US" sz="1400" dirty="0"/>
                    </a:p>
                  </a:txBody>
                  <a:tcPr/>
                </a:tc>
                <a:tc>
                  <a:txBody>
                    <a:bodyPr/>
                    <a:lstStyle/>
                    <a:p>
                      <a:pPr algn="ctr"/>
                      <a:r>
                        <a:rPr kumimoji="1" lang="en-US" altLang="ja-JP" sz="1400" dirty="0" smtClean="0"/>
                        <a:t>Doc. #</a:t>
                      </a:r>
                      <a:endParaRPr kumimoji="1" lang="ja-JP" altLang="en-US" sz="1400" dirty="0"/>
                    </a:p>
                  </a:txBody>
                  <a:tcPr/>
                </a:tc>
                <a:tc>
                  <a:txBody>
                    <a:bodyPr/>
                    <a:lstStyle/>
                    <a:p>
                      <a:pPr algn="ctr"/>
                      <a:r>
                        <a:rPr kumimoji="1" lang="en-US" altLang="ja-JP" sz="1400" dirty="0" smtClean="0"/>
                        <a:t>Presenter</a:t>
                      </a:r>
                      <a:endParaRPr kumimoji="1" lang="ja-JP" altLang="en-US" sz="1400" dirty="0"/>
                    </a:p>
                  </a:txBody>
                  <a:tcPr/>
                </a:tc>
              </a:tr>
              <a:tr h="370840">
                <a:tc>
                  <a:txBody>
                    <a:bodyPr/>
                    <a:lstStyle/>
                    <a:p>
                      <a:pPr algn="ctr"/>
                      <a:endParaRPr kumimoji="1" lang="ja-JP" altLang="en-US" sz="1400" dirty="0"/>
                    </a:p>
                  </a:txBody>
                  <a:tcPr>
                    <a:solidFill>
                      <a:srgbClr val="FFFF00"/>
                    </a:solidFill>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endParaRPr kumimoji="1" lang="en-US" altLang="ja-JP" sz="1400" dirty="0" smtClean="0"/>
                    </a:p>
                  </a:txBody>
                  <a:tcPr>
                    <a:solidFill>
                      <a:srgbClr val="FFFF00"/>
                    </a:solidFill>
                  </a:tcPr>
                </a:tc>
                <a:tc>
                  <a:txBody>
                    <a:bodyPr/>
                    <a:lstStyle/>
                    <a:p>
                      <a:pPr marL="0" marR="0" lvl="4" indent="0" algn="l" defTabSz="914400" rtl="0" eaLnBrk="1" fontAlgn="auto" latinLnBrk="1" hangingPunct="1">
                        <a:lnSpc>
                          <a:spcPct val="100000"/>
                        </a:lnSpc>
                        <a:spcBef>
                          <a:spcPts val="0"/>
                        </a:spcBef>
                        <a:spcAft>
                          <a:spcPts val="0"/>
                        </a:spcAft>
                        <a:buClrTx/>
                        <a:buSzTx/>
                        <a:buFontTx/>
                        <a:buNone/>
                        <a:tabLst/>
                        <a:defRPr/>
                      </a:pPr>
                      <a:endParaRPr lang="en-US" altLang="ko-KR" sz="1400" dirty="0" smtClean="0"/>
                    </a:p>
                  </a:txBody>
                  <a:tcPr>
                    <a:solidFill>
                      <a:srgbClr val="FFFF00"/>
                    </a:solidFill>
                  </a:tcPr>
                </a:tc>
                <a:tc>
                  <a:txBody>
                    <a:bodyPr/>
                    <a:lstStyle/>
                    <a:p>
                      <a:endParaRPr kumimoji="1" lang="ja-JP" altLang="en-US" sz="1400" dirty="0"/>
                    </a:p>
                  </a:txBody>
                  <a:tcPr>
                    <a:solidFill>
                      <a:srgbClr val="FFFF00"/>
                    </a:solidFill>
                  </a:tcPr>
                </a:tc>
              </a:tr>
              <a:tr h="370840">
                <a:tc rowSpan="3">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400" dirty="0" smtClean="0"/>
                    </a:p>
                  </a:txBody>
                  <a:tcPr>
                    <a:solidFill>
                      <a:srgbClr val="FFFF00"/>
                    </a:solidFill>
                  </a:tcPr>
                </a:tc>
                <a:tc>
                  <a:txBody>
                    <a:bodyPr/>
                    <a:lstStyle/>
                    <a:p>
                      <a:pPr>
                        <a:buFont typeface="Arial" pitchFamily="34" charset="0"/>
                        <a:buNone/>
                      </a:pPr>
                      <a:endParaRPr kumimoji="1" lang="ja-JP" altLang="en-US" sz="1400" dirty="0"/>
                    </a:p>
                  </a:txBody>
                  <a:tcPr>
                    <a:solidFill>
                      <a:srgbClr val="FFFF00"/>
                    </a:solidFill>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endParaRPr kumimoji="1" lang="ja-JP" altLang="en-US" sz="1400" b="1" dirty="0"/>
                    </a:p>
                  </a:txBody>
                  <a:tcPr>
                    <a:solidFill>
                      <a:srgbClr val="FFFF00"/>
                    </a:solidFill>
                  </a:tcPr>
                </a:tc>
                <a:tc rowSpan="3">
                  <a:txBody>
                    <a:bodyPr/>
                    <a:lstStyle/>
                    <a:p>
                      <a:endParaRPr kumimoji="1" lang="ja-JP" altLang="en-US" sz="1400" dirty="0"/>
                    </a:p>
                  </a:txBody>
                  <a:tcPr>
                    <a:solidFill>
                      <a:srgbClr val="FFFF00"/>
                    </a:solidFill>
                  </a:tcPr>
                </a:tc>
              </a:tr>
              <a:tr h="370840">
                <a:tc vMerge="1">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endParaRPr lang="en-US" altLang="ja-JP" sz="1400" dirty="0" smtClean="0"/>
                    </a:p>
                  </a:txBody>
                  <a:tcPr>
                    <a:solidFill>
                      <a:srgbClr val="FFFF00"/>
                    </a:solidFill>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endParaRPr kumimoji="1" lang="en-US" altLang="ja-JP" sz="1600" dirty="0" smtClean="0"/>
                    </a:p>
                  </a:txBody>
                  <a:tcPr>
                    <a:solidFill>
                      <a:srgbClr val="FFFF00"/>
                    </a:solidFill>
                  </a:tcPr>
                </a:tc>
                <a:tc vMerge="1">
                  <a:txBody>
                    <a:bodyPr/>
                    <a:lstStyle/>
                    <a:p>
                      <a:endParaRPr kumimoji="1" lang="ja-JP" altLang="en-US" sz="1600" dirty="0"/>
                    </a:p>
                  </a:txBody>
                  <a:tcPr/>
                </a:tc>
              </a:tr>
              <a:tr h="370840">
                <a:tc vMerge="1">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endParaRPr lang="en-US" altLang="ja-JP" sz="1400" dirty="0" smtClean="0"/>
                    </a:p>
                  </a:txBody>
                  <a:tcPr>
                    <a:solidFill>
                      <a:srgbClr val="FFFF00"/>
                    </a:solidFill>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endParaRPr kumimoji="1" lang="en-US" altLang="ja-JP" sz="1600" dirty="0" smtClean="0"/>
                    </a:p>
                  </a:txBody>
                  <a:tcPr>
                    <a:solidFill>
                      <a:srgbClr val="FFFF00"/>
                    </a:solidFill>
                  </a:tcPr>
                </a:tc>
                <a:tc vMerge="1">
                  <a:txBody>
                    <a:bodyPr/>
                    <a:lstStyle/>
                    <a:p>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400" dirty="0" smtClean="0"/>
                    </a:p>
                  </a:txBody>
                  <a:tcPr>
                    <a:solidFill>
                      <a:srgbClr val="FFFF00"/>
                    </a:solidFill>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endParaRPr lang="en-US" altLang="ja-JP" sz="1400" dirty="0" smtClean="0"/>
                    </a:p>
                  </a:txBody>
                  <a:tcPr>
                    <a:solidFill>
                      <a:srgbClr val="FFFF00"/>
                    </a:solidFill>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endParaRPr kumimoji="1" lang="en-US" altLang="ja-JP" sz="1600" dirty="0" smtClean="0"/>
                    </a:p>
                  </a:txBody>
                  <a:tcPr>
                    <a:solidFill>
                      <a:srgbClr val="FFFF00"/>
                    </a:solidFill>
                  </a:tcPr>
                </a:tc>
                <a:tc rowSpan="2">
                  <a:txBody>
                    <a:bodyPr/>
                    <a:lstStyle/>
                    <a:p>
                      <a:endParaRPr kumimoji="1" lang="ja-JP" altLang="en-US" sz="1400" dirty="0"/>
                    </a:p>
                  </a:txBody>
                  <a:tcPr>
                    <a:solidFill>
                      <a:srgbClr val="FFFF00"/>
                    </a:solidFill>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400" dirty="0" smtClean="0"/>
                    </a:p>
                  </a:txBody>
                  <a:tcPr>
                    <a:solidFill>
                      <a:srgbClr val="FFFF00"/>
                    </a:solidFill>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endParaRPr lang="en-US" altLang="ja-JP" sz="1400" dirty="0" smtClean="0"/>
                    </a:p>
                  </a:txBody>
                  <a:tcPr>
                    <a:solidFill>
                      <a:srgbClr val="FFFF00"/>
                    </a:solidFill>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endParaRPr kumimoji="1" lang="en-US" altLang="ja-JP" sz="1600" dirty="0" smtClean="0"/>
                    </a:p>
                  </a:txBody>
                  <a:tcPr>
                    <a:solidFill>
                      <a:srgbClr val="FFFF00"/>
                    </a:solidFill>
                  </a:tcPr>
                </a:tc>
                <a:tc vMerge="1">
                  <a:txBody>
                    <a:bodyPr/>
                    <a:lstStyle/>
                    <a:p>
                      <a:endParaRPr kumimoji="1" lang="ja-JP" altLang="en-US" sz="1400" dirty="0"/>
                    </a:p>
                  </a:txBody>
                  <a:tcPr/>
                </a:tc>
              </a:tr>
              <a:tr h="370840">
                <a:tc rowSpan="3">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400" dirty="0" smtClean="0"/>
                    </a:p>
                  </a:txBody>
                  <a:tcPr>
                    <a:solidFill>
                      <a:srgbClr val="FFFF00"/>
                    </a:solidFill>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endParaRPr lang="en-US" altLang="ja-JP" sz="1400" dirty="0" smtClean="0"/>
                    </a:p>
                  </a:txBody>
                  <a:tcPr>
                    <a:solidFill>
                      <a:srgbClr val="FFFF00"/>
                    </a:solidFill>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endParaRPr kumimoji="1" lang="en-US" altLang="ja-JP" sz="1600" dirty="0" smtClean="0"/>
                    </a:p>
                  </a:txBody>
                  <a:tcPr>
                    <a:solidFill>
                      <a:srgbClr val="FFFF00"/>
                    </a:solidFill>
                  </a:tcPr>
                </a:tc>
                <a:tc rowSpan="3">
                  <a:txBody>
                    <a:bodyPr/>
                    <a:lstStyle/>
                    <a:p>
                      <a:endParaRPr kumimoji="1" lang="ja-JP" altLang="en-US" sz="1400" dirty="0"/>
                    </a:p>
                  </a:txBody>
                  <a:tcPr>
                    <a:solidFill>
                      <a:srgbClr val="FFFF00"/>
                    </a:solidFill>
                  </a:tcPr>
                </a:tc>
              </a:tr>
              <a:tr h="370840">
                <a:tc vMerge="1">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endParaRPr lang="en-US" altLang="ja-JP" sz="1400" dirty="0" smtClean="0"/>
                    </a:p>
                  </a:txBody>
                  <a:tcPr>
                    <a:solidFill>
                      <a:srgbClr val="FFFF00"/>
                    </a:solidFill>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endParaRPr kumimoji="1" lang="en-US" altLang="ja-JP" sz="1600" dirty="0" smtClean="0"/>
                    </a:p>
                  </a:txBody>
                  <a:tcPr>
                    <a:solidFill>
                      <a:srgbClr val="FFFF00"/>
                    </a:solidFill>
                  </a:tcPr>
                </a:tc>
                <a:tc vMerge="1">
                  <a:txBody>
                    <a:bodyPr/>
                    <a:lstStyle/>
                    <a:p>
                      <a:endParaRPr kumimoji="1" lang="ja-JP" altLang="en-US" sz="1600" dirty="0"/>
                    </a:p>
                  </a:txBody>
                  <a:tcPr/>
                </a:tc>
              </a:tr>
              <a:tr h="370840">
                <a:tc vMerge="1">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endParaRPr lang="en-US" altLang="ja-JP" sz="1400" dirty="0" smtClean="0"/>
                    </a:p>
                  </a:txBody>
                  <a:tcPr>
                    <a:solidFill>
                      <a:srgbClr val="FFFF00"/>
                    </a:solidFill>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endParaRPr kumimoji="1" lang="en-US" altLang="ja-JP" sz="1600" dirty="0" smtClean="0"/>
                    </a:p>
                  </a:txBody>
                  <a:tcPr>
                    <a:solidFill>
                      <a:srgbClr val="FFFF00"/>
                    </a:solidFill>
                  </a:tcPr>
                </a:tc>
                <a:tc vMerge="1">
                  <a:txBody>
                    <a:bodyPr/>
                    <a:lstStyle/>
                    <a:p>
                      <a:endParaRPr kumimoji="1" lang="ja-JP" altLang="en-US" sz="1600" dirty="0"/>
                    </a:p>
                  </a:txBody>
                  <a:tcPr/>
                </a:tc>
              </a:tr>
            </a:tbl>
          </a:graphicData>
        </a:graphic>
      </p:graphicFrame>
      <p:sp>
        <p:nvSpPr>
          <p:cNvPr id="4" name="日付プレースホルダ 3"/>
          <p:cNvSpPr>
            <a:spLocks noGrp="1"/>
          </p:cNvSpPr>
          <p:nvPr>
            <p:ph type="dt" sz="half" idx="10"/>
          </p:nvPr>
        </p:nvSpPr>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14</a:t>
            </a:fld>
            <a:endParaRPr lang="en-US" altLang="ko-K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2</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Tuesday Sep. 12</a:t>
            </a:r>
            <a:r>
              <a:rPr kumimoji="1" lang="en-US" altLang="ja-JP" baseline="30000" dirty="0" smtClean="0"/>
              <a:t>th</a:t>
            </a:r>
            <a:r>
              <a:rPr kumimoji="1" lang="en-US" altLang="ja-JP" dirty="0" smtClean="0"/>
              <a:t> AM2</a:t>
            </a:r>
          </a:p>
          <a:p>
            <a:endParaRPr kumimoji="1" lang="en-US" altLang="ja-JP" dirty="0" smtClean="0"/>
          </a:p>
          <a:p>
            <a:r>
              <a:rPr kumimoji="1" lang="en-US" altLang="ja-JP" dirty="0" smtClean="0"/>
              <a:t>Discuss Items</a:t>
            </a:r>
          </a:p>
          <a:p>
            <a:endParaRPr kumimoji="1" lang="en-US" altLang="ja-JP" dirty="0" smtClean="0"/>
          </a:p>
          <a:p>
            <a:pPr>
              <a:buNone/>
            </a:pPr>
            <a:endParaRPr kumimoji="1" lang="en-US" altLang="ja-JP" dirty="0" smtClean="0"/>
          </a:p>
          <a:p>
            <a:endParaRPr kumimoji="1" lang="en-US" altLang="ja-JP" dirty="0" smtClean="0"/>
          </a:p>
          <a:p>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15</a:t>
            </a:fld>
            <a:endParaRPr lang="en-US" altLang="ko-K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3</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Tuesday Nov. 12</a:t>
            </a:r>
            <a:r>
              <a:rPr kumimoji="1" lang="en-US" altLang="ja-JP" baseline="30000" dirty="0" smtClean="0"/>
              <a:t>th</a:t>
            </a:r>
            <a:r>
              <a:rPr kumimoji="1" lang="en-US" altLang="ja-JP" dirty="0" smtClean="0"/>
              <a:t> PM1 </a:t>
            </a:r>
          </a:p>
          <a:p>
            <a:endParaRPr kumimoji="1" lang="en-US" altLang="ja-JP" dirty="0" smtClean="0"/>
          </a:p>
          <a:p>
            <a:r>
              <a:rPr kumimoji="1" lang="en-US" altLang="ja-JP" dirty="0" smtClean="0"/>
              <a:t>Discuss Items</a:t>
            </a:r>
          </a:p>
          <a:p>
            <a:pPr lvl="1"/>
            <a:endParaRPr kumimoji="1" lang="en-US" altLang="ja-JP" dirty="0" smtClean="0"/>
          </a:p>
          <a:p>
            <a:pPr lvl="1"/>
            <a:endParaRPr kumimoji="1" lang="en-US" altLang="ja-JP" dirty="0" smtClean="0"/>
          </a:p>
          <a:p>
            <a:pPr lvl="1"/>
            <a:endParaRPr kumimoji="1" lang="en-US" altLang="ja-JP" dirty="0" smtClean="0"/>
          </a:p>
          <a:p>
            <a:pPr lvl="1"/>
            <a:endParaRPr kumimoji="1" lang="en-US" altLang="ja-JP" dirty="0" smtClean="0"/>
          </a:p>
          <a:p>
            <a:pPr lvl="1"/>
            <a:endParaRPr kumimoji="1" lang="en-US" altLang="ja-JP" dirty="0" smtClean="0"/>
          </a:p>
          <a:p>
            <a:pPr lvl="1"/>
            <a:endParaRPr kumimoji="1" lang="en-US" altLang="ja-JP" dirty="0" smtClean="0"/>
          </a:p>
          <a:p>
            <a:pPr lvl="1"/>
            <a:endParaRPr kumimoji="1" lang="en-US" altLang="ja-JP" dirty="0" smtClean="0"/>
          </a:p>
          <a:p>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16</a:t>
            </a:fld>
            <a:endParaRPr lang="en-US" altLang="ko-K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4</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Wednesday Nov. 13</a:t>
            </a:r>
            <a:r>
              <a:rPr kumimoji="1" lang="en-US" altLang="ja-JP" baseline="30000" dirty="0" smtClean="0"/>
              <a:t>th</a:t>
            </a:r>
            <a:r>
              <a:rPr kumimoji="1" lang="en-US" altLang="ja-JP" dirty="0" smtClean="0"/>
              <a:t> PM1</a:t>
            </a:r>
          </a:p>
          <a:p>
            <a:endParaRPr kumimoji="1" lang="en-US" altLang="ja-JP" dirty="0" smtClean="0"/>
          </a:p>
          <a:p>
            <a:r>
              <a:rPr kumimoji="1" lang="en-US" altLang="ja-JP" dirty="0" smtClean="0"/>
              <a:t>Mid-week Plenary</a:t>
            </a:r>
            <a:endParaRPr kumimoji="1" lang="en-US" altLang="ja-JP" dirty="0" smtClean="0"/>
          </a:p>
          <a:p>
            <a:pPr lvl="1"/>
            <a:endParaRPr kumimoji="1" lang="ja-JP" altLang="en-US" b="1" dirty="0" smtClean="0"/>
          </a:p>
          <a:p>
            <a:pPr lvl="1"/>
            <a:endParaRPr kumimoji="1" lang="ja-JP" altLang="en-US" b="1" dirty="0" smtClean="0"/>
          </a:p>
          <a:p>
            <a:pPr lvl="1"/>
            <a:endParaRPr kumimoji="1" lang="en-US" altLang="ja-JP" dirty="0" smtClean="0"/>
          </a:p>
          <a:p>
            <a:pPr lvl="1"/>
            <a:endParaRPr kumimoji="1" lang="en-US" altLang="ja-JP" dirty="0" smtClean="0"/>
          </a:p>
          <a:p>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17</a:t>
            </a:fld>
            <a:endParaRPr lang="en-US" altLang="ko-K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5</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Thursday Nov. 14</a:t>
            </a:r>
            <a:r>
              <a:rPr kumimoji="1" lang="en-US" altLang="ja-JP" baseline="30000" dirty="0" smtClean="0"/>
              <a:t>th</a:t>
            </a:r>
            <a:r>
              <a:rPr kumimoji="1" lang="en-US" altLang="ja-JP" dirty="0" smtClean="0"/>
              <a:t> AM1</a:t>
            </a:r>
          </a:p>
          <a:p>
            <a:endParaRPr kumimoji="1" lang="en-US" altLang="ja-JP" dirty="0" smtClean="0"/>
          </a:p>
          <a:p>
            <a:r>
              <a:rPr kumimoji="1" lang="en-US" altLang="ja-JP" dirty="0" smtClean="0"/>
              <a:t>Discuss Item</a:t>
            </a:r>
          </a:p>
          <a:p>
            <a:pPr lvl="1"/>
            <a:endParaRPr lang="en-US" altLang="ja-JP" dirty="0" smtClean="0"/>
          </a:p>
          <a:p>
            <a:pPr lvl="1"/>
            <a:endParaRPr kumimoji="1" lang="en-US" altLang="ja-JP" dirty="0" smtClean="0"/>
          </a:p>
          <a:p>
            <a:pPr lvl="1"/>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18</a:t>
            </a:fld>
            <a:endParaRPr lang="en-US" altLang="ko-K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6</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Thursday Nov. 14</a:t>
            </a:r>
            <a:r>
              <a:rPr kumimoji="1" lang="en-US" altLang="ja-JP" baseline="30000" dirty="0" smtClean="0"/>
              <a:t>th</a:t>
            </a:r>
            <a:r>
              <a:rPr kumimoji="1" lang="en-US" altLang="ja-JP" dirty="0" smtClean="0"/>
              <a:t> AM2</a:t>
            </a:r>
          </a:p>
          <a:p>
            <a:endParaRPr kumimoji="1" lang="en-US" altLang="ja-JP" dirty="0" smtClean="0"/>
          </a:p>
          <a:p>
            <a:r>
              <a:rPr kumimoji="1" lang="en-US" altLang="ja-JP" dirty="0" smtClean="0"/>
              <a:t>Discuss Items</a:t>
            </a:r>
          </a:p>
          <a:p>
            <a:endParaRPr kumimoji="1" lang="en-US" altLang="ja-JP" dirty="0" smtClean="0"/>
          </a:p>
          <a:p>
            <a:r>
              <a:rPr kumimoji="1" lang="en-US" altLang="ja-JP" dirty="0" smtClean="0"/>
              <a:t>Closing</a:t>
            </a:r>
          </a:p>
          <a:p>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19</a:t>
            </a:fld>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Meeting Protocol</a:t>
            </a:r>
            <a:endParaRPr kumimoji="1" lang="ja-JP" altLang="en-US" dirty="0"/>
          </a:p>
        </p:txBody>
      </p:sp>
      <p:sp>
        <p:nvSpPr>
          <p:cNvPr id="3" name="コンテンツ プレースホルダ 2"/>
          <p:cNvSpPr>
            <a:spLocks noGrp="1"/>
          </p:cNvSpPr>
          <p:nvPr>
            <p:ph idx="1"/>
          </p:nvPr>
        </p:nvSpPr>
        <p:spPr/>
        <p:txBody>
          <a:bodyPr/>
          <a:lstStyle/>
          <a:p>
            <a:pPr lvl="0"/>
            <a:r>
              <a:rPr lang="en-US" altLang="ja-JP" dirty="0" smtClean="0"/>
              <a:t>Please announce your affiliation when you first address the group during a meeting slot</a:t>
            </a:r>
          </a:p>
          <a:p>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TG Motion</a:t>
            </a:r>
            <a:endParaRPr kumimoji="1" lang="ja-JP" altLang="en-US" dirty="0"/>
          </a:p>
        </p:txBody>
      </p:sp>
      <p:sp>
        <p:nvSpPr>
          <p:cNvPr id="3" name="コンテンツ プレースホルダ 2"/>
          <p:cNvSpPr>
            <a:spLocks noGrp="1"/>
          </p:cNvSpPr>
          <p:nvPr>
            <p:ph idx="1"/>
          </p:nvPr>
        </p:nvSpPr>
        <p:spPr/>
        <p:txBody>
          <a:bodyPr>
            <a:normAutofit fontScale="62500" lnSpcReduction="20000"/>
          </a:bodyPr>
          <a:lstStyle/>
          <a:p>
            <a:r>
              <a:rPr kumimoji="1" lang="en-US" altLang="ja-JP" sz="3200" dirty="0" smtClean="0"/>
              <a:t>Motion </a:t>
            </a:r>
          </a:p>
          <a:p>
            <a:pPr lvl="1"/>
            <a:r>
              <a:rPr lang="en-US" altLang="ja-JP" sz="3200" dirty="0">
                <a:latin typeface="Arial" charset="0"/>
              </a:rPr>
              <a:t>Move that the 802.22b Task Group seek 802.22 WG approval to start a WG Letter Ballot requesting approval to forward document the IEEE P802.22b™/D1.0 </a:t>
            </a:r>
            <a:r>
              <a:rPr lang="en-US" altLang="ja-JP" sz="3200" dirty="0" smtClean="0">
                <a:latin typeface="Arial" charset="0"/>
              </a:rPr>
              <a:t>(https://mentor.ieee.org/802.22/dcn/13/22-13-0151-02-000b-802-22b-draft-1-0.pdf) </a:t>
            </a:r>
            <a:r>
              <a:rPr lang="en-US" altLang="ja-JP" sz="3200" dirty="0">
                <a:latin typeface="Arial" charset="0"/>
              </a:rPr>
              <a:t>to Sponsor Ballot.</a:t>
            </a:r>
          </a:p>
          <a:p>
            <a:pPr lvl="1"/>
            <a:endParaRPr kumimoji="1" lang="en-US" altLang="ja-JP" dirty="0"/>
          </a:p>
          <a:p>
            <a:pPr lvl="1"/>
            <a:r>
              <a:rPr lang="en-US" altLang="ja-JP" sz="2600" dirty="0" smtClean="0"/>
              <a:t>Document Title: Draft </a:t>
            </a:r>
            <a:r>
              <a:rPr lang="en-US" altLang="ja-JP" sz="2600" dirty="0"/>
              <a:t>Standard for Wireless </a:t>
            </a:r>
            <a:r>
              <a:rPr lang="en-US" altLang="ja-JP" sz="2600" dirty="0" smtClean="0"/>
              <a:t>Regional Area </a:t>
            </a:r>
            <a:r>
              <a:rPr lang="en-US" altLang="ja-JP" sz="2600" dirty="0"/>
              <a:t>Networks Part 22: </a:t>
            </a:r>
            <a:r>
              <a:rPr lang="en-US" altLang="ja-JP" sz="2600" dirty="0" smtClean="0"/>
              <a:t>Cognitive Wireless </a:t>
            </a:r>
            <a:r>
              <a:rPr lang="en-US" altLang="ja-JP" sz="2600" dirty="0"/>
              <a:t>RAN Medium Access </a:t>
            </a:r>
            <a:r>
              <a:rPr lang="en-US" altLang="ja-JP" sz="2600" dirty="0" smtClean="0"/>
              <a:t>Control (</a:t>
            </a:r>
            <a:r>
              <a:rPr lang="en-US" altLang="ja-JP" sz="2600" dirty="0"/>
              <a:t>MAC) and Physical Layer (PHY</a:t>
            </a:r>
            <a:r>
              <a:rPr lang="en-US" altLang="ja-JP" sz="2600" dirty="0" smtClean="0"/>
              <a:t>) specifications</a:t>
            </a:r>
            <a:r>
              <a:rPr lang="en-US" altLang="ja-JP" sz="2600" dirty="0"/>
              <a:t>: Policies and </a:t>
            </a:r>
            <a:r>
              <a:rPr lang="en-US" altLang="ja-JP" sz="2600" dirty="0" smtClean="0"/>
              <a:t>procedures for </a:t>
            </a:r>
            <a:r>
              <a:rPr lang="en-US" altLang="ja-JP" sz="2600" dirty="0"/>
              <a:t>operation in the TV Bands </a:t>
            </a:r>
            <a:endParaRPr lang="en-US" altLang="ja-JP" sz="2600" dirty="0" smtClean="0"/>
          </a:p>
          <a:p>
            <a:pPr lvl="1"/>
            <a:r>
              <a:rPr lang="en-US" altLang="ja-JP" sz="2600" dirty="0" smtClean="0"/>
              <a:t>Amendment</a:t>
            </a:r>
            <a:r>
              <a:rPr lang="en-US" altLang="ja-JP" sz="2600" dirty="0"/>
              <a:t>: Enhancement </a:t>
            </a:r>
            <a:r>
              <a:rPr lang="en-US" altLang="ja-JP" sz="2600" dirty="0" smtClean="0"/>
              <a:t>for broadband </a:t>
            </a:r>
            <a:r>
              <a:rPr lang="en-US" altLang="ja-JP" sz="2600" dirty="0"/>
              <a:t>services and </a:t>
            </a:r>
            <a:r>
              <a:rPr lang="en-US" altLang="ja-JP" sz="2600" dirty="0" smtClean="0"/>
              <a:t>monitoring applications</a:t>
            </a:r>
          </a:p>
          <a:p>
            <a:pPr lvl="1"/>
            <a:endParaRPr kumimoji="1" lang="en-US" altLang="ja-JP" dirty="0"/>
          </a:p>
          <a:p>
            <a:pPr algn="just">
              <a:lnSpc>
                <a:spcPct val="80000"/>
              </a:lnSpc>
              <a:spcBef>
                <a:spcPts val="800"/>
              </a:spcBef>
              <a:buNone/>
            </a:pPr>
            <a:endParaRPr lang="en-US" altLang="ja-JP" sz="2700" dirty="0" smtClean="0">
              <a:solidFill>
                <a:schemeClr val="tx1"/>
              </a:solidFill>
              <a:latin typeface="Arial" charset="0"/>
            </a:endParaRPr>
          </a:p>
          <a:p>
            <a:pPr algn="just">
              <a:lnSpc>
                <a:spcPct val="80000"/>
              </a:lnSpc>
              <a:spcBef>
                <a:spcPts val="800"/>
              </a:spcBef>
              <a:buNone/>
            </a:pPr>
            <a:r>
              <a:rPr lang="en-US" altLang="ja-JP" sz="2800" dirty="0" smtClean="0">
                <a:solidFill>
                  <a:schemeClr val="tx1"/>
                </a:solidFill>
                <a:latin typeface="Arial" charset="0"/>
              </a:rPr>
              <a:t>Moved:  Chang woo </a:t>
            </a:r>
            <a:r>
              <a:rPr lang="en-US" altLang="ja-JP" sz="2800" dirty="0" err="1" smtClean="0">
                <a:solidFill>
                  <a:schemeClr val="tx1"/>
                </a:solidFill>
                <a:latin typeface="Arial" charset="0"/>
              </a:rPr>
              <a:t>Pyo</a:t>
            </a:r>
            <a:endParaRPr lang="en-US" altLang="ja-JP" sz="2800" dirty="0" smtClean="0">
              <a:solidFill>
                <a:schemeClr val="tx1"/>
              </a:solidFill>
              <a:latin typeface="Arial" charset="0"/>
            </a:endParaRPr>
          </a:p>
          <a:p>
            <a:pPr algn="just">
              <a:lnSpc>
                <a:spcPct val="80000"/>
              </a:lnSpc>
              <a:spcBef>
                <a:spcPts val="800"/>
              </a:spcBef>
              <a:buNone/>
            </a:pPr>
            <a:r>
              <a:rPr lang="en-US" altLang="ja-JP" sz="2800" dirty="0" smtClean="0">
                <a:solidFill>
                  <a:schemeClr val="tx1"/>
                </a:solidFill>
                <a:latin typeface="Arial" charset="0"/>
              </a:rPr>
              <a:t>Seconded: </a:t>
            </a:r>
            <a:r>
              <a:rPr lang="en-US" altLang="ja-JP" sz="2900" dirty="0" err="1" smtClean="0">
                <a:latin typeface="Arial" charset="0"/>
              </a:rPr>
              <a:t>Keat-Beng</a:t>
            </a:r>
            <a:r>
              <a:rPr lang="en-US" altLang="ja-JP" sz="2900" dirty="0" smtClean="0">
                <a:latin typeface="Arial" charset="0"/>
              </a:rPr>
              <a:t> </a:t>
            </a:r>
            <a:r>
              <a:rPr lang="en-US" altLang="ja-JP" sz="2900" dirty="0" err="1" smtClean="0">
                <a:latin typeface="Arial" charset="0"/>
              </a:rPr>
              <a:t>Toh</a:t>
            </a:r>
            <a:r>
              <a:rPr lang="en-US" altLang="ja-JP" sz="2900" dirty="0" smtClean="0">
                <a:latin typeface="Arial" charset="0"/>
              </a:rPr>
              <a:t> </a:t>
            </a:r>
          </a:p>
          <a:p>
            <a:pPr algn="just">
              <a:lnSpc>
                <a:spcPct val="80000"/>
              </a:lnSpc>
              <a:spcBef>
                <a:spcPts val="800"/>
              </a:spcBef>
              <a:buNone/>
            </a:pPr>
            <a:r>
              <a:rPr lang="en-US" altLang="ja-JP" sz="2800" dirty="0" smtClean="0">
                <a:solidFill>
                  <a:schemeClr val="tx1"/>
                </a:solidFill>
                <a:latin typeface="Arial" charset="0"/>
              </a:rPr>
              <a:t>Motion Passes (100%): 5/0/0</a:t>
            </a:r>
          </a:p>
          <a:p>
            <a:pPr lvl="1"/>
            <a:endParaRPr kumimoji="1" lang="ja-JP"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dirty="0">
                <a:latin typeface="Times New Roman" charset="0"/>
              </a:rPr>
              <a:t>802.22b Task Group </a:t>
            </a:r>
            <a:r>
              <a:rPr lang="en-US" dirty="0" smtClean="0">
                <a:latin typeface="Times New Roman" charset="0"/>
              </a:rPr>
              <a:t>Updated Timeline </a:t>
            </a:r>
            <a:endParaRPr lang="en-US" dirty="0">
              <a:latin typeface="Times New Roman" charset="0"/>
            </a:endParaRPr>
          </a:p>
        </p:txBody>
      </p:sp>
      <p:sp>
        <p:nvSpPr>
          <p:cNvPr id="21874" name="바닥글 개체 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21</a:t>
            </a:fld>
            <a:endParaRPr lang="en-US" altLang="ko-KR"/>
          </a:p>
        </p:txBody>
      </p:sp>
      <p:sp>
        <p:nvSpPr>
          <p:cNvPr id="3" name="Date Placeholder 2"/>
          <p:cNvSpPr>
            <a:spLocks noGrp="1"/>
          </p:cNvSpPr>
          <p:nvPr>
            <p:ph type="dt" sz="half" idx="10"/>
          </p:nvPr>
        </p:nvSpPr>
        <p:spPr>
          <a:xfrm>
            <a:off x="696913" y="334189"/>
            <a:ext cx="968214" cy="276999"/>
          </a:xfrm>
        </p:spPr>
        <p:txBody>
          <a:bodyPr/>
          <a:lstStyle/>
          <a:p>
            <a:pPr>
              <a:defRPr/>
            </a:pPr>
            <a:r>
              <a:rPr lang="en-US" altLang="ko-KR" dirty="0" smtClean="0"/>
              <a:t>July 2013</a:t>
            </a:r>
            <a:endParaRPr lang="en-US" altLang="ko-KR" dirty="0"/>
          </a:p>
        </p:txBody>
      </p:sp>
      <p:graphicFrame>
        <p:nvGraphicFramePr>
          <p:cNvPr id="7" name="表 6"/>
          <p:cNvGraphicFramePr>
            <a:graphicFrameLocks noGrp="1"/>
          </p:cNvGraphicFramePr>
          <p:nvPr/>
        </p:nvGraphicFramePr>
        <p:xfrm>
          <a:off x="539552" y="1700808"/>
          <a:ext cx="7992882" cy="4392484"/>
        </p:xfrm>
        <a:graphic>
          <a:graphicData uri="http://schemas.openxmlformats.org/drawingml/2006/table">
            <a:tbl>
              <a:tblPr/>
              <a:tblGrid>
                <a:gridCol w="3057840"/>
                <a:gridCol w="188901"/>
                <a:gridCol w="188901"/>
                <a:gridCol w="224320"/>
                <a:gridCol w="224320"/>
                <a:gridCol w="188901"/>
                <a:gridCol w="271546"/>
                <a:gridCol w="188901"/>
                <a:gridCol w="188901"/>
                <a:gridCol w="188901"/>
                <a:gridCol w="188901"/>
                <a:gridCol w="188901"/>
                <a:gridCol w="271546"/>
                <a:gridCol w="188901"/>
                <a:gridCol w="188901"/>
                <a:gridCol w="188901"/>
                <a:gridCol w="188901"/>
                <a:gridCol w="188901"/>
                <a:gridCol w="271546"/>
                <a:gridCol w="188901"/>
                <a:gridCol w="188901"/>
                <a:gridCol w="188901"/>
                <a:gridCol w="188901"/>
                <a:gridCol w="188901"/>
                <a:gridCol w="271546"/>
              </a:tblGrid>
              <a:tr h="238471">
                <a:tc>
                  <a:txBody>
                    <a:bodyPr/>
                    <a:lstStyle/>
                    <a:p>
                      <a:pPr algn="l" rtl="0" fontAlgn="b"/>
                      <a:r>
                        <a:rPr lang="ja-JP" altLang="en-US" sz="600" b="0" i="0" u="none" strike="noStrike" dirty="0">
                          <a:solidFill>
                            <a:srgbClr val="000000"/>
                          </a:solidFill>
                          <a:latin typeface="Calibri"/>
                        </a:rPr>
                        <a:t> </a:t>
                      </a:r>
                      <a:r>
                        <a:rPr lang="ja-JP" altLang="en-US" sz="600" b="0" i="0" u="none" strike="noStrike" dirty="0">
                          <a:solidFill>
                            <a:srgbClr val="000000"/>
                          </a:solidFill>
                          <a:latin typeface="Times New Roman"/>
                        </a:rPr>
                        <a:t> </a:t>
                      </a:r>
                      <a:endParaRPr lang="ja-JP" altLang="en-US" sz="6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6">
                  <a:txBody>
                    <a:bodyPr/>
                    <a:lstStyle/>
                    <a:p>
                      <a:pPr algn="ctr" rtl="0" fontAlgn="b"/>
                      <a:r>
                        <a:rPr lang="en-US" altLang="ja-JP" sz="1000" b="0" i="0" u="none" strike="noStrike">
                          <a:solidFill>
                            <a:srgbClr val="000000"/>
                          </a:solidFill>
                          <a:latin typeface="Calibri"/>
                        </a:rPr>
                        <a:t>2012</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2014</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8471">
                <a:tc>
                  <a:txBody>
                    <a:bodyPr/>
                    <a:lstStyle/>
                    <a:p>
                      <a:pPr algn="l"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r>
              <a:tr h="246164">
                <a:tc>
                  <a:txBody>
                    <a:bodyPr/>
                    <a:lstStyle/>
                    <a:p>
                      <a:pPr algn="l" rtl="0" fontAlgn="t"/>
                      <a:r>
                        <a:rPr lang="en-US" sz="1000" b="0" i="0" u="none" strike="noStrike">
                          <a:solidFill>
                            <a:srgbClr val="000000"/>
                          </a:solidFill>
                          <a:latin typeface="Times New Roman"/>
                        </a:rPr>
                        <a:t>Task Group formed</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Process document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Functional Requirements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Call for Proposals issued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Selection Criteria</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 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Technical/Informative Contributions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Proposal presentations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dirty="0">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smtClean="0">
                          <a:solidFill>
                            <a:srgbClr val="000000"/>
                          </a:solidFill>
                          <a:latin typeface="Times New Roman"/>
                        </a:rPr>
                        <a:t>Processing  to create</a:t>
                      </a:r>
                      <a:r>
                        <a:rPr lang="en-US" sz="1000" b="0" i="0" u="none" strike="noStrike" baseline="0" dirty="0" smtClean="0">
                          <a:solidFill>
                            <a:srgbClr val="000000"/>
                          </a:solidFill>
                          <a:latin typeface="Times New Roman"/>
                        </a:rPr>
                        <a:t> a working document</a:t>
                      </a:r>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Draft for 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dirty="0">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2</a:t>
                      </a:r>
                      <a:r>
                        <a:rPr lang="en-US" sz="1000" b="0" i="0" u="none" strike="noStrike" baseline="30000">
                          <a:solidFill>
                            <a:srgbClr val="000000"/>
                          </a:solidFill>
                          <a:latin typeface="Times New Roman"/>
                        </a:rPr>
                        <a:t>nd</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en-US" sz="1000" b="0" i="0" u="none" strike="noStrike">
                          <a:solidFill>
                            <a:srgbClr val="000000"/>
                          </a:solidFill>
                          <a:latin typeface="Calibri"/>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Sponsor ballot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dirty="0">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RevCom/NesCom Approval</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Attendee</a:t>
            </a:r>
            <a:endParaRPr kumimoji="1" lang="ja-JP" altLang="en-US" dirty="0"/>
          </a:p>
        </p:txBody>
      </p:sp>
      <p:sp>
        <p:nvSpPr>
          <p:cNvPr id="3" name="コンテンツ プレースホルダ 2"/>
          <p:cNvSpPr>
            <a:spLocks noGrp="1"/>
          </p:cNvSpPr>
          <p:nvPr>
            <p:ph idx="1"/>
          </p:nvPr>
        </p:nvSpPr>
        <p:spPr/>
        <p:txBody>
          <a:bodyPr/>
          <a:lstStyle/>
          <a:p>
            <a:pPr marL="457200" lvl="0" indent="-457200">
              <a:defRPr/>
            </a:pPr>
            <a:r>
              <a:rPr lang="en-US" altLang="ja-JP" dirty="0" smtClean="0">
                <a:hlinkClick r:id="rId2"/>
              </a:rPr>
              <a:t>https://imat.ieee.org/attendance</a:t>
            </a:r>
            <a:endParaRPr lang="en-US" altLang="ja-JP" dirty="0" smtClean="0"/>
          </a:p>
          <a:p>
            <a:pPr marL="457200" lvl="0" indent="-457200">
              <a:buFontTx/>
              <a:buAutoNum type="arabicPeriod"/>
              <a:defRPr/>
            </a:pPr>
            <a:r>
              <a:rPr lang="en-US" altLang="ja-JP" dirty="0" smtClean="0"/>
              <a:t>Register</a:t>
            </a:r>
          </a:p>
          <a:p>
            <a:pPr marL="457200" lvl="0" indent="-457200">
              <a:buFontTx/>
              <a:buAutoNum type="arabicPeriod"/>
              <a:defRPr/>
            </a:pPr>
            <a:r>
              <a:rPr lang="en-US" altLang="ja-JP" dirty="0" smtClean="0"/>
              <a:t>Indicate attendance</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November, Plenary Meeting in Dallas</a:t>
            </a:r>
          </a:p>
          <a:p>
            <a:r>
              <a:rPr lang="en-US" altLang="ja-JP" sz="2000" dirty="0" smtClean="0">
                <a:ea typeface="ＭＳ Ｐゴシック" pitchFamily="50" charset="-128"/>
              </a:rPr>
              <a:t>TG 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a:t>
            </a:r>
            <a:r>
              <a:rPr lang="ja-JP" altLang="en-US" b="1" dirty="0" smtClean="0">
                <a:ea typeface="ＭＳ Ｐゴシック" pitchFamily="50" charset="-128"/>
              </a:rPr>
              <a:t>　</a:t>
            </a:r>
            <a:r>
              <a:rPr lang="en-US" altLang="ja-JP" dirty="0" err="1" smtClean="0"/>
              <a:t>Sunghyun</a:t>
            </a:r>
            <a:r>
              <a:rPr lang="en-US" altLang="ja-JP" dirty="0" smtClean="0"/>
              <a:t> Hwang (ETRI</a:t>
            </a:r>
            <a:r>
              <a:rPr lang="en-US" altLang="ja-JP" b="1" dirty="0" smtClean="0">
                <a:ea typeface="ＭＳ Ｐゴシック" pitchFamily="50" charset="-128"/>
              </a:rPr>
              <a:t>)</a:t>
            </a:r>
            <a:endParaRPr lang="en-US" altLang="ja-JP" dirty="0" smtClean="0">
              <a:ea typeface="ＭＳ Ｐゴシック" pitchFamily="50" charset="-128"/>
            </a:endParaRP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New Member</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Welcome to 802.22b TG</a:t>
            </a:r>
          </a:p>
          <a:p>
            <a:r>
              <a:rPr kumimoji="1" lang="en-US" altLang="ja-JP" dirty="0" smtClean="0"/>
              <a:t>Introduction</a:t>
            </a:r>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802.22b Title, PAR Scope and Purpose</a:t>
            </a:r>
            <a:endParaRPr kumimoji="1" lang="ja-JP" altLang="en-US" dirty="0"/>
          </a:p>
        </p:txBody>
      </p:sp>
      <p:sp>
        <p:nvSpPr>
          <p:cNvPr id="3" name="コンテンツ プレースホルダ 2"/>
          <p:cNvSpPr>
            <a:spLocks noGrp="1"/>
          </p:cNvSpPr>
          <p:nvPr>
            <p:ph idx="1"/>
          </p:nvPr>
        </p:nvSpPr>
        <p:spPr>
          <a:xfrm>
            <a:off x="685800" y="1700808"/>
            <a:ext cx="7772400" cy="4395192"/>
          </a:xfrm>
        </p:spPr>
        <p:txBody>
          <a:bodyPr/>
          <a:lstStyle/>
          <a:p>
            <a:r>
              <a:rPr kumimoji="1" lang="en-US" altLang="ja-JP" sz="1600" dirty="0" smtClean="0"/>
              <a:t>Title</a:t>
            </a:r>
          </a:p>
          <a:p>
            <a:pPr lvl="1"/>
            <a:r>
              <a:rPr lang="en-US" altLang="ja-JP" sz="1400" dirty="0" smtClean="0"/>
              <a:t>Enhancement for Broadband Services and Monitoring Applications </a:t>
            </a:r>
          </a:p>
          <a:p>
            <a:pPr lvl="1"/>
            <a:endParaRPr kumimoji="1" lang="en-US" altLang="ja-JP" sz="1400" dirty="0" smtClean="0"/>
          </a:p>
          <a:p>
            <a:r>
              <a:rPr kumimoji="1" lang="en-US" altLang="ja-JP" sz="1600" dirty="0" smtClean="0"/>
              <a:t>PAR</a:t>
            </a:r>
          </a:p>
          <a:p>
            <a:pPr lvl="1"/>
            <a:r>
              <a:rPr lang="en-GB" altLang="ja-JP" sz="1400" dirty="0" smtClean="0"/>
              <a:t>This amendment specifies alternate Physical Layer (PHY) and necessary Medium Access Control Layer (MAC) enhancements to IEEE std. 802.22-2011 for operation in Very High Frequency (VHF)/ Ultra High Frequency (UHF) TV broadcast bands between 54 MHz and 862 MHz to support enhanced broadband services and monitoring applications. The standard supports aggregate data rates greater than the maximum data rate supported by the IEEE Std. 802.22-2011. This standard defines new classes of 802.22 devices to address these applications and supports more than 512 devices in a network. This standard also specifies techniques to enhance communications among the devices and makes necessary amendments to the cognitive, security &amp; parameters and connection management clauses. This amendment supports mechanisms to enable coexistence with other 802 systems in the same band.</a:t>
            </a:r>
          </a:p>
          <a:p>
            <a:pPr lvl="1"/>
            <a:endParaRPr kumimoji="1" lang="en-GB" altLang="ja-JP" sz="1400" dirty="0" smtClean="0"/>
          </a:p>
          <a:p>
            <a:r>
              <a:rPr kumimoji="1" lang="en-GB" altLang="ja-JP" sz="1800" dirty="0" smtClean="0"/>
              <a:t>Purpose</a:t>
            </a:r>
          </a:p>
          <a:p>
            <a:pPr lvl="1"/>
            <a:r>
              <a:rPr lang="en-US" altLang="ja-JP" sz="1400" dirty="0" smtClean="0"/>
              <a:t>The purpose of this amendment is to enhance the MAC and define an alternate PHY to accommodate broadband extensions and monitoring use cases for IEEE 802.22 devices operating is VHF/UHF TV broadcast bands between 54 MHz and 862 </a:t>
            </a:r>
            <a:r>
              <a:rPr lang="en-US" altLang="ja-JP" sz="1400" dirty="0" err="1" smtClean="0"/>
              <a:t>MHz.</a:t>
            </a:r>
            <a:r>
              <a:rPr lang="en-US" altLang="ja-JP" sz="1400" dirty="0" smtClean="0"/>
              <a:t> </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Tentative TG 802.22b Agenda for the Week</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Agenda</a:t>
            </a:r>
          </a:p>
          <a:p>
            <a:endParaRPr kumimoji="1" lang="en-US" altLang="ja-JP" dirty="0" smtClean="0"/>
          </a:p>
          <a:p>
            <a:r>
              <a:rPr lang="en-US" altLang="ja-JP" dirty="0" smtClean="0"/>
              <a:t>Motion to approve 802.22b agenda as contained in </a:t>
            </a:r>
            <a:r>
              <a:rPr lang="en-US" altLang="ja-JP" dirty="0" smtClean="0"/>
              <a:t>22-13-0166-00-000b</a:t>
            </a:r>
            <a:endParaRPr lang="en-US" altLang="ja-JP" u="sng" dirty="0" smtClean="0"/>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a:t>
            </a:r>
          </a:p>
          <a:p>
            <a:endParaRPr lang="en-US" altLang="ja-JP" dirty="0" smtClean="0"/>
          </a:p>
          <a:p>
            <a:r>
              <a:rPr kumimoji="1" lang="en-US" altLang="ja-JP" dirty="0" smtClean="0"/>
              <a:t>No objection. Motion passes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1</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Tuesday Nov. 12</a:t>
            </a:r>
            <a:r>
              <a:rPr kumimoji="1" lang="en-US" altLang="ja-JP" baseline="30000" dirty="0" smtClean="0"/>
              <a:t>th</a:t>
            </a:r>
            <a:r>
              <a:rPr kumimoji="1" lang="en-US" altLang="ja-JP" dirty="0" smtClean="0"/>
              <a:t> AM1</a:t>
            </a:r>
          </a:p>
          <a:p>
            <a:endParaRPr kumimoji="1" lang="en-US" altLang="ja-JP" dirty="0" smtClean="0"/>
          </a:p>
          <a:p>
            <a:r>
              <a:rPr lang="en-US" altLang="ja-JP" dirty="0" smtClean="0"/>
              <a:t>Review from September</a:t>
            </a:r>
          </a:p>
          <a:p>
            <a:r>
              <a:rPr lang="en-US" altLang="ja-JP" dirty="0" smtClean="0"/>
              <a:t>Approve minutes from September</a:t>
            </a:r>
          </a:p>
          <a:p>
            <a:r>
              <a:rPr lang="en-US" altLang="ja-JP" dirty="0" smtClean="0"/>
              <a:t>Discussion Items</a:t>
            </a:r>
          </a:p>
          <a:p>
            <a:r>
              <a:rPr lang="en-US" altLang="ja-JP" dirty="0" smtClean="0"/>
              <a:t>Time slot for Presentation</a:t>
            </a:r>
          </a:p>
        </p:txBody>
      </p:sp>
      <p:sp>
        <p:nvSpPr>
          <p:cNvPr id="4" name="日付プレースホルダ 3"/>
          <p:cNvSpPr>
            <a:spLocks noGrp="1"/>
          </p:cNvSpPr>
          <p:nvPr>
            <p:ph type="dt" sz="half" idx="10"/>
          </p:nvPr>
        </p:nvSpPr>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Review of September Meeting</a:t>
            </a:r>
            <a:endParaRPr kumimoji="1" lang="ja-JP" altLang="en-US" dirty="0"/>
          </a:p>
        </p:txBody>
      </p:sp>
      <p:sp>
        <p:nvSpPr>
          <p:cNvPr id="3" name="コンテンツ プレースホルダ 2"/>
          <p:cNvSpPr>
            <a:spLocks noGrp="1"/>
          </p:cNvSpPr>
          <p:nvPr>
            <p:ph idx="1"/>
          </p:nvPr>
        </p:nvSpPr>
        <p:spPr>
          <a:xfrm>
            <a:off x="685800" y="1628800"/>
            <a:ext cx="7772400" cy="4467200"/>
          </a:xfrm>
        </p:spPr>
        <p:txBody>
          <a:bodyPr/>
          <a:lstStyle/>
          <a:p>
            <a:r>
              <a:rPr kumimoji="1" lang="en-US" altLang="ja-JP" dirty="0" smtClean="0"/>
              <a:t>Contributions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graphicFrame>
        <p:nvGraphicFramePr>
          <p:cNvPr id="7" name="コンテンツ プレースホルダ 6"/>
          <p:cNvGraphicFramePr>
            <a:graphicFrameLocks/>
          </p:cNvGraphicFramePr>
          <p:nvPr/>
        </p:nvGraphicFramePr>
        <p:xfrm>
          <a:off x="251520" y="2132856"/>
          <a:ext cx="8712967" cy="4297680"/>
        </p:xfrm>
        <a:graphic>
          <a:graphicData uri="http://schemas.openxmlformats.org/drawingml/2006/table">
            <a:tbl>
              <a:tblPr firstRow="1" bandRow="1">
                <a:tableStyleId>{5C22544A-7EE6-4342-B048-85BDC9FD1C3A}</a:tableStyleId>
              </a:tblPr>
              <a:tblGrid>
                <a:gridCol w="1800200"/>
                <a:gridCol w="4104456"/>
                <a:gridCol w="1224136"/>
                <a:gridCol w="1584175"/>
              </a:tblGrid>
              <a:tr h="370840">
                <a:tc>
                  <a:txBody>
                    <a:bodyPr/>
                    <a:lstStyle/>
                    <a:p>
                      <a:pPr algn="ctr"/>
                      <a:r>
                        <a:rPr kumimoji="1" lang="en-US" altLang="ja-JP" sz="1400" dirty="0" smtClean="0"/>
                        <a:t>Date</a:t>
                      </a:r>
                      <a:endParaRPr kumimoji="1" lang="ja-JP" altLang="en-US" sz="1400" dirty="0"/>
                    </a:p>
                  </a:txBody>
                  <a:tcPr/>
                </a:tc>
                <a:tc>
                  <a:txBody>
                    <a:bodyPr/>
                    <a:lstStyle/>
                    <a:p>
                      <a:pPr algn="ctr"/>
                      <a:r>
                        <a:rPr kumimoji="1" lang="en-US" altLang="ja-JP" sz="1400" dirty="0" smtClean="0"/>
                        <a:t>Contributions</a:t>
                      </a:r>
                      <a:endParaRPr kumimoji="1" lang="ja-JP" altLang="en-US" sz="1400" dirty="0"/>
                    </a:p>
                  </a:txBody>
                  <a:tcPr/>
                </a:tc>
                <a:tc>
                  <a:txBody>
                    <a:bodyPr/>
                    <a:lstStyle/>
                    <a:p>
                      <a:pPr algn="ctr"/>
                      <a:r>
                        <a:rPr kumimoji="1" lang="en-US" altLang="ja-JP" sz="1400" dirty="0" smtClean="0"/>
                        <a:t>Doc. #</a:t>
                      </a:r>
                      <a:endParaRPr kumimoji="1" lang="ja-JP" altLang="en-US" sz="1400" dirty="0"/>
                    </a:p>
                  </a:txBody>
                  <a:tcPr/>
                </a:tc>
                <a:tc>
                  <a:txBody>
                    <a:bodyPr/>
                    <a:lstStyle/>
                    <a:p>
                      <a:pPr algn="ctr"/>
                      <a:r>
                        <a:rPr kumimoji="1" lang="en-US" altLang="ja-JP" sz="1400" dirty="0" smtClean="0"/>
                        <a:t>Presenter</a:t>
                      </a:r>
                      <a:endParaRPr kumimoji="1" lang="ja-JP" altLang="en-US" sz="1400" dirty="0"/>
                    </a:p>
                  </a:txBody>
                  <a:tcPr/>
                </a:tc>
              </a:tr>
              <a:tr h="370840">
                <a:tc>
                  <a:txBody>
                    <a:bodyPr/>
                    <a:lstStyle/>
                    <a:p>
                      <a:pPr algn="ctr"/>
                      <a:r>
                        <a:rPr kumimoji="1" lang="en-US" altLang="ja-JP" sz="1400" dirty="0" smtClean="0"/>
                        <a:t>17</a:t>
                      </a:r>
                      <a:r>
                        <a:rPr kumimoji="1" lang="en-US" altLang="ja-JP" sz="1400" baseline="30000" dirty="0" smtClean="0"/>
                        <a:t>th</a:t>
                      </a:r>
                      <a:r>
                        <a:rPr kumimoji="1" lang="en-US" altLang="ja-JP" sz="1400" dirty="0" smtClean="0"/>
                        <a:t> AM2</a:t>
                      </a:r>
                      <a:endParaRPr kumimoji="1" lang="ja-JP" altLang="en-US" sz="1400" dirty="0"/>
                    </a:p>
                  </a:txBody>
                  <a:tcPr>
                    <a:solidFill>
                      <a:srgbClr val="FFFF00"/>
                    </a:solidFill>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kumimoji="1" lang="en-US" altLang="ja-JP" sz="1400" dirty="0" smtClean="0"/>
                        <a:t>Frame structure modification</a:t>
                      </a:r>
                    </a:p>
                  </a:txBody>
                  <a:tcPr>
                    <a:solidFill>
                      <a:srgbClr val="FFFF00"/>
                    </a:solidFill>
                  </a:tcPr>
                </a:tc>
                <a:tc>
                  <a:txBody>
                    <a:bodyPr/>
                    <a:lstStyle/>
                    <a:p>
                      <a:pPr marL="0" marR="0" lvl="4"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141/r2</a:t>
                      </a:r>
                    </a:p>
                  </a:txBody>
                  <a:tcPr>
                    <a:solidFill>
                      <a:srgbClr val="FFFF00"/>
                    </a:solidFill>
                  </a:tcPr>
                </a:tc>
                <a:tc>
                  <a:txBody>
                    <a:bodyPr/>
                    <a:lstStyle/>
                    <a:p>
                      <a:r>
                        <a:rPr kumimoji="1" lang="en-US" altLang="ja-JP" sz="1400" dirty="0" smtClean="0"/>
                        <a:t>Dr. </a:t>
                      </a:r>
                      <a:r>
                        <a:rPr kumimoji="1" lang="en-US" altLang="ja-JP" sz="1400" dirty="0" err="1" smtClean="0"/>
                        <a:t>Ko</a:t>
                      </a:r>
                      <a:endParaRPr kumimoji="1" lang="ja-JP" altLang="en-US" sz="1400" dirty="0"/>
                    </a:p>
                  </a:txBody>
                  <a:tcPr>
                    <a:solidFill>
                      <a:srgbClr val="FFFF00"/>
                    </a:solidFill>
                  </a:tcPr>
                </a:tc>
              </a:tr>
              <a:tr h="370840">
                <a:tc rowSpan="3">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18</a:t>
                      </a:r>
                      <a:r>
                        <a:rPr kumimoji="1" lang="en-US" altLang="ja-JP" sz="1400" baseline="30000" dirty="0" smtClean="0"/>
                        <a:t>th</a:t>
                      </a:r>
                      <a:r>
                        <a:rPr kumimoji="1" lang="en-US" altLang="ja-JP" sz="1400" dirty="0" smtClean="0"/>
                        <a:t> PM1 , 19</a:t>
                      </a:r>
                      <a:r>
                        <a:rPr kumimoji="1" lang="en-US" altLang="ja-JP" sz="1400" baseline="30000" dirty="0" smtClean="0"/>
                        <a:t>th</a:t>
                      </a:r>
                      <a:r>
                        <a:rPr kumimoji="1" lang="en-US" altLang="ja-JP" sz="1400" dirty="0" smtClean="0"/>
                        <a:t> AM1</a:t>
                      </a:r>
                      <a:endParaRPr kumimoji="1" lang="ja-JP" altLang="en-US" sz="1400" dirty="0" smtClean="0"/>
                    </a:p>
                  </a:txBody>
                  <a:tcPr>
                    <a:solidFill>
                      <a:srgbClr val="FFFF00"/>
                    </a:solidFill>
                  </a:tcPr>
                </a:tc>
                <a:tc>
                  <a:txBody>
                    <a:bodyPr/>
                    <a:lstStyle/>
                    <a:p>
                      <a:pPr>
                        <a:buFont typeface="Arial" pitchFamily="34" charset="0"/>
                        <a:buNone/>
                      </a:pPr>
                      <a:r>
                        <a:rPr kumimoji="1" lang="en-US" altLang="ja-JP" sz="1400" dirty="0" smtClean="0"/>
                        <a:t>TX diversity with array interference gain</a:t>
                      </a:r>
                      <a:endParaRPr kumimoji="1" lang="ja-JP" altLang="en-US" sz="1400" dirty="0"/>
                    </a:p>
                  </a:txBody>
                  <a:tcPr>
                    <a:solidFill>
                      <a:srgbClr val="FFFF00"/>
                    </a:solidFill>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kumimoji="1" lang="en-US" altLang="ja-JP" sz="1400" b="1" dirty="0" smtClean="0"/>
                        <a:t>132/r3</a:t>
                      </a:r>
                      <a:endParaRPr kumimoji="1" lang="ja-JP" altLang="en-US" sz="1400" b="1" dirty="0"/>
                    </a:p>
                  </a:txBody>
                  <a:tcPr>
                    <a:solidFill>
                      <a:srgbClr val="FFFF00"/>
                    </a:solidFill>
                  </a:tcPr>
                </a:tc>
                <a:tc rowSpan="3">
                  <a:txBody>
                    <a:bodyPr/>
                    <a:lstStyle/>
                    <a:p>
                      <a:r>
                        <a:rPr kumimoji="1" lang="en-US" altLang="ja-JP" sz="1400" dirty="0" smtClean="0"/>
                        <a:t>Dr. Gabriel</a:t>
                      </a:r>
                      <a:endParaRPr kumimoji="1" lang="ja-JP" altLang="en-US" sz="1400" dirty="0"/>
                    </a:p>
                  </a:txBody>
                  <a:tcPr>
                    <a:solidFill>
                      <a:srgbClr val="FFFF00"/>
                    </a:solidFill>
                  </a:tcPr>
                </a:tc>
              </a:tr>
              <a:tr h="370840">
                <a:tc vMerge="1">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MIMO text:</a:t>
                      </a:r>
                      <a:r>
                        <a:rPr lang="en-US" altLang="ja-JP" sz="1400" baseline="0" dirty="0" smtClean="0"/>
                        <a:t> maximum ratio combining for the standard 802.22b</a:t>
                      </a:r>
                      <a:endParaRPr lang="en-US" altLang="ja-JP" sz="1400" dirty="0" smtClean="0"/>
                    </a:p>
                  </a:txBody>
                  <a:tcPr>
                    <a:solidFill>
                      <a:srgbClr val="FFFF00"/>
                    </a:solidFill>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140/r0</a:t>
                      </a:r>
                    </a:p>
                  </a:txBody>
                  <a:tcPr>
                    <a:solidFill>
                      <a:srgbClr val="FFFF00"/>
                    </a:solidFill>
                  </a:tcPr>
                </a:tc>
                <a:tc vMerge="1">
                  <a:txBody>
                    <a:bodyPr/>
                    <a:lstStyle/>
                    <a:p>
                      <a:endParaRPr kumimoji="1" lang="ja-JP" altLang="en-US" sz="1600" dirty="0"/>
                    </a:p>
                  </a:txBody>
                  <a:tcPr/>
                </a:tc>
              </a:tr>
              <a:tr h="370840">
                <a:tc vMerge="1">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MIMO text: for</a:t>
                      </a:r>
                      <a:r>
                        <a:rPr lang="en-US" altLang="ja-JP" sz="1400" baseline="0" dirty="0" smtClean="0"/>
                        <a:t> the standard 802.22b</a:t>
                      </a:r>
                      <a:endParaRPr lang="en-US" altLang="ja-JP" sz="1400" dirty="0" smtClean="0"/>
                    </a:p>
                  </a:txBody>
                  <a:tcPr>
                    <a:solidFill>
                      <a:srgbClr val="FFFF00"/>
                    </a:solidFill>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131/r1</a:t>
                      </a:r>
                    </a:p>
                  </a:txBody>
                  <a:tcPr>
                    <a:solidFill>
                      <a:srgbClr val="FFFF00"/>
                    </a:solidFill>
                  </a:tcPr>
                </a:tc>
                <a:tc vMerge="1">
                  <a:txBody>
                    <a:bodyPr/>
                    <a:lstStyle/>
                    <a:p>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19</a:t>
                      </a:r>
                      <a:r>
                        <a:rPr kumimoji="1" lang="en-US" altLang="ja-JP" sz="1400" baseline="30000" dirty="0" smtClean="0"/>
                        <a:t>th</a:t>
                      </a:r>
                      <a:r>
                        <a:rPr kumimoji="1" lang="en-US" altLang="ja-JP" sz="1400" dirty="0" smtClean="0"/>
                        <a:t> AM1</a:t>
                      </a:r>
                      <a:endParaRPr kumimoji="1" lang="ja-JP" altLang="en-US" sz="1400" dirty="0" smtClean="0"/>
                    </a:p>
                  </a:txBody>
                  <a:tcPr>
                    <a:solidFill>
                      <a:srgbClr val="FFFF00"/>
                    </a:solidFill>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Proposed</a:t>
                      </a:r>
                      <a:r>
                        <a:rPr lang="en-US" altLang="ja-JP" sz="1400" baseline="0" dirty="0" smtClean="0"/>
                        <a:t> PHY text for 802.22b</a:t>
                      </a:r>
                      <a:endParaRPr lang="en-US" altLang="ja-JP" sz="1400" dirty="0" smtClean="0"/>
                    </a:p>
                  </a:txBody>
                  <a:tcPr>
                    <a:solidFill>
                      <a:srgbClr val="FFFF00"/>
                    </a:solidFill>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122/r1</a:t>
                      </a:r>
                    </a:p>
                  </a:txBody>
                  <a:tcPr>
                    <a:solidFill>
                      <a:srgbClr val="FFFF00"/>
                    </a:solidFill>
                  </a:tcPr>
                </a:tc>
                <a:tc rowSpan="2">
                  <a:txBody>
                    <a:bodyPr/>
                    <a:lstStyle/>
                    <a:p>
                      <a:r>
                        <a:rPr kumimoji="1" lang="en-US" altLang="ja-JP" sz="1400" dirty="0" smtClean="0"/>
                        <a:t>Dr. Zhao</a:t>
                      </a:r>
                      <a:endParaRPr kumimoji="1" lang="ja-JP" altLang="en-US" sz="1400" dirty="0"/>
                    </a:p>
                  </a:txBody>
                  <a:tcPr>
                    <a:solidFill>
                      <a:srgbClr val="FFFF00"/>
                    </a:solidFill>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19</a:t>
                      </a:r>
                      <a:r>
                        <a:rPr kumimoji="1" lang="en-US" altLang="ja-JP" sz="1400" baseline="30000" dirty="0" smtClean="0"/>
                        <a:t>th</a:t>
                      </a:r>
                      <a:r>
                        <a:rPr kumimoji="1" lang="en-US" altLang="ja-JP" sz="1400" dirty="0" smtClean="0"/>
                        <a:t> AM1</a:t>
                      </a:r>
                      <a:endParaRPr kumimoji="1" lang="ja-JP" altLang="en-US" sz="1400" dirty="0" smtClean="0"/>
                    </a:p>
                  </a:txBody>
                  <a:tcPr>
                    <a:solidFill>
                      <a:srgbClr val="FFFF00"/>
                    </a:solidFill>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MD-TCM</a:t>
                      </a:r>
                      <a:r>
                        <a:rPr lang="en-US" altLang="ja-JP" sz="1400" baseline="0" dirty="0" smtClean="0"/>
                        <a:t> Text for 802.22b</a:t>
                      </a:r>
                      <a:endParaRPr lang="en-US" altLang="ja-JP" sz="1400" dirty="0" smtClean="0"/>
                    </a:p>
                  </a:txBody>
                  <a:tcPr>
                    <a:solidFill>
                      <a:srgbClr val="FFFF00"/>
                    </a:solidFill>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153/r0</a:t>
                      </a:r>
                    </a:p>
                  </a:txBody>
                  <a:tcPr>
                    <a:solidFill>
                      <a:srgbClr val="FFFF00"/>
                    </a:solidFill>
                  </a:tcPr>
                </a:tc>
                <a:tc vMerge="1">
                  <a:txBody>
                    <a:bodyPr/>
                    <a:lstStyle/>
                    <a:p>
                      <a:endParaRPr kumimoji="1" lang="ja-JP" altLang="en-US" sz="1400" dirty="0"/>
                    </a:p>
                  </a:txBody>
                  <a:tcPr/>
                </a:tc>
              </a:tr>
              <a:tr h="370840">
                <a:tc rowSpan="3">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18</a:t>
                      </a:r>
                      <a:r>
                        <a:rPr kumimoji="1" lang="en-US" altLang="ja-JP" sz="1400" baseline="30000" dirty="0" smtClean="0"/>
                        <a:t>th</a:t>
                      </a:r>
                      <a:r>
                        <a:rPr kumimoji="1" lang="en-US" altLang="ja-JP" sz="1400" dirty="0" smtClean="0"/>
                        <a:t> AM2</a:t>
                      </a:r>
                      <a:endParaRPr kumimoji="1" lang="ja-JP" altLang="en-US" sz="1400" dirty="0" smtClean="0"/>
                    </a:p>
                  </a:txBody>
                  <a:tcPr>
                    <a:solidFill>
                      <a:srgbClr val="FFFF00"/>
                    </a:solidFill>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Proposed Text of MAC technical items related to 7.7.11.3.X Multi-channel operation supported</a:t>
                      </a:r>
                    </a:p>
                  </a:txBody>
                  <a:tcPr>
                    <a:solidFill>
                      <a:srgbClr val="FFFF00"/>
                    </a:solidFill>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135/r0</a:t>
                      </a:r>
                    </a:p>
                  </a:txBody>
                  <a:tcPr>
                    <a:solidFill>
                      <a:srgbClr val="FFFF00"/>
                    </a:solidFill>
                  </a:tcPr>
                </a:tc>
                <a:tc rowSpan="3">
                  <a:txBody>
                    <a:bodyPr/>
                    <a:lstStyle/>
                    <a:p>
                      <a:r>
                        <a:rPr kumimoji="1" lang="en-US" altLang="ja-JP" sz="1400" dirty="0" smtClean="0"/>
                        <a:t>Dr. </a:t>
                      </a:r>
                      <a:r>
                        <a:rPr kumimoji="1" lang="en-US" altLang="ja-JP" sz="1400" dirty="0" err="1" smtClean="0"/>
                        <a:t>Toh</a:t>
                      </a:r>
                      <a:endParaRPr kumimoji="1" lang="ja-JP" altLang="en-US" sz="1400" dirty="0"/>
                    </a:p>
                  </a:txBody>
                  <a:tcPr>
                    <a:solidFill>
                      <a:srgbClr val="FFFF00"/>
                    </a:solidFill>
                  </a:tcPr>
                </a:tc>
              </a:tr>
              <a:tr h="370840">
                <a:tc vMerge="1">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Proposed Text of MAC technical items related to 7.6.X MAC headers (Multi-channel operation mode)</a:t>
                      </a:r>
                    </a:p>
                  </a:txBody>
                  <a:tcPr>
                    <a:solidFill>
                      <a:srgbClr val="FFFF00"/>
                    </a:solidFill>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134/r0</a:t>
                      </a:r>
                    </a:p>
                  </a:txBody>
                  <a:tcPr>
                    <a:solidFill>
                      <a:srgbClr val="FFFF00"/>
                    </a:solidFill>
                  </a:tcPr>
                </a:tc>
                <a:tc vMerge="1">
                  <a:txBody>
                    <a:bodyPr/>
                    <a:lstStyle/>
                    <a:p>
                      <a:endParaRPr kumimoji="1" lang="ja-JP" altLang="en-US" sz="1600" dirty="0"/>
                    </a:p>
                  </a:txBody>
                  <a:tcPr/>
                </a:tc>
              </a:tr>
              <a:tr h="370840">
                <a:tc vMerge="1">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Proposed Text of MAC technical items related to 7.7.X Channel Allocation Manager management messages</a:t>
                      </a:r>
                    </a:p>
                  </a:txBody>
                  <a:tcPr>
                    <a:solidFill>
                      <a:srgbClr val="FFFF00"/>
                    </a:solidFill>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133/r0</a:t>
                      </a:r>
                    </a:p>
                  </a:txBody>
                  <a:tcPr>
                    <a:solidFill>
                      <a:srgbClr val="FFFF00"/>
                    </a:solidFill>
                  </a:tcPr>
                </a:tc>
                <a:tc vMerge="1">
                  <a:txBody>
                    <a:bodyPr/>
                    <a:lstStyle/>
                    <a:p>
                      <a:endParaRPr kumimoji="1" lang="ja-JP" altLang="en-US" sz="1600" dirty="0"/>
                    </a:p>
                  </a:txBody>
                  <a:tcPr/>
                </a:tc>
              </a:tr>
            </a:tbl>
          </a:graphicData>
        </a:graphic>
      </p:graphicFrame>
    </p:spTree>
  </p:cSld>
  <p:clrMapOvr>
    <a:masterClrMapping/>
  </p:clrMapOvr>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59190</TotalTime>
  <Words>1042</Words>
  <Application>Microsoft Office PowerPoint</Application>
  <PresentationFormat>画面に合わせる (4:3)</PresentationFormat>
  <Paragraphs>641</Paragraphs>
  <Slides>21</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21</vt:i4>
      </vt:variant>
    </vt:vector>
  </HeadingPairs>
  <TitlesOfParts>
    <vt:vector size="23" baseType="lpstr">
      <vt:lpstr>802-22-Submission</vt:lpstr>
      <vt:lpstr>Document</vt:lpstr>
      <vt:lpstr>IEEE P802.22b November 2013 Plan &amp; Report</vt:lpstr>
      <vt:lpstr>Meeting Protocol</vt:lpstr>
      <vt:lpstr>Attendee</vt:lpstr>
      <vt:lpstr>Introduction</vt:lpstr>
      <vt:lpstr>New Member</vt:lpstr>
      <vt:lpstr>802.22b Title, PAR Scope and Purpose</vt:lpstr>
      <vt:lpstr>Tentative TG 802.22b Agenda for the Week</vt:lpstr>
      <vt:lpstr>TGb Slot 1</vt:lpstr>
      <vt:lpstr>Review of September Meeting</vt:lpstr>
      <vt:lpstr>September Minutes</vt:lpstr>
      <vt:lpstr>Review of Conference Calls</vt:lpstr>
      <vt:lpstr>Conference Call Minutes</vt:lpstr>
      <vt:lpstr>Discussion Items</vt:lpstr>
      <vt:lpstr>Contributions</vt:lpstr>
      <vt:lpstr>TGb Slot 2</vt:lpstr>
      <vt:lpstr>TGb Slot 3</vt:lpstr>
      <vt:lpstr>TGb Slot 4</vt:lpstr>
      <vt:lpstr>TGb Slot 5</vt:lpstr>
      <vt:lpstr>TGb Slot 6</vt:lpstr>
      <vt:lpstr>TG Motion</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IEEE802.22b Report</dc:title>
  <dc:creator>"Chang-woo Pyo" &lt;cwpyo@nict.go.jp&gt;</dc:creator>
  <cp:lastModifiedBy>cwpyo</cp:lastModifiedBy>
  <cp:revision>1822</cp:revision>
  <cp:lastPrinted>1998-02-10T13:28:06Z</cp:lastPrinted>
  <dcterms:created xsi:type="dcterms:W3CDTF">2006-06-26T04:34:43Z</dcterms:created>
  <dcterms:modified xsi:type="dcterms:W3CDTF">2013-11-12T14:00:54Z</dcterms:modified>
</cp:coreProperties>
</file>