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601" r:id="rId2"/>
    <p:sldId id="602" r:id="rId3"/>
    <p:sldId id="603" r:id="rId4"/>
    <p:sldId id="604" r:id="rId5"/>
    <p:sldId id="605" r:id="rId6"/>
    <p:sldId id="612" r:id="rId7"/>
    <p:sldId id="616" r:id="rId8"/>
    <p:sldId id="617" r:id="rId9"/>
    <p:sldId id="631" r:id="rId10"/>
    <p:sldId id="620" r:id="rId11"/>
    <p:sldId id="614" r:id="rId12"/>
    <p:sldId id="615" r:id="rId13"/>
    <p:sldId id="618" r:id="rId14"/>
    <p:sldId id="619" r:id="rId15"/>
    <p:sldId id="624" r:id="rId16"/>
    <p:sldId id="625" r:id="rId17"/>
    <p:sldId id="626" r:id="rId18"/>
    <p:sldId id="627" r:id="rId19"/>
    <p:sldId id="628" r:id="rId20"/>
    <p:sldId id="630" r:id="rId21"/>
    <p:sldId id="544" r:id="rId22"/>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0066FF"/>
    <a:srgbClr val="FF0000"/>
    <a:srgbClr val="008000"/>
    <a:srgbClr val="CCFFCC"/>
    <a:srgbClr val="99FF99"/>
    <a:srgbClr val="CCECFF"/>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1" autoAdjust="0"/>
    <p:restoredTop sz="94660"/>
  </p:normalViewPr>
  <p:slideViewPr>
    <p:cSldViewPr>
      <p:cViewPr>
        <p:scale>
          <a:sx n="75" d="100"/>
          <a:sy n="75" d="100"/>
        </p:scale>
        <p:origin x="-2652" y="-8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22-13-0167-01-000b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November 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2013-11-12</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September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Sep. 802.22b minutes as contained in 22-13-0162-00-000b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 </a:t>
            </a:r>
            <a:r>
              <a:rPr lang="en-US" altLang="ja-JP" dirty="0" err="1" smtClean="0"/>
              <a:t>Chunyi</a:t>
            </a:r>
            <a:r>
              <a:rPr lang="en-US" altLang="ja-JP" dirty="0" smtClean="0"/>
              <a:t> Song</a:t>
            </a:r>
            <a:endParaRPr lang="en-US" altLang="ja-JP" dirty="0" smtClean="0"/>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コンテンツ プレースホルダ 6"/>
          <p:cNvSpPr>
            <a:spLocks noGrp="1"/>
          </p:cNvSpPr>
          <p:nvPr>
            <p:ph idx="1"/>
          </p:nvPr>
        </p:nvSpPr>
        <p:spPr/>
        <p:txBody>
          <a:bodyPr/>
          <a:lstStyle/>
          <a:p>
            <a:r>
              <a:rPr kumimoji="1" lang="en-US" altLang="ja-JP" dirty="0" smtClean="0"/>
              <a:t>No teleconference </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Review Documents of Technical Items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8" name="コンテンツ プレースホルダ 6"/>
          <p:cNvGraphicFramePr>
            <a:graphicFrameLocks/>
          </p:cNvGraphicFramePr>
          <p:nvPr/>
        </p:nvGraphicFramePr>
        <p:xfrm>
          <a:off x="251520" y="2636912"/>
          <a:ext cx="8712967" cy="2804160"/>
        </p:xfrm>
        <a:graphic>
          <a:graphicData uri="http://schemas.openxmlformats.org/drawingml/2006/table">
            <a:tbl>
              <a:tblPr firstRow="1" bandRow="1">
                <a:tableStyleId>{5C22544A-7EE6-4342-B048-85BDC9FD1C3A}</a:tableStyleId>
              </a:tblPr>
              <a:tblGrid>
                <a:gridCol w="2160240"/>
                <a:gridCol w="2376264"/>
                <a:gridCol w="2592288"/>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endParaRPr kumimoji="1" lang="ja-JP" altLang="en-US" sz="1600" dirty="0"/>
                    </a:p>
                  </a:txBody>
                  <a:tcPr/>
                </a:tc>
                <a:tc>
                  <a:txBody>
                    <a:bodyPr/>
                    <a:lstStyle/>
                    <a:p>
                      <a:pPr marL="457200" marR="0" lvl="1" indent="0" algn="l" defTabSz="914400" rtl="0" eaLnBrk="1" fontAlgn="auto" latinLnBrk="1" hangingPunct="1">
                        <a:lnSpc>
                          <a:spcPct val="100000"/>
                        </a:lnSpc>
                        <a:spcBef>
                          <a:spcPts val="0"/>
                        </a:spcBef>
                        <a:spcAft>
                          <a:spcPts val="0"/>
                        </a:spcAft>
                        <a:buClrTx/>
                        <a:buSzTx/>
                        <a:buFont typeface="Arial" pitchFamily="34" charset="0"/>
                        <a:buNone/>
                        <a:tabLst/>
                        <a:defRPr/>
                      </a:pPr>
                      <a:r>
                        <a:rPr kumimoji="1" lang="en-US" altLang="ja-JP" sz="1600" dirty="0" smtClean="0"/>
                        <a:t>Letter Ballot #1 Comment</a:t>
                      </a:r>
                      <a:r>
                        <a:rPr kumimoji="1" lang="en-US" altLang="ja-JP" sz="1600" baseline="0" dirty="0" smtClean="0"/>
                        <a:t> Database</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22-158/r0</a:t>
                      </a:r>
                      <a:endParaRPr kumimoji="1" lang="ja-JP" altLang="en-US"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a:buFont typeface="Arial" pitchFamily="34" charset="0"/>
                        <a:buChar char="•"/>
                      </a:pP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a:p>
                  </a:txBody>
                  <a:tcPr/>
                </a:tc>
                <a:tc>
                  <a:txBody>
                    <a:bodyPr/>
                    <a:lstStyle/>
                    <a:p>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772816"/>
          <a:ext cx="8712967" cy="4577080"/>
        </p:xfrm>
        <a:graphic>
          <a:graphicData uri="http://schemas.openxmlformats.org/drawingml/2006/table">
            <a:tbl>
              <a:tblPr firstRow="1" bandRow="1">
                <a:tableStyleId>{5C22544A-7EE6-4342-B048-85BDC9FD1C3A}</a:tableStyleId>
              </a:tblPr>
              <a:tblGrid>
                <a:gridCol w="1800200"/>
                <a:gridCol w="4104456"/>
                <a:gridCol w="1224136"/>
                <a:gridCol w="1584175"/>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Thursday. AM2</a:t>
                      </a: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7.14 Initialization and network association</a:t>
                      </a:r>
                      <a:endParaRPr kumimoji="1" lang="en-US" altLang="ja-JP" sz="1400" dirty="0" smtClean="0"/>
                    </a:p>
                  </a:txBody>
                  <a:tcPr>
                    <a:solidFill>
                      <a:srgbClr val="FFFF00"/>
                    </a:solidFill>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163/r0</a:t>
                      </a:r>
                      <a:endParaRPr lang="en-US" altLang="ko-KR" sz="1400" dirty="0" smtClean="0"/>
                    </a:p>
                  </a:txBody>
                  <a:tcPr>
                    <a:solidFill>
                      <a:srgbClr val="FFFF00"/>
                    </a:solidFill>
                  </a:tcPr>
                </a:tc>
                <a:tc>
                  <a:txBody>
                    <a:bodyPr/>
                    <a:lstStyle/>
                    <a:p>
                      <a:r>
                        <a:rPr kumimoji="1" lang="en-US" altLang="ja-JP" sz="1400" dirty="0" smtClean="0"/>
                        <a:t>Dr. </a:t>
                      </a:r>
                      <a:r>
                        <a:rPr kumimoji="1" lang="en-US" altLang="ja-JP" sz="1400" dirty="0" err="1" smtClean="0"/>
                        <a:t>Toh</a:t>
                      </a:r>
                      <a:endParaRPr kumimoji="1" lang="ja-JP" altLang="en-US" sz="1400" dirty="0"/>
                    </a:p>
                  </a:txBody>
                  <a:tcPr>
                    <a:solidFill>
                      <a:srgbClr val="FFFF00"/>
                    </a:solidFill>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a:buFont typeface="Arial" pitchFamily="34" charset="0"/>
                        <a:buNone/>
                      </a:pPr>
                      <a:r>
                        <a:rPr lang="en-US" altLang="ja-JP" sz="1400" dirty="0" smtClean="0"/>
                        <a:t>Proposed Text of Cognitive Radio Capability technical items related to 10.7.2 BS configuration and monitoring primitives</a:t>
                      </a:r>
                      <a:endParaRPr kumimoji="1" lang="ja-JP" altLang="en-US" sz="1400" dirty="0"/>
                    </a:p>
                  </a:txBody>
                  <a:tcPr>
                    <a:solidFill>
                      <a:srgbClr val="FFFF00"/>
                    </a:solidFill>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164/r0</a:t>
                      </a:r>
                    </a:p>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400" b="1" dirty="0"/>
                    </a:p>
                  </a:txBody>
                  <a:tcPr>
                    <a:solidFill>
                      <a:srgbClr val="FFFF00"/>
                    </a:solidFill>
                  </a:tcPr>
                </a:tc>
                <a:tc rowSpan="3">
                  <a:txBody>
                    <a:bodyPr/>
                    <a:lstStyle/>
                    <a:p>
                      <a:r>
                        <a:rPr kumimoji="1" lang="en-US" altLang="ja-JP" sz="1400" dirty="0" smtClean="0"/>
                        <a:t>Dr. </a:t>
                      </a:r>
                      <a:r>
                        <a:rPr kumimoji="1" lang="en-US" altLang="ja-JP" sz="1400" dirty="0" err="1" smtClean="0"/>
                        <a:t>Toh</a:t>
                      </a:r>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Cognitive Radio Capability technical items related to 10.7.3 CPE reports the resulting available WRAN service list</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165/r0</a:t>
                      </a:r>
                    </a:p>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rowSpan="2">
                  <a:txBody>
                    <a:bodyPr/>
                    <a:lstStyle/>
                    <a:p>
                      <a:endParaRPr kumimoji="1" lang="ja-JP" altLang="en-US" sz="1400" dirty="0"/>
                    </a:p>
                  </a:txBody>
                  <a:tcPr>
                    <a:solidFill>
                      <a:srgbClr val="FFFF00"/>
                    </a:solidFill>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400" dirty="0"/>
                    </a:p>
                  </a:txBody>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rowSpan="3">
                  <a:txBody>
                    <a:bodyPr/>
                    <a:lstStyle/>
                    <a:p>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Sep. 12</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endParaRPr kumimoji="1" lang="en-US" altLang="ja-JP" dirty="0" smtClean="0"/>
          </a:p>
          <a:p>
            <a:pPr>
              <a:buNone/>
            </a:pP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Nov. 12</a:t>
            </a:r>
            <a:r>
              <a:rPr kumimoji="1" lang="en-US" altLang="ja-JP" baseline="30000" dirty="0" smtClean="0"/>
              <a:t>th</a:t>
            </a:r>
            <a:r>
              <a:rPr kumimoji="1" lang="en-US" altLang="ja-JP" dirty="0" smtClean="0"/>
              <a:t> PM1 </a:t>
            </a:r>
          </a:p>
          <a:p>
            <a:endParaRPr kumimoji="1" lang="en-US" altLang="ja-JP" dirty="0" smtClean="0"/>
          </a:p>
          <a:p>
            <a:r>
              <a:rPr kumimoji="1" lang="en-US" altLang="ja-JP" dirty="0" smtClean="0"/>
              <a:t>Discuss Items</a:t>
            </a:r>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Nov. 13</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Mid-week Plenary</a:t>
            </a:r>
          </a:p>
          <a:p>
            <a:pPr lvl="1"/>
            <a:endParaRPr kumimoji="1" lang="ja-JP" altLang="en-US" b="1" dirty="0" smtClean="0"/>
          </a:p>
          <a:p>
            <a:pPr lvl="1"/>
            <a:endParaRPr kumimoji="1" lang="ja-JP" altLang="en-US" b="1"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Nov. 14</a:t>
            </a:r>
            <a:r>
              <a:rPr kumimoji="1" lang="en-US" altLang="ja-JP" baseline="30000" dirty="0" smtClean="0"/>
              <a:t>th</a:t>
            </a:r>
            <a:r>
              <a:rPr kumimoji="1" lang="en-US" altLang="ja-JP" dirty="0" smtClean="0"/>
              <a:t> AM1</a:t>
            </a:r>
          </a:p>
          <a:p>
            <a:endParaRPr kumimoji="1" lang="en-US" altLang="ja-JP" dirty="0" smtClean="0"/>
          </a:p>
          <a:p>
            <a:r>
              <a:rPr kumimoji="1" lang="en-US" altLang="ja-JP" dirty="0" smtClean="0"/>
              <a:t>Discuss Item</a:t>
            </a:r>
          </a:p>
          <a:p>
            <a:pPr lvl="1"/>
            <a:endParaRPr lang="en-US" altLang="ja-JP" dirty="0" smtClean="0"/>
          </a:p>
          <a:p>
            <a:pPr lvl="1"/>
            <a:endParaRPr kumimoji="1" lang="en-US" altLang="ja-JP" dirty="0" smtClean="0"/>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Nov. 14</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endParaRPr kumimoji="1" lang="en-US" altLang="ja-JP" dirty="0" smtClean="0"/>
          </a:p>
          <a:p>
            <a:r>
              <a:rPr kumimoji="1" lang="en-US" altLang="ja-JP" dirty="0" smtClean="0"/>
              <a:t>Closing</a:t>
            </a:r>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 Motion</a:t>
            </a:r>
            <a:endParaRPr kumimoji="1" lang="ja-JP" altLang="en-US" dirty="0"/>
          </a:p>
        </p:txBody>
      </p:sp>
      <p:sp>
        <p:nvSpPr>
          <p:cNvPr id="3" name="コンテンツ プレースホルダ 2"/>
          <p:cNvSpPr>
            <a:spLocks noGrp="1"/>
          </p:cNvSpPr>
          <p:nvPr>
            <p:ph idx="1"/>
          </p:nvPr>
        </p:nvSpPr>
        <p:spPr/>
        <p:txBody>
          <a:bodyPr>
            <a:normAutofit fontScale="62500" lnSpcReduction="20000"/>
          </a:bodyPr>
          <a:lstStyle/>
          <a:p>
            <a:r>
              <a:rPr kumimoji="1" lang="en-US" altLang="ja-JP" sz="3200" dirty="0" smtClean="0"/>
              <a:t>Motion </a:t>
            </a:r>
          </a:p>
          <a:p>
            <a:pPr lvl="1"/>
            <a:r>
              <a:rPr lang="en-US" altLang="ja-JP" sz="3200" dirty="0">
                <a:latin typeface="Arial" charset="0"/>
              </a:rPr>
              <a:t>Move that the 802.22b Task Group seek 802.22 WG approval to start a WG Letter Ballot requesting approval to forward document the IEEE P802.22b™/D1.0 </a:t>
            </a:r>
            <a:r>
              <a:rPr lang="en-US" altLang="ja-JP" sz="3200" dirty="0" smtClean="0">
                <a:latin typeface="Arial" charset="0"/>
              </a:rPr>
              <a:t>(https://mentor.ieee.org/802.22/dcn/13/22-13-0151-02-000b-802-22b-draft-1-0.pdf) </a:t>
            </a:r>
            <a:r>
              <a:rPr lang="en-US" altLang="ja-JP" sz="3200" dirty="0">
                <a:latin typeface="Arial" charset="0"/>
              </a:rPr>
              <a:t>to Sponsor Ballot.</a:t>
            </a:r>
          </a:p>
          <a:p>
            <a:pPr lvl="1"/>
            <a:endParaRPr kumimoji="1" lang="en-US" altLang="ja-JP" dirty="0"/>
          </a:p>
          <a:p>
            <a:pPr lvl="1"/>
            <a:r>
              <a:rPr lang="en-US" altLang="ja-JP" sz="2600" dirty="0" smtClean="0"/>
              <a:t>Document Title: Draft </a:t>
            </a:r>
            <a:r>
              <a:rPr lang="en-US" altLang="ja-JP" sz="2600" dirty="0"/>
              <a:t>Standard for Wireless </a:t>
            </a:r>
            <a:r>
              <a:rPr lang="en-US" altLang="ja-JP" sz="2600" dirty="0" smtClean="0"/>
              <a:t>Regional Area </a:t>
            </a:r>
            <a:r>
              <a:rPr lang="en-US" altLang="ja-JP" sz="2600" dirty="0"/>
              <a:t>Networks Part 22: </a:t>
            </a:r>
            <a:r>
              <a:rPr lang="en-US" altLang="ja-JP" sz="2600" dirty="0" smtClean="0"/>
              <a:t>Cognitive Wireless </a:t>
            </a:r>
            <a:r>
              <a:rPr lang="en-US" altLang="ja-JP" sz="2600" dirty="0"/>
              <a:t>RAN Medium Access </a:t>
            </a:r>
            <a:r>
              <a:rPr lang="en-US" altLang="ja-JP" sz="2600" dirty="0" smtClean="0"/>
              <a:t>Control (</a:t>
            </a:r>
            <a:r>
              <a:rPr lang="en-US" altLang="ja-JP" sz="2600" dirty="0"/>
              <a:t>MAC) and Physical Layer (PHY</a:t>
            </a:r>
            <a:r>
              <a:rPr lang="en-US" altLang="ja-JP" sz="2600" dirty="0" smtClean="0"/>
              <a:t>) specifications</a:t>
            </a:r>
            <a:r>
              <a:rPr lang="en-US" altLang="ja-JP" sz="2600" dirty="0"/>
              <a:t>: Policies and </a:t>
            </a:r>
            <a:r>
              <a:rPr lang="en-US" altLang="ja-JP" sz="2600" dirty="0" smtClean="0"/>
              <a:t>procedures for </a:t>
            </a:r>
            <a:r>
              <a:rPr lang="en-US" altLang="ja-JP" sz="2600" dirty="0"/>
              <a:t>operation in the TV Bands </a:t>
            </a:r>
            <a:endParaRPr lang="en-US" altLang="ja-JP" sz="2600" dirty="0" smtClean="0"/>
          </a:p>
          <a:p>
            <a:pPr lvl="1"/>
            <a:r>
              <a:rPr lang="en-US" altLang="ja-JP" sz="2600" dirty="0" smtClean="0"/>
              <a:t>Amendment</a:t>
            </a:r>
            <a:r>
              <a:rPr lang="en-US" altLang="ja-JP" sz="2600" dirty="0"/>
              <a:t>: Enhancement </a:t>
            </a:r>
            <a:r>
              <a:rPr lang="en-US" altLang="ja-JP" sz="2600" dirty="0" smtClean="0"/>
              <a:t>for broadband </a:t>
            </a:r>
            <a:r>
              <a:rPr lang="en-US" altLang="ja-JP" sz="2600" dirty="0"/>
              <a:t>services and </a:t>
            </a:r>
            <a:r>
              <a:rPr lang="en-US" altLang="ja-JP" sz="2600" dirty="0" smtClean="0"/>
              <a:t>monitoring applications</a:t>
            </a:r>
          </a:p>
          <a:p>
            <a:pPr lvl="1"/>
            <a:endParaRPr kumimoji="1" lang="en-US" altLang="ja-JP" dirty="0"/>
          </a:p>
          <a:p>
            <a:pPr algn="just">
              <a:lnSpc>
                <a:spcPct val="80000"/>
              </a:lnSpc>
              <a:spcBef>
                <a:spcPts val="800"/>
              </a:spcBef>
              <a:buNone/>
            </a:pPr>
            <a:endParaRPr lang="en-US" altLang="ja-JP" sz="2700" dirty="0" smtClean="0">
              <a:solidFill>
                <a:schemeClr val="tx1"/>
              </a:solidFill>
              <a:latin typeface="Arial" charset="0"/>
            </a:endParaRPr>
          </a:p>
          <a:p>
            <a:pPr algn="just">
              <a:lnSpc>
                <a:spcPct val="80000"/>
              </a:lnSpc>
              <a:spcBef>
                <a:spcPts val="800"/>
              </a:spcBef>
              <a:buNone/>
            </a:pPr>
            <a:r>
              <a:rPr lang="en-US" altLang="ja-JP" sz="2800" dirty="0" smtClean="0">
                <a:solidFill>
                  <a:schemeClr val="tx1"/>
                </a:solidFill>
                <a:latin typeface="Arial" charset="0"/>
              </a:rPr>
              <a:t>Moved:  Chang woo </a:t>
            </a:r>
            <a:r>
              <a:rPr lang="en-US" altLang="ja-JP" sz="2800" dirty="0" err="1" smtClean="0">
                <a:solidFill>
                  <a:schemeClr val="tx1"/>
                </a:solidFill>
                <a:latin typeface="Arial" charset="0"/>
              </a:rPr>
              <a:t>Pyo</a:t>
            </a:r>
            <a:endParaRPr lang="en-US" altLang="ja-JP" sz="2800" dirty="0" smtClean="0">
              <a:solidFill>
                <a:schemeClr val="tx1"/>
              </a:solidFill>
              <a:latin typeface="Arial" charset="0"/>
            </a:endParaRPr>
          </a:p>
          <a:p>
            <a:pPr algn="just">
              <a:lnSpc>
                <a:spcPct val="80000"/>
              </a:lnSpc>
              <a:spcBef>
                <a:spcPts val="800"/>
              </a:spcBef>
              <a:buNone/>
            </a:pPr>
            <a:r>
              <a:rPr lang="en-US" altLang="ja-JP" sz="2800" dirty="0" smtClean="0">
                <a:solidFill>
                  <a:schemeClr val="tx1"/>
                </a:solidFill>
                <a:latin typeface="Arial" charset="0"/>
              </a:rPr>
              <a:t>Seconded: </a:t>
            </a:r>
            <a:r>
              <a:rPr lang="en-US" altLang="ja-JP" sz="2900" dirty="0" err="1" smtClean="0">
                <a:latin typeface="Arial" charset="0"/>
              </a:rPr>
              <a:t>Keat-Beng</a:t>
            </a:r>
            <a:r>
              <a:rPr lang="en-US" altLang="ja-JP" sz="2900" dirty="0" smtClean="0">
                <a:latin typeface="Arial" charset="0"/>
              </a:rPr>
              <a:t> </a:t>
            </a:r>
            <a:r>
              <a:rPr lang="en-US" altLang="ja-JP" sz="2900" dirty="0" err="1" smtClean="0">
                <a:latin typeface="Arial" charset="0"/>
              </a:rPr>
              <a:t>Toh</a:t>
            </a:r>
            <a:r>
              <a:rPr lang="en-US" altLang="ja-JP" sz="2900" dirty="0" smtClean="0">
                <a:latin typeface="Arial" charset="0"/>
              </a:rPr>
              <a:t> </a:t>
            </a:r>
          </a:p>
          <a:p>
            <a:pPr algn="just">
              <a:lnSpc>
                <a:spcPct val="80000"/>
              </a:lnSpc>
              <a:spcBef>
                <a:spcPts val="800"/>
              </a:spcBef>
              <a:buNone/>
            </a:pPr>
            <a:r>
              <a:rPr lang="en-US" altLang="ja-JP" sz="2800" dirty="0" smtClean="0">
                <a:solidFill>
                  <a:schemeClr val="tx1"/>
                </a:solidFill>
                <a:latin typeface="Arial" charset="0"/>
              </a:rPr>
              <a:t>Motion Passes (100%): 5/0/0</a:t>
            </a:r>
          </a:p>
          <a:p>
            <a:pPr lvl="1"/>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July 2013</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November, Plenary Meeting in Dallas</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802.22b agenda as contained in 22-13-0166-00-000b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 </a:t>
            </a:r>
            <a:r>
              <a:rPr lang="en-US" altLang="ja-JP" dirty="0" err="1" smtClean="0"/>
              <a:t>Sunghyun</a:t>
            </a:r>
            <a:r>
              <a:rPr lang="en-US" altLang="ja-JP" dirty="0" smtClean="0"/>
              <a:t> Hwang</a:t>
            </a:r>
            <a:endParaRPr lang="en-US" altLang="ja-JP" dirty="0" smtClean="0"/>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Nov. 12</a:t>
            </a:r>
            <a:r>
              <a:rPr kumimoji="1" lang="en-US" altLang="ja-JP" baseline="30000" dirty="0" smtClean="0"/>
              <a:t>th</a:t>
            </a:r>
            <a:r>
              <a:rPr kumimoji="1" lang="en-US" altLang="ja-JP" dirty="0" smtClean="0"/>
              <a:t> AM1</a:t>
            </a:r>
          </a:p>
          <a:p>
            <a:endParaRPr kumimoji="1" lang="en-US" altLang="ja-JP" dirty="0" smtClean="0"/>
          </a:p>
          <a:p>
            <a:r>
              <a:rPr lang="en-US" altLang="ja-JP" dirty="0" smtClean="0"/>
              <a:t>Review from September</a:t>
            </a:r>
          </a:p>
          <a:p>
            <a:r>
              <a:rPr lang="en-US" altLang="ja-JP" dirty="0" smtClean="0"/>
              <a:t>Approve minutes from September</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September Meeting</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dirty="0" smtClean="0"/>
              <a:t>Contributions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7" name="コンテンツ プレースホルダ 6"/>
          <p:cNvGraphicFramePr>
            <a:graphicFrameLocks/>
          </p:cNvGraphicFramePr>
          <p:nvPr/>
        </p:nvGraphicFramePr>
        <p:xfrm>
          <a:off x="251520" y="2132856"/>
          <a:ext cx="8712967" cy="4297680"/>
        </p:xfrm>
        <a:graphic>
          <a:graphicData uri="http://schemas.openxmlformats.org/drawingml/2006/table">
            <a:tbl>
              <a:tblPr firstRow="1" bandRow="1">
                <a:tableStyleId>{5C22544A-7EE6-4342-B048-85BDC9FD1C3A}</a:tableStyleId>
              </a:tblPr>
              <a:tblGrid>
                <a:gridCol w="1800200"/>
                <a:gridCol w="4104456"/>
                <a:gridCol w="1224136"/>
                <a:gridCol w="1584175"/>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17</a:t>
                      </a:r>
                      <a:r>
                        <a:rPr kumimoji="1" lang="en-US" altLang="ja-JP" sz="1400" baseline="30000" dirty="0" smtClean="0"/>
                        <a:t>th</a:t>
                      </a:r>
                      <a:r>
                        <a:rPr kumimoji="1" lang="en-US" altLang="ja-JP" sz="1400" dirty="0" smtClean="0"/>
                        <a:t> AM2</a:t>
                      </a: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kumimoji="1" lang="en-US" altLang="ja-JP" sz="1400" dirty="0" smtClean="0"/>
                        <a:t>Frame structure modification</a:t>
                      </a:r>
                    </a:p>
                  </a:txBody>
                  <a:tcPr>
                    <a:solidFill>
                      <a:srgbClr val="FFFF00"/>
                    </a:solidFill>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141/r2</a:t>
                      </a:r>
                    </a:p>
                  </a:txBody>
                  <a:tcPr>
                    <a:solidFill>
                      <a:srgbClr val="FFFF00"/>
                    </a:solidFill>
                  </a:tcPr>
                </a:tc>
                <a:tc>
                  <a:txBody>
                    <a:bodyPr/>
                    <a:lstStyle/>
                    <a:p>
                      <a:r>
                        <a:rPr kumimoji="1" lang="en-US" altLang="ja-JP" sz="1400" dirty="0" smtClean="0"/>
                        <a:t>Dr. </a:t>
                      </a:r>
                      <a:r>
                        <a:rPr kumimoji="1" lang="en-US" altLang="ja-JP" sz="1400" dirty="0" err="1" smtClean="0"/>
                        <a:t>Ko</a:t>
                      </a:r>
                      <a:endParaRPr kumimoji="1" lang="ja-JP" altLang="en-US" sz="1400" dirty="0"/>
                    </a:p>
                  </a:txBody>
                  <a:tcPr>
                    <a:solidFill>
                      <a:srgbClr val="FFFF00"/>
                    </a:solidFill>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18</a:t>
                      </a:r>
                      <a:r>
                        <a:rPr kumimoji="1" lang="en-US" altLang="ja-JP" sz="1400" baseline="30000" dirty="0" smtClean="0"/>
                        <a:t>th</a:t>
                      </a:r>
                      <a:r>
                        <a:rPr kumimoji="1" lang="en-US" altLang="ja-JP" sz="1400" dirty="0" smtClean="0"/>
                        <a:t> PM1 , 19</a:t>
                      </a:r>
                      <a:r>
                        <a:rPr kumimoji="1" lang="en-US" altLang="ja-JP" sz="1400" baseline="30000" dirty="0" smtClean="0"/>
                        <a:t>th</a:t>
                      </a:r>
                      <a:r>
                        <a:rPr kumimoji="1" lang="en-US" altLang="ja-JP" sz="1400" dirty="0" smtClean="0"/>
                        <a:t> AM1</a:t>
                      </a:r>
                      <a:endParaRPr kumimoji="1" lang="ja-JP" altLang="en-US" sz="1400" dirty="0" smtClean="0"/>
                    </a:p>
                  </a:txBody>
                  <a:tcPr>
                    <a:solidFill>
                      <a:srgbClr val="FFFF00"/>
                    </a:solidFill>
                  </a:tcPr>
                </a:tc>
                <a:tc>
                  <a:txBody>
                    <a:bodyPr/>
                    <a:lstStyle/>
                    <a:p>
                      <a:pPr>
                        <a:buFont typeface="Arial" pitchFamily="34" charset="0"/>
                        <a:buNone/>
                      </a:pPr>
                      <a:r>
                        <a:rPr kumimoji="1" lang="en-US" altLang="ja-JP" sz="1400" dirty="0" smtClean="0"/>
                        <a:t>TX diversity with array interference gain</a:t>
                      </a: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1" dirty="0" smtClean="0"/>
                        <a:t>132/r3</a:t>
                      </a:r>
                      <a:endParaRPr kumimoji="1" lang="ja-JP" altLang="en-US" sz="1400" b="1" dirty="0"/>
                    </a:p>
                  </a:txBody>
                  <a:tcPr>
                    <a:solidFill>
                      <a:srgbClr val="FFFF00"/>
                    </a:solidFill>
                  </a:tcPr>
                </a:tc>
                <a:tc rowSpan="3">
                  <a:txBody>
                    <a:bodyPr/>
                    <a:lstStyle/>
                    <a:p>
                      <a:r>
                        <a:rPr kumimoji="1" lang="en-US" altLang="ja-JP" sz="1400" dirty="0" smtClean="0"/>
                        <a:t>Dr. Gabriel</a:t>
                      </a:r>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MIMO text:</a:t>
                      </a:r>
                      <a:r>
                        <a:rPr lang="en-US" altLang="ja-JP" sz="1400" baseline="0" dirty="0" smtClean="0"/>
                        <a:t> maximum ratio combining for the standard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140/r0</a:t>
                      </a:r>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MIMO text: for</a:t>
                      </a:r>
                      <a:r>
                        <a:rPr lang="en-US" altLang="ja-JP" sz="1400" baseline="0" dirty="0" smtClean="0"/>
                        <a:t> the standard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131/r1</a:t>
                      </a:r>
                    </a:p>
                  </a:txBody>
                  <a:tcPr>
                    <a:solidFill>
                      <a:srgbClr val="FFFF00"/>
                    </a:solidFill>
                  </a:tcPr>
                </a:tc>
                <a:tc vMerge="1">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19</a:t>
                      </a:r>
                      <a:r>
                        <a:rPr kumimoji="1" lang="en-US" altLang="ja-JP" sz="1400" baseline="30000" dirty="0" smtClean="0"/>
                        <a:t>th</a:t>
                      </a:r>
                      <a:r>
                        <a:rPr kumimoji="1" lang="en-US" altLang="ja-JP" sz="1400" dirty="0" smtClean="0"/>
                        <a:t> AM1</a:t>
                      </a: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a:t>
                      </a:r>
                      <a:r>
                        <a:rPr lang="en-US" altLang="ja-JP" sz="1400" baseline="0" dirty="0" smtClean="0"/>
                        <a:t> PHY text for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122/r1</a:t>
                      </a:r>
                    </a:p>
                  </a:txBody>
                  <a:tcPr>
                    <a:solidFill>
                      <a:srgbClr val="FFFF00"/>
                    </a:solidFill>
                  </a:tcPr>
                </a:tc>
                <a:tc rowSpan="2">
                  <a:txBody>
                    <a:bodyPr/>
                    <a:lstStyle/>
                    <a:p>
                      <a:r>
                        <a:rPr kumimoji="1" lang="en-US" altLang="ja-JP" sz="1400" dirty="0" smtClean="0"/>
                        <a:t>Dr. Zhao</a:t>
                      </a:r>
                      <a:endParaRPr kumimoji="1" lang="ja-JP" altLang="en-US" sz="1400" dirty="0"/>
                    </a:p>
                  </a:txBody>
                  <a:tcPr>
                    <a:solidFill>
                      <a:srgbClr val="FFFF00"/>
                    </a:solidFill>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19</a:t>
                      </a:r>
                      <a:r>
                        <a:rPr kumimoji="1" lang="en-US" altLang="ja-JP" sz="1400" baseline="30000" dirty="0" smtClean="0"/>
                        <a:t>th</a:t>
                      </a:r>
                      <a:r>
                        <a:rPr kumimoji="1" lang="en-US" altLang="ja-JP" sz="1400" dirty="0" smtClean="0"/>
                        <a:t> AM1</a:t>
                      </a: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MD-TCM</a:t>
                      </a:r>
                      <a:r>
                        <a:rPr lang="en-US" altLang="ja-JP" sz="1400" baseline="0" dirty="0" smtClean="0"/>
                        <a:t> Text for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153/r0</a:t>
                      </a:r>
                    </a:p>
                  </a:txBody>
                  <a:tcPr>
                    <a:solidFill>
                      <a:srgbClr val="FFFF00"/>
                    </a:solidFill>
                  </a:tcPr>
                </a:tc>
                <a:tc vMerge="1">
                  <a:txBody>
                    <a:bodyPr/>
                    <a:lstStyle/>
                    <a:p>
                      <a:endParaRPr kumimoji="1" lang="ja-JP" altLang="en-US" sz="1400" dirty="0"/>
                    </a:p>
                  </a:txBody>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18</a:t>
                      </a:r>
                      <a:r>
                        <a:rPr kumimoji="1" lang="en-US" altLang="ja-JP" sz="1400" baseline="30000" dirty="0" smtClean="0"/>
                        <a:t>th</a:t>
                      </a:r>
                      <a:r>
                        <a:rPr kumimoji="1" lang="en-US" altLang="ja-JP" sz="1400" dirty="0" smtClean="0"/>
                        <a:t> AM2</a:t>
                      </a: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7.7.11.3.X Multi-channel operation supported</a:t>
                      </a:r>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135/r0</a:t>
                      </a:r>
                    </a:p>
                  </a:txBody>
                  <a:tcPr>
                    <a:solidFill>
                      <a:srgbClr val="FFFF00"/>
                    </a:solidFill>
                  </a:tcPr>
                </a:tc>
                <a:tc rowSpan="3">
                  <a:txBody>
                    <a:bodyPr/>
                    <a:lstStyle/>
                    <a:p>
                      <a:r>
                        <a:rPr kumimoji="1" lang="en-US" altLang="ja-JP" sz="1400" dirty="0" smtClean="0"/>
                        <a:t>Dr. </a:t>
                      </a:r>
                      <a:r>
                        <a:rPr kumimoji="1" lang="en-US" altLang="ja-JP" sz="1400" dirty="0" err="1" smtClean="0"/>
                        <a:t>Toh</a:t>
                      </a:r>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7.6.X MAC headers (Multi-channel operation mode)</a:t>
                      </a:r>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134/r0</a:t>
                      </a:r>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7.7.X Channel Allocation Manager management messages</a:t>
                      </a:r>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133/r0</a:t>
                      </a:r>
                    </a:p>
                  </a:txBody>
                  <a:tcPr>
                    <a:solidFill>
                      <a:srgbClr val="FFFF00"/>
                    </a:solidFill>
                  </a:tcPr>
                </a:tc>
                <a:tc vMerge="1">
                  <a:txBody>
                    <a:bodyPr/>
                    <a:lstStyle/>
                    <a:p>
                      <a:endParaRPr kumimoji="1" lang="ja-JP" altLang="en-US" sz="1600" dirty="0"/>
                    </a:p>
                  </a:txBody>
                  <a:tcPr/>
                </a:tc>
              </a:tr>
            </a:tbl>
          </a:graphicData>
        </a:graphic>
      </p:graphicFrame>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59299</TotalTime>
  <Words>1107</Words>
  <Application>Microsoft Office PowerPoint</Application>
  <PresentationFormat>画面に合わせる (4:3)</PresentationFormat>
  <Paragraphs>651</Paragraphs>
  <Slides>21</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21</vt:i4>
      </vt:variant>
    </vt:vector>
  </HeadingPairs>
  <TitlesOfParts>
    <vt:vector size="23" baseType="lpstr">
      <vt:lpstr>802-22-Submission</vt:lpstr>
      <vt:lpstr>Document</vt:lpstr>
      <vt:lpstr>IEEE P802.22b November 2013 Plan &amp; Report</vt:lpstr>
      <vt:lpstr>Meeting Protocol</vt:lpstr>
      <vt:lpstr>Attendee</vt:lpstr>
      <vt:lpstr>Introduction</vt:lpstr>
      <vt:lpstr>New Member</vt:lpstr>
      <vt:lpstr>802.22b Title, PAR Scope and Purpose</vt:lpstr>
      <vt:lpstr>Tentative TG 802.22b Agenda for the Week</vt:lpstr>
      <vt:lpstr>TGb Slot 1</vt:lpstr>
      <vt:lpstr>Review of September Meeting</vt:lpstr>
      <vt:lpstr>September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TG Motion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1824</cp:revision>
  <cp:lastPrinted>1998-02-10T13:28:06Z</cp:lastPrinted>
  <dcterms:created xsi:type="dcterms:W3CDTF">2006-06-26T04:34:43Z</dcterms:created>
  <dcterms:modified xsi:type="dcterms:W3CDTF">2013-11-12T16:01:40Z</dcterms:modified>
</cp:coreProperties>
</file>