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89" r:id="rId4"/>
    <p:sldId id="287" r:id="rId5"/>
    <p:sldId id="283" r:id="rId6"/>
    <p:sldId id="282" r:id="rId7"/>
    <p:sldId id="288" r:id="rId8"/>
    <p:sldId id="290" r:id="rId9"/>
    <p:sldId id="280" r:id="rId10"/>
    <p:sldId id="281" r:id="rId11"/>
    <p:sldId id="284" r:id="rId12"/>
    <p:sldId id="285" r:id="rId13"/>
    <p:sldId id="286" r:id="rId14"/>
    <p:sldId id="291" r:id="rId15"/>
    <p:sldId id="264"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8" autoAdjust="0"/>
    <p:restoredTop sz="99123" autoAdjust="0"/>
  </p:normalViewPr>
  <p:slideViewPr>
    <p:cSldViewPr>
      <p:cViewPr varScale="1">
        <p:scale>
          <a:sx n="70" d="100"/>
          <a:sy n="70" d="100"/>
        </p:scale>
        <p:origin x="-438" y="-102"/>
      </p:cViewPr>
      <p:guideLst>
        <p:guide orient="horz" pos="2160"/>
        <p:guide pos="2880"/>
      </p:guideLst>
    </p:cSldViewPr>
  </p:slideViewPr>
  <p:outlineViewPr>
    <p:cViewPr varScale="1">
      <p:scale>
        <a:sx n="170" d="200"/>
        <a:sy n="170" d="200"/>
      </p:scale>
      <p:origin x="294" y="7860"/>
    </p:cViewPr>
  </p:outlineViewPr>
  <p:notesTextViewPr>
    <p:cViewPr>
      <p:scale>
        <a:sx n="100" d="100"/>
        <a:sy n="100" d="100"/>
      </p:scale>
      <p:origin x="0" y="0"/>
    </p:cViewPr>
  </p:notesTextViewPr>
  <p:sorterViewPr>
    <p:cViewPr varScale="1">
      <p:scale>
        <a:sx n="1" d="1"/>
        <a:sy n="1" d="1"/>
      </p:scale>
      <p:origin x="0" y="300"/>
    </p:cViewPr>
  </p:sorter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802.11-13/1381r0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802.11-13/1381r0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r>
              <a:rPr lang="en-US" dirty="0" smtClean="0"/>
              <a:t>All this is in the</a:t>
            </a:r>
            <a:r>
              <a:rPr lang="en-US" baseline="0" dirty="0" smtClean="0"/>
              <a:t> wrong place: “</a:t>
            </a:r>
            <a:endParaRPr lang="en-US" sz="1200" kern="1200" baseline="0" dirty="0" smtClean="0">
              <a:solidFill>
                <a:srgbClr val="000000"/>
              </a:solidFill>
              <a:latin typeface="Times New Roman" pitchFamily="16" charset="0"/>
              <a:ea typeface="+mn-ea"/>
              <a:cs typeface="+mn-cs"/>
            </a:endParaRPr>
          </a:p>
          <a:p>
            <a:r>
              <a:rPr lang="en-US" sz="1200" kern="1200" baseline="0" dirty="0" smtClean="0">
                <a:solidFill>
                  <a:srgbClr val="000000"/>
                </a:solidFill>
                <a:latin typeface="Times New Roman" pitchFamily="16" charset="0"/>
                <a:ea typeface="+mn-ea"/>
                <a:cs typeface="+mn-cs"/>
              </a:rPr>
              <a:t> This Revision project merges the P802.22a Amendment on MIBs and Management Plane Procedures. It also merges the P802.22b amendment on Enhancements for Broadband Services and Monitoring Applications. The revision project makes technical corrections to various Clauses. The revision project introduces a new clause that provides ways in which the IEEE 802.22 Standard may be used in other frequency bands that require spectrum sharing. 	</a:t>
            </a:r>
          </a:p>
          <a:p>
            <a:r>
              <a:rPr lang="en-US" dirty="0" smtClean="0"/>
              <a:t>“</a:t>
            </a:r>
            <a:endParaRPr lang="en-US" dirty="0"/>
          </a:p>
        </p:txBody>
      </p:sp>
      <p:sp>
        <p:nvSpPr>
          <p:cNvPr id="4" name="Header Placeholder 3"/>
          <p:cNvSpPr>
            <a:spLocks noGrp="1"/>
          </p:cNvSpPr>
          <p:nvPr>
            <p:ph type="hdr" idx="10"/>
          </p:nvPr>
        </p:nvSpPr>
        <p:spPr/>
        <p:txBody>
          <a:bodyPr/>
          <a:lstStyle/>
          <a:p>
            <a:r>
              <a:rPr lang="en-US" smtClean="0"/>
              <a:t>doc.: IEEE 802.11-13/1381r0</a:t>
            </a:r>
            <a:endParaRPr lang="en-US"/>
          </a:p>
        </p:txBody>
      </p:sp>
      <p:sp>
        <p:nvSpPr>
          <p:cNvPr id="5" name="Date Placeholder 4"/>
          <p:cNvSpPr>
            <a:spLocks noGrp="1"/>
          </p:cNvSpPr>
          <p:nvPr>
            <p:ph type="dt" idx="11"/>
          </p:nvPr>
        </p:nvSpPr>
        <p:spPr/>
        <p:txBody>
          <a:bodyPr/>
          <a:lstStyle/>
          <a:p>
            <a:r>
              <a:rPr lang="en-US" smtClean="0"/>
              <a:t>November 2013</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r>
              <a:rPr lang="en-US" dirty="0" smtClean="0"/>
              <a:t>All this is in the</a:t>
            </a:r>
            <a:r>
              <a:rPr lang="en-US" baseline="0" dirty="0" smtClean="0"/>
              <a:t> wrong place: “</a:t>
            </a:r>
            <a:endParaRPr lang="en-US" sz="1200" kern="1200" baseline="0" dirty="0" smtClean="0">
              <a:solidFill>
                <a:srgbClr val="000000"/>
              </a:solidFill>
              <a:latin typeface="Times New Roman" pitchFamily="16" charset="0"/>
              <a:ea typeface="+mn-ea"/>
              <a:cs typeface="+mn-cs"/>
            </a:endParaRPr>
          </a:p>
          <a:p>
            <a:r>
              <a:rPr lang="en-US" sz="1200" kern="1200" baseline="0" dirty="0" smtClean="0">
                <a:solidFill>
                  <a:srgbClr val="000000"/>
                </a:solidFill>
                <a:latin typeface="Times New Roman" pitchFamily="16" charset="0"/>
                <a:ea typeface="+mn-ea"/>
                <a:cs typeface="+mn-cs"/>
              </a:rPr>
              <a:t> This Revision project merges the P802.22a Amendment on MIBs and Management Plane Procedures. It also merges the P802.22b amendment on Enhancements for Broadband Services and Monitoring Applications. The revision project makes technical corrections to various Clauses. The revision project introduces a new clause that provides ways in which the IEEE 802.22 Standard may be used in other frequency bands that require spectrum sharing. 	</a:t>
            </a:r>
          </a:p>
          <a:p>
            <a:r>
              <a:rPr lang="en-US" dirty="0" smtClean="0"/>
              <a:t>“</a:t>
            </a:r>
            <a:endParaRPr lang="en-US" dirty="0"/>
          </a:p>
        </p:txBody>
      </p:sp>
      <p:sp>
        <p:nvSpPr>
          <p:cNvPr id="4" name="Header Placeholder 3"/>
          <p:cNvSpPr>
            <a:spLocks noGrp="1"/>
          </p:cNvSpPr>
          <p:nvPr>
            <p:ph type="hdr" idx="10"/>
          </p:nvPr>
        </p:nvSpPr>
        <p:spPr/>
        <p:txBody>
          <a:bodyPr/>
          <a:lstStyle/>
          <a:p>
            <a:r>
              <a:rPr lang="en-US" smtClean="0"/>
              <a:t>doc.: IEEE 802.11-13/1381r0</a:t>
            </a:r>
            <a:endParaRPr lang="en-US"/>
          </a:p>
        </p:txBody>
      </p:sp>
      <p:sp>
        <p:nvSpPr>
          <p:cNvPr id="5" name="Date Placeholder 4"/>
          <p:cNvSpPr>
            <a:spLocks noGrp="1"/>
          </p:cNvSpPr>
          <p:nvPr>
            <p:ph type="dt" idx="11"/>
          </p:nvPr>
        </p:nvSpPr>
        <p:spPr/>
        <p:txBody>
          <a:bodyPr/>
          <a:lstStyle/>
          <a:p>
            <a:r>
              <a:rPr lang="en-US" smtClean="0"/>
              <a:t>November 2013</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BAE Systems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2013</a:t>
            </a:r>
            <a:endParaRPr lang="en-GB"/>
          </a:p>
        </p:txBody>
      </p:sp>
      <p:sp>
        <p:nvSpPr>
          <p:cNvPr id="6" name="Footer Placeholder 5"/>
          <p:cNvSpPr>
            <a:spLocks noGrp="1"/>
          </p:cNvSpPr>
          <p:nvPr>
            <p:ph type="ftr" idx="11"/>
          </p:nvPr>
        </p:nvSpPr>
        <p:spPr/>
        <p:txBody>
          <a:bodyPr/>
          <a:lstStyle>
            <a:lvl1pPr>
              <a:defRPr/>
            </a:lvl1pPr>
          </a:lstStyle>
          <a:p>
            <a:r>
              <a:rPr lang="en-GB" dirty="0" smtClean="0"/>
              <a:t>Apurva N. Mody, BAE Systems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Apurva N. Mody, BAE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2013</a:t>
            </a:r>
            <a:endParaRPr lang="en-GB"/>
          </a:p>
        </p:txBody>
      </p:sp>
      <p:sp>
        <p:nvSpPr>
          <p:cNvPr id="4" name="Footer Placeholder 3"/>
          <p:cNvSpPr>
            <a:spLocks noGrp="1"/>
          </p:cNvSpPr>
          <p:nvPr>
            <p:ph type="ftr" idx="11"/>
          </p:nvPr>
        </p:nvSpPr>
        <p:spPr/>
        <p:txBody>
          <a:bodyPr/>
          <a:lstStyle>
            <a:lvl1pPr>
              <a:defRPr/>
            </a:lvl1pPr>
          </a:lstStyle>
          <a:p>
            <a:r>
              <a:rPr lang="en-GB" dirty="0" smtClean="0"/>
              <a:t>Apurva N. Mody, BAE Systems</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2013</a:t>
            </a:r>
            <a:endParaRPr lang="en-GB"/>
          </a:p>
        </p:txBody>
      </p:sp>
      <p:sp>
        <p:nvSpPr>
          <p:cNvPr id="3" name="Footer Placeholder 2"/>
          <p:cNvSpPr>
            <a:spLocks noGrp="1"/>
          </p:cNvSpPr>
          <p:nvPr>
            <p:ph type="ftr" idx="11"/>
          </p:nvPr>
        </p:nvSpPr>
        <p:spPr/>
        <p:txBody>
          <a:bodyPr/>
          <a:lstStyle>
            <a:lvl1pPr>
              <a:defRPr/>
            </a:lvl1pPr>
          </a:lstStyle>
          <a:p>
            <a:r>
              <a:rPr lang="en-GB" dirty="0" smtClean="0"/>
              <a:t>Apurva N. Mody, BAE Systems</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BAE Systems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22-13/0168r0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22/dcn/13/22-13-0138-02-0000-802-22-revision-par.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mentor.ieee.org/802.22/dcn/13/22-13-0156-00-0000-802-22-revision-par-5c.docx" TargetMode="External"/><Relationship Id="rId4" Type="http://schemas.openxmlformats.org/officeDocument/2006/relationships/hyperlink" Target="https://mentor.ieee.org/802.22/dcn/13/22-13-0138-03-0000-802-22-revision-par.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whitehouse.gov/sites/default/files/microsites/ostp/pcast_spectrum_report_final_july_20_2012.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whitehouse.gov/sites/default/files/microsites/ostp/pcast_spectrum_report_final_july_20_2012.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802-22 Response to Comments on the 802.22 Revision PAR</a:t>
            </a:r>
            <a:endParaRPr lang="en-GB" dirty="0"/>
          </a:p>
        </p:txBody>
      </p:sp>
      <p:sp>
        <p:nvSpPr>
          <p:cNvPr id="3074" name="Rectangle 2"/>
          <p:cNvSpPr>
            <a:spLocks noGrp="1" noChangeArrowheads="1"/>
          </p:cNvSpPr>
          <p:nvPr>
            <p:ph type="body" idx="1"/>
          </p:nvPr>
        </p:nvSpPr>
        <p:spPr>
          <a:xfrm>
            <a:off x="685800" y="20574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2013-11-13</a:t>
            </a:r>
            <a:endParaRPr lang="en-GB" sz="2000" b="0" dirty="0"/>
          </a:p>
        </p:txBody>
      </p:sp>
      <p:graphicFrame>
        <p:nvGraphicFramePr>
          <p:cNvPr id="3075" name="Object 3"/>
          <p:cNvGraphicFramePr>
            <a:graphicFrameLocks noChangeAspect="1"/>
          </p:cNvGraphicFramePr>
          <p:nvPr/>
        </p:nvGraphicFramePr>
        <p:xfrm>
          <a:off x="509588" y="2803525"/>
          <a:ext cx="7945437" cy="2443163"/>
        </p:xfrm>
        <a:graphic>
          <a:graphicData uri="http://schemas.openxmlformats.org/presentationml/2006/ole">
            <p:oleObj spid="_x0000_s3075" name="Document" r:id="rId4" imgW="8586170" imgH="2651895" progId="Word.Document.8">
              <p:embed/>
            </p:oleObj>
          </a:graphicData>
        </a:graphic>
      </p:graphicFrame>
      <p:sp>
        <p:nvSpPr>
          <p:cNvPr id="3076" name="Rectangle 4"/>
          <p:cNvSpPr>
            <a:spLocks noChangeArrowheads="1"/>
          </p:cNvSpPr>
          <p:nvPr/>
        </p:nvSpPr>
        <p:spPr bwMode="auto">
          <a:xfrm>
            <a:off x="533400" y="24733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Comments from 802.11 </a:t>
            </a:r>
            <a:endParaRPr lang="en-US" dirty="0"/>
          </a:p>
        </p:txBody>
      </p:sp>
      <p:sp>
        <p:nvSpPr>
          <p:cNvPr id="3" name="Content Placeholder 2"/>
          <p:cNvSpPr>
            <a:spLocks noGrp="1"/>
          </p:cNvSpPr>
          <p:nvPr>
            <p:ph idx="1"/>
          </p:nvPr>
        </p:nvSpPr>
        <p:spPr>
          <a:xfrm>
            <a:off x="228600" y="1219200"/>
            <a:ext cx="8610600" cy="5029200"/>
          </a:xfrm>
        </p:spPr>
        <p:txBody>
          <a:bodyPr/>
          <a:lstStyle/>
          <a:p>
            <a:pPr marL="0" indent="0"/>
            <a:r>
              <a:rPr lang="en-US" sz="2000" dirty="0" smtClean="0"/>
              <a:t>General: Missing updated 5C – see 10.2 and 10.3 of the LMSC OM – This Project is not qualified to be considered at this Session</a:t>
            </a:r>
            <a:r>
              <a:rPr lang="en-US" sz="2000" dirty="0" smtClean="0"/>
              <a:t>.</a:t>
            </a:r>
          </a:p>
          <a:p>
            <a:pPr marL="0" indent="0"/>
            <a:r>
              <a:rPr lang="en-US" sz="2000" dirty="0" smtClean="0">
                <a:solidFill>
                  <a:schemeClr val="accent2"/>
                </a:solidFill>
              </a:rPr>
              <a:t>ANS: The primary purpose of the revision is to merge the amendments (P802.22a and P802.22b) as well as make the necessary corrections. The new clause is likely to be a recommendation on how 802.22 may be used in other shared spectrum bands which may have rules that are similar to the ones defined in the TV Bands. So it was interpreted that the 5C may not be required. However, when the 802 EC Chair requested a 5C it was promptly provided on November 1</a:t>
            </a:r>
            <a:r>
              <a:rPr lang="en-US" sz="2000" baseline="30000" dirty="0" smtClean="0">
                <a:solidFill>
                  <a:schemeClr val="accent2"/>
                </a:solidFill>
              </a:rPr>
              <a:t>st</a:t>
            </a:r>
            <a:endParaRPr lang="en-US" sz="2000" dirty="0" smtClean="0">
              <a:solidFill>
                <a:schemeClr val="accent2"/>
              </a:solidFill>
            </a:endParaRPr>
          </a:p>
          <a:p>
            <a:endParaRPr lang="en-US" sz="2000" dirty="0" smtClean="0"/>
          </a:p>
          <a:p>
            <a:pPr marL="0" indent="0"/>
            <a:r>
              <a:rPr lang="en-US" sz="2000" dirty="0" smtClean="0"/>
              <a:t>General: the PAR form presented is not the correct PAR form.  An old PAR form should not be used for consideration.</a:t>
            </a:r>
          </a:p>
          <a:p>
            <a:pPr marL="0" indent="0"/>
            <a:r>
              <a:rPr lang="en-US" sz="2000" dirty="0" smtClean="0">
                <a:solidFill>
                  <a:schemeClr val="accent2"/>
                </a:solidFill>
              </a:rPr>
              <a:t>ANS: This PAR form was generated by the IEEE </a:t>
            </a:r>
            <a:r>
              <a:rPr lang="en-US" sz="2000" dirty="0" err="1" smtClean="0">
                <a:solidFill>
                  <a:schemeClr val="accent2"/>
                </a:solidFill>
              </a:rPr>
              <a:t>myProject</a:t>
            </a:r>
            <a:r>
              <a:rPr lang="en-US" sz="2000" dirty="0" smtClean="0">
                <a:solidFill>
                  <a:schemeClr val="accent2"/>
                </a:solidFill>
              </a:rPr>
              <a:t> so we are not aware if the form automatically generated by the tool is an old PAR form or a new PAR form.</a:t>
            </a:r>
            <a:endParaRPr lang="en-US" sz="2000" dirty="0" smtClean="0">
              <a:solidFill>
                <a:schemeClr val="accent2"/>
              </a:solidFill>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457199"/>
          </a:xfrm>
        </p:spPr>
        <p:txBody>
          <a:bodyPr/>
          <a:lstStyle/>
          <a:p>
            <a:r>
              <a:rPr lang="en-US" dirty="0" smtClean="0"/>
              <a:t>Comments from 802.16 </a:t>
            </a:r>
            <a:endParaRPr lang="en-US" dirty="0"/>
          </a:p>
        </p:txBody>
      </p:sp>
      <p:sp>
        <p:nvSpPr>
          <p:cNvPr id="3" name="Content Placeholder 2"/>
          <p:cNvSpPr>
            <a:spLocks noGrp="1"/>
          </p:cNvSpPr>
          <p:nvPr>
            <p:ph idx="1"/>
          </p:nvPr>
        </p:nvSpPr>
        <p:spPr>
          <a:xfrm>
            <a:off x="304800" y="1296987"/>
            <a:ext cx="8610600" cy="4875213"/>
          </a:xfrm>
        </p:spPr>
        <p:txBody>
          <a:bodyPr/>
          <a:lstStyle/>
          <a:p>
            <a:r>
              <a:rPr lang="en-US" dirty="0" smtClean="0"/>
              <a:t>The IEEE 802.16 Working Group has reviewed the draft P802.22 PAR Revision</a:t>
            </a:r>
          </a:p>
          <a:p>
            <a:r>
              <a:rPr lang="en-US" dirty="0" smtClean="0"/>
              <a:t>&lt;https://mentor.ieee.org/802.22/dcn/13/22-13-0138-03-0000-802-22-revision-par.pdf&gt; and offers the </a:t>
            </a:r>
            <a:r>
              <a:rPr lang="en-US" dirty="0" smtClean="0"/>
              <a:t>following comment</a:t>
            </a:r>
            <a:r>
              <a:rPr lang="en-US" dirty="0" smtClean="0"/>
              <a:t>.</a:t>
            </a:r>
          </a:p>
          <a:p>
            <a:r>
              <a:rPr lang="en-US" dirty="0" smtClean="0"/>
              <a:t>The Scope, per the draft PAR revision, is:</a:t>
            </a:r>
          </a:p>
          <a:p>
            <a:pPr marL="0" indent="0"/>
            <a:r>
              <a:rPr lang="en-US" i="1" dirty="0" smtClean="0"/>
              <a:t>This standard specifies the air interface, including the cognitive </a:t>
            </a:r>
            <a:r>
              <a:rPr lang="en-US" i="1" dirty="0" smtClean="0">
                <a:solidFill>
                  <a:srgbClr val="FF0000"/>
                </a:solidFill>
              </a:rPr>
              <a:t>radio </a:t>
            </a:r>
            <a:r>
              <a:rPr lang="en-US" i="1" dirty="0" smtClean="0"/>
              <a:t>medium access </a:t>
            </a:r>
            <a:r>
              <a:rPr lang="en-US" i="1" dirty="0" smtClean="0"/>
              <a:t>control layer </a:t>
            </a:r>
            <a:r>
              <a:rPr lang="en-US" i="1" dirty="0" smtClean="0"/>
              <a:t>(MAC) and physical layer (PHY), of point-to-multipoint and </a:t>
            </a:r>
            <a:r>
              <a:rPr lang="en-US" i="1" dirty="0" smtClean="0">
                <a:solidFill>
                  <a:srgbClr val="FF0000"/>
                </a:solidFill>
              </a:rPr>
              <a:t>point-to-point</a:t>
            </a:r>
            <a:r>
              <a:rPr lang="en-US" i="1" dirty="0" smtClean="0"/>
              <a:t> </a:t>
            </a:r>
            <a:r>
              <a:rPr lang="en-US" i="1" dirty="0" smtClean="0"/>
              <a:t>wireless regional </a:t>
            </a:r>
            <a:r>
              <a:rPr lang="en-US" i="1" dirty="0" smtClean="0"/>
              <a:t>area networks comprised of a professional fixed base station with fixed and </a:t>
            </a:r>
            <a:r>
              <a:rPr lang="en-US" i="1" dirty="0" smtClean="0"/>
              <a:t>portable user </a:t>
            </a:r>
            <a:r>
              <a:rPr lang="en-US" i="1" dirty="0" smtClean="0"/>
              <a:t>terminals operating </a:t>
            </a:r>
            <a:r>
              <a:rPr lang="en-US" i="1" dirty="0" smtClean="0">
                <a:solidFill>
                  <a:srgbClr val="FF0000"/>
                </a:solidFill>
              </a:rPr>
              <a:t>in the bands that allow spectrum sharing such as </a:t>
            </a:r>
            <a:r>
              <a:rPr lang="en-US" i="1" dirty="0" smtClean="0"/>
              <a:t>VHF/UHF </a:t>
            </a:r>
            <a:r>
              <a:rPr lang="en-US" i="1" dirty="0" smtClean="0"/>
              <a:t>TV broadcast </a:t>
            </a:r>
            <a:r>
              <a:rPr lang="en-US" i="1" dirty="0" smtClean="0"/>
              <a:t>bands between 54 MHz to 862 </a:t>
            </a:r>
            <a:r>
              <a:rPr lang="en-US" i="1" dirty="0" err="1" smtClean="0"/>
              <a:t>MHz</a:t>
            </a:r>
            <a:r>
              <a:rPr lang="en-US" i="1" dirty="0" err="1" smtClean="0"/>
              <a:t>.</a:t>
            </a:r>
            <a:endParaRPr lang="en-US" i="1"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457199"/>
          </a:xfrm>
        </p:spPr>
        <p:txBody>
          <a:bodyPr/>
          <a:lstStyle/>
          <a:p>
            <a:r>
              <a:rPr lang="en-US" dirty="0" smtClean="0"/>
              <a:t>Comments from 802.16 </a:t>
            </a:r>
            <a:endParaRPr lang="en-US" dirty="0"/>
          </a:p>
        </p:txBody>
      </p:sp>
      <p:sp>
        <p:nvSpPr>
          <p:cNvPr id="3" name="Content Placeholder 2"/>
          <p:cNvSpPr>
            <a:spLocks noGrp="1"/>
          </p:cNvSpPr>
          <p:nvPr>
            <p:ph idx="1"/>
          </p:nvPr>
        </p:nvSpPr>
        <p:spPr>
          <a:xfrm>
            <a:off x="304800" y="1066800"/>
            <a:ext cx="8610600" cy="5103813"/>
          </a:xfrm>
        </p:spPr>
        <p:txBody>
          <a:bodyPr/>
          <a:lstStyle/>
          <a:p>
            <a:pPr marL="0" indent="0"/>
            <a:r>
              <a:rPr lang="en-US" sz="2000" dirty="0" smtClean="0"/>
              <a:t>We </a:t>
            </a:r>
            <a:r>
              <a:rPr lang="en-US" sz="2000" dirty="0" smtClean="0"/>
              <a:t>note the proposed addition of the term “point-to-point” to the scope, implying the </a:t>
            </a:r>
            <a:r>
              <a:rPr lang="en-US" sz="2000" dirty="0" smtClean="0"/>
              <a:t>draft standard </a:t>
            </a:r>
            <a:r>
              <a:rPr lang="en-US" sz="2000" dirty="0" smtClean="0"/>
              <a:t>will </a:t>
            </a:r>
            <a:r>
              <a:rPr lang="en-US" sz="2000" dirty="0" smtClean="0"/>
              <a:t>specify an </a:t>
            </a:r>
            <a:r>
              <a:rPr lang="en-US" sz="2000" dirty="0" smtClean="0"/>
              <a:t>air interface of point-to-point in addition to point-to-multipoint wireless regional area networks. To </a:t>
            </a:r>
            <a:r>
              <a:rPr lang="en-US" sz="2000" dirty="0" smtClean="0"/>
              <a:t>the extent </a:t>
            </a:r>
            <a:r>
              <a:rPr lang="en-US" sz="2000" dirty="0" smtClean="0"/>
              <a:t>that a point-to-multipoint system can be considered a point-to-point system when a fixed base </a:t>
            </a:r>
            <a:r>
              <a:rPr lang="en-US" sz="2000" dirty="0" smtClean="0"/>
              <a:t>station communicates </a:t>
            </a:r>
            <a:r>
              <a:rPr lang="en-US" sz="2000" dirty="0" smtClean="0"/>
              <a:t>with a single user terminal, this additional “point-to-point” text is superfluous since </a:t>
            </a:r>
            <a:r>
              <a:rPr lang="en-US" sz="2000" dirty="0" smtClean="0"/>
              <a:t>the capability </a:t>
            </a:r>
            <a:r>
              <a:rPr lang="en-US" sz="2000" dirty="0" smtClean="0"/>
              <a:t>is already included in the existing 802.22 standard. Alternatively, if the intention of this </a:t>
            </a:r>
            <a:r>
              <a:rPr lang="en-US" sz="2000" dirty="0" smtClean="0"/>
              <a:t>PAR revision </a:t>
            </a:r>
            <a:r>
              <a:rPr lang="en-US" sz="2000" dirty="0" smtClean="0"/>
              <a:t>is to broaden the PAR scope (for example, to include an air interface between a pair of base stations </a:t>
            </a:r>
            <a:r>
              <a:rPr lang="en-US" sz="2000" dirty="0" smtClean="0"/>
              <a:t>or a </a:t>
            </a:r>
            <a:r>
              <a:rPr lang="en-US" sz="2000" dirty="0" smtClean="0"/>
              <a:t>pair of user terminals), this would be a major change in the scope of the existing standard and would </a:t>
            </a:r>
            <a:r>
              <a:rPr lang="en-US" sz="2000" dirty="0" smtClean="0"/>
              <a:t>require full </a:t>
            </a:r>
            <a:r>
              <a:rPr lang="en-US" sz="2000" dirty="0" smtClean="0"/>
              <a:t>justification through a Five Criteria statement. However, the Five Criteria statement circulated on </a:t>
            </a:r>
            <a:r>
              <a:rPr lang="en-US" sz="2000" dirty="0" smtClean="0"/>
              <a:t>1 November </a:t>
            </a:r>
            <a:r>
              <a:rPr lang="en-US" sz="2000" dirty="0" smtClean="0"/>
              <a:t>does not provide details justifying such a broadening of scope. We propose to remove the </a:t>
            </a:r>
            <a:r>
              <a:rPr lang="en-US" sz="2000" dirty="0" smtClean="0"/>
              <a:t>term “point-to-point</a:t>
            </a:r>
            <a:r>
              <a:rPr lang="en-US" sz="2000" dirty="0" smtClean="0"/>
              <a:t>” from the PAR revision, since there is currently no restriction on the application of a </a:t>
            </a:r>
            <a:r>
              <a:rPr lang="en-US" sz="2000" dirty="0" smtClean="0"/>
              <a:t>point-to-multipoint system </a:t>
            </a:r>
            <a:r>
              <a:rPr lang="en-US" sz="2000" dirty="0" smtClean="0"/>
              <a:t>with only a single user terminal communicating with a fixed base station in the </a:t>
            </a:r>
            <a:r>
              <a:rPr lang="en-US" sz="2000" dirty="0" smtClean="0"/>
              <a:t>802.22 standard.</a:t>
            </a:r>
          </a:p>
          <a:p>
            <a:pPr marL="0" indent="0"/>
            <a:r>
              <a:rPr lang="en-US" sz="2000" dirty="0" smtClean="0">
                <a:solidFill>
                  <a:schemeClr val="accent2"/>
                </a:solidFill>
              </a:rPr>
              <a:t>ANS: ACCEPT – Removed the term Point-to-Point from the Scope</a:t>
            </a:r>
            <a:endParaRPr lang="en-US" sz="2000" dirty="0" smtClean="0">
              <a:solidFill>
                <a:schemeClr val="accent2"/>
              </a:solidFill>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457199"/>
          </a:xfrm>
        </p:spPr>
        <p:txBody>
          <a:bodyPr/>
          <a:lstStyle/>
          <a:p>
            <a:r>
              <a:rPr lang="en-US" dirty="0" smtClean="0"/>
              <a:t>Comments from 802.16 </a:t>
            </a:r>
            <a:endParaRPr lang="en-US" dirty="0"/>
          </a:p>
        </p:txBody>
      </p:sp>
      <p:sp>
        <p:nvSpPr>
          <p:cNvPr id="3" name="Content Placeholder 2"/>
          <p:cNvSpPr>
            <a:spLocks noGrp="1"/>
          </p:cNvSpPr>
          <p:nvPr>
            <p:ph idx="1"/>
          </p:nvPr>
        </p:nvSpPr>
        <p:spPr>
          <a:xfrm>
            <a:off x="304800" y="1219200"/>
            <a:ext cx="8610600" cy="5103813"/>
          </a:xfrm>
        </p:spPr>
        <p:txBody>
          <a:bodyPr/>
          <a:lstStyle/>
          <a:p>
            <a:pPr marL="0" indent="0"/>
            <a:r>
              <a:rPr lang="en-US" sz="2000" dirty="0" smtClean="0"/>
              <a:t>We are also concerned about the proposed text “bands that allow spectrum sharing such as” to the </a:t>
            </a:r>
            <a:r>
              <a:rPr lang="en-US" sz="2000" dirty="0" smtClean="0"/>
              <a:t>modified scope </a:t>
            </a:r>
            <a:r>
              <a:rPr lang="en-US" sz="2000" dirty="0" smtClean="0"/>
              <a:t>(noting that the word “allow” was not used in the draft PAR revision 02 that was reviewed by many </a:t>
            </a:r>
            <a:r>
              <a:rPr lang="en-US" sz="2000" dirty="0" smtClean="0"/>
              <a:t>EC members </a:t>
            </a:r>
            <a:r>
              <a:rPr lang="en-US" sz="2000" dirty="0" smtClean="0"/>
              <a:t>and dramatically alters the meaning of the scope). To our understanding some form of </a:t>
            </a:r>
            <a:r>
              <a:rPr lang="en-US" sz="2000" dirty="0" smtClean="0"/>
              <a:t>spectrum sharing </a:t>
            </a:r>
            <a:r>
              <a:rPr lang="en-US" sz="2000" dirty="0" smtClean="0"/>
              <a:t>is allowed in virtually all wireless bands, including licensed bands. Thus, the proposal would </a:t>
            </a:r>
            <a:r>
              <a:rPr lang="en-US" sz="2000" dirty="0" smtClean="0"/>
              <a:t>expand the </a:t>
            </a:r>
            <a:r>
              <a:rPr lang="en-US" sz="2000" dirty="0" smtClean="0"/>
              <a:t>scope of the standard from cognitive radio networks to radio networks applicable to any spectrum </a:t>
            </a:r>
            <a:r>
              <a:rPr lang="en-US" sz="2000" dirty="0" smtClean="0"/>
              <a:t>sharing method </a:t>
            </a:r>
            <a:r>
              <a:rPr lang="en-US" sz="2000" dirty="0" smtClean="0"/>
              <a:t>in any known band, including bands in which spectrum sharing is allowed but not normally used. </a:t>
            </a:r>
            <a:r>
              <a:rPr lang="en-US" sz="2000" dirty="0" smtClean="0"/>
              <a:t>Such a </a:t>
            </a:r>
            <a:r>
              <a:rPr lang="en-US" sz="2000" dirty="0" smtClean="0"/>
              <a:t>significant change of scope would need to be supported by an analysis in an accompanying Five </a:t>
            </a:r>
            <a:r>
              <a:rPr lang="en-US" sz="2000" dirty="0" smtClean="0"/>
              <a:t>Criteria statement </a:t>
            </a:r>
            <a:r>
              <a:rPr lang="en-US" sz="2000" dirty="0" smtClean="0"/>
              <a:t>addressing the expansion to all possible spectrum sharing methods. We propose to limit </a:t>
            </a:r>
            <a:r>
              <a:rPr lang="en-US" sz="2000" dirty="0" smtClean="0"/>
              <a:t>the expansion </a:t>
            </a:r>
            <a:r>
              <a:rPr lang="en-US" sz="2000" dirty="0" smtClean="0"/>
              <a:t>of the scope to bands requiring cognitive radio solutions</a:t>
            </a:r>
            <a:r>
              <a:rPr lang="en-US" sz="2000" dirty="0" smtClean="0"/>
              <a:t>.</a:t>
            </a:r>
          </a:p>
          <a:p>
            <a:pPr marL="0" indent="0"/>
            <a:r>
              <a:rPr lang="en-US" sz="2000" dirty="0" smtClean="0">
                <a:solidFill>
                  <a:schemeClr val="accent2"/>
                </a:solidFill>
              </a:rPr>
              <a:t>ANS: Please see the next page …..</a:t>
            </a:r>
            <a:endParaRPr lang="en-US" sz="2000" dirty="0">
              <a:solidFill>
                <a:schemeClr val="accent2"/>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457199"/>
          </a:xfrm>
        </p:spPr>
        <p:txBody>
          <a:bodyPr/>
          <a:lstStyle/>
          <a:p>
            <a:r>
              <a:rPr lang="en-US" dirty="0" smtClean="0"/>
              <a:t>Comments from 802.16 </a:t>
            </a:r>
            <a:endParaRPr lang="en-US" dirty="0"/>
          </a:p>
        </p:txBody>
      </p:sp>
      <p:sp>
        <p:nvSpPr>
          <p:cNvPr id="3" name="Content Placeholder 2"/>
          <p:cNvSpPr>
            <a:spLocks noGrp="1"/>
          </p:cNvSpPr>
          <p:nvPr>
            <p:ph idx="1"/>
          </p:nvPr>
        </p:nvSpPr>
        <p:spPr>
          <a:xfrm>
            <a:off x="304800" y="1219200"/>
            <a:ext cx="8610600" cy="5103813"/>
          </a:xfrm>
        </p:spPr>
        <p:txBody>
          <a:bodyPr/>
          <a:lstStyle/>
          <a:p>
            <a:pPr marL="0" indent="0"/>
            <a:r>
              <a:rPr lang="en-US" sz="2000" dirty="0" smtClean="0">
                <a:solidFill>
                  <a:schemeClr val="accent2"/>
                </a:solidFill>
              </a:rPr>
              <a:t>Continued from th</a:t>
            </a:r>
            <a:r>
              <a:rPr lang="en-US" sz="2000" dirty="0" smtClean="0">
                <a:solidFill>
                  <a:schemeClr val="accent2"/>
                </a:solidFill>
              </a:rPr>
              <a:t>e earlier page ….</a:t>
            </a:r>
            <a:endParaRPr lang="en-US" sz="2000" dirty="0" smtClean="0">
              <a:solidFill>
                <a:schemeClr val="accent2"/>
              </a:solidFill>
            </a:endParaRPr>
          </a:p>
          <a:p>
            <a:pPr marL="0" indent="0"/>
            <a:endParaRPr lang="en-US" sz="2000" dirty="0" smtClean="0">
              <a:solidFill>
                <a:schemeClr val="accent2"/>
              </a:solidFill>
            </a:endParaRPr>
          </a:p>
          <a:p>
            <a:pPr marL="0" indent="0"/>
            <a:r>
              <a:rPr lang="en-US" sz="2000" dirty="0" smtClean="0">
                <a:solidFill>
                  <a:schemeClr val="accent2"/>
                </a:solidFill>
              </a:rPr>
              <a:t>ANS: The PAR document with the words “allow” was circulated as a correction via e-mail that was sent out on October 11</a:t>
            </a:r>
            <a:r>
              <a:rPr lang="en-US" sz="2000" baseline="30000" dirty="0" smtClean="0">
                <a:solidFill>
                  <a:schemeClr val="accent2"/>
                </a:solidFill>
              </a:rPr>
              <a:t>th</a:t>
            </a:r>
            <a:r>
              <a:rPr lang="en-US" sz="2000" dirty="0" smtClean="0">
                <a:solidFill>
                  <a:schemeClr val="accent2"/>
                </a:solidFill>
              </a:rPr>
              <a:t> [22-13-0138Rev2</a:t>
            </a:r>
            <a:r>
              <a:rPr lang="en-US" sz="2000" dirty="0" smtClean="0">
                <a:solidFill>
                  <a:schemeClr val="accent2"/>
                </a:solidFill>
              </a:rPr>
              <a:t>]. </a:t>
            </a:r>
            <a:r>
              <a:rPr lang="en-US" sz="2000" dirty="0" smtClean="0">
                <a:solidFill>
                  <a:schemeClr val="accent2"/>
                </a:solidFill>
              </a:rPr>
              <a:t> However, we are okay with changing the word “that Allow Spectrum Sharing” to “that Allow Spectrum Sharing between Primary Services </a:t>
            </a:r>
            <a:r>
              <a:rPr lang="en-US" sz="2000" dirty="0" smtClean="0">
                <a:solidFill>
                  <a:schemeClr val="accent2"/>
                </a:solidFill>
              </a:rPr>
              <a:t>and </a:t>
            </a:r>
            <a:r>
              <a:rPr lang="en-US" sz="2000" dirty="0" smtClean="0">
                <a:solidFill>
                  <a:schemeClr val="accent2"/>
                </a:solidFill>
              </a:rPr>
              <a:t>Opportunistic Communication Devices”</a:t>
            </a:r>
          </a:p>
          <a:p>
            <a:pPr marL="0" indent="0"/>
            <a:endParaRPr lang="en-US" sz="2000" dirty="0" smtClean="0">
              <a:solidFill>
                <a:schemeClr val="accent2"/>
              </a:solidFill>
            </a:endParaRPr>
          </a:p>
          <a:p>
            <a:pPr marL="0" indent="0"/>
            <a:r>
              <a:rPr lang="en-US" sz="2000" dirty="0" smtClean="0">
                <a:solidFill>
                  <a:schemeClr val="accent2"/>
                </a:solidFill>
              </a:rPr>
              <a:t>The </a:t>
            </a:r>
            <a:r>
              <a:rPr lang="en-US" sz="2000" dirty="0" smtClean="0">
                <a:solidFill>
                  <a:schemeClr val="accent2"/>
                </a:solidFill>
              </a:rPr>
              <a:t>fundamental assumption behind the operation of IEEE 802.22 systems is that spectrum </a:t>
            </a:r>
            <a:r>
              <a:rPr lang="en-US" sz="2000" dirty="0" smtClean="0">
                <a:solidFill>
                  <a:schemeClr val="accent2"/>
                </a:solidFill>
              </a:rPr>
              <a:t>is shared with primary users. Hence the shared spectrum may </a:t>
            </a:r>
            <a:r>
              <a:rPr lang="en-US" sz="2000" dirty="0" smtClean="0">
                <a:solidFill>
                  <a:schemeClr val="accent2"/>
                </a:solidFill>
              </a:rPr>
              <a:t>or may not be </a:t>
            </a:r>
            <a:r>
              <a:rPr lang="en-US" sz="2000" dirty="0" smtClean="0">
                <a:solidFill>
                  <a:schemeClr val="accent2"/>
                </a:solidFill>
              </a:rPr>
              <a:t>available at all times and at all the locations. The radio </a:t>
            </a:r>
            <a:r>
              <a:rPr lang="en-US" sz="2000" dirty="0" smtClean="0">
                <a:solidFill>
                  <a:schemeClr val="accent2"/>
                </a:solidFill>
              </a:rPr>
              <a:t>will have to </a:t>
            </a:r>
            <a:r>
              <a:rPr lang="en-US" sz="2000" dirty="0" smtClean="0">
                <a:solidFill>
                  <a:schemeClr val="accent2"/>
                </a:solidFill>
              </a:rPr>
              <a:t>automatically change </a:t>
            </a:r>
            <a:r>
              <a:rPr lang="en-US" sz="2000" dirty="0" smtClean="0">
                <a:solidFill>
                  <a:schemeClr val="accent2"/>
                </a:solidFill>
              </a:rPr>
              <a:t>its characteristics and behavior to operate in appropriate alternate spectrum </a:t>
            </a:r>
            <a:r>
              <a:rPr lang="en-US" sz="2000" dirty="0" smtClean="0">
                <a:solidFill>
                  <a:schemeClr val="accent2"/>
                </a:solidFill>
              </a:rPr>
              <a:t>as directed by the cognitive sharing mechanism (e. g. database, sensing or beaconing). </a:t>
            </a:r>
            <a:r>
              <a:rPr lang="en-US" sz="2000" dirty="0" smtClean="0">
                <a:solidFill>
                  <a:schemeClr val="accent2"/>
                </a:solidFill>
              </a:rPr>
              <a:t>Hence 802.22 is highly applicable for use in bands that allow or require spectrum </a:t>
            </a:r>
            <a:r>
              <a:rPr lang="en-US" sz="2000" dirty="0" smtClean="0">
                <a:solidFill>
                  <a:schemeClr val="accent2"/>
                </a:solidFill>
              </a:rPr>
              <a:t>sharing</a:t>
            </a:r>
            <a:r>
              <a:rPr lang="en-US" sz="2000" dirty="0" smtClean="0">
                <a:solidFill>
                  <a:schemeClr val="accent2"/>
                </a:solidFill>
              </a:rPr>
              <a:t> </a:t>
            </a:r>
            <a:r>
              <a:rPr lang="en-US" sz="2000" dirty="0" smtClean="0">
                <a:solidFill>
                  <a:schemeClr val="accent2"/>
                </a:solidFill>
              </a:rPr>
              <a:t>such as the radar bands between 2700 MHz to 3650 MHz in the United States. </a:t>
            </a:r>
          </a:p>
          <a:p>
            <a:pPr marL="0" indent="0"/>
            <a:endParaRPr lang="en-US" sz="2000" dirty="0" smtClean="0">
              <a:solidFill>
                <a:schemeClr val="accent2"/>
              </a:solidFill>
            </a:endParaRPr>
          </a:p>
          <a:p>
            <a:pPr marL="0" indent="0"/>
            <a:endParaRPr lang="en-US" sz="2000" dirty="0">
              <a:solidFill>
                <a:schemeClr val="accent2"/>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2013</a:t>
            </a:r>
            <a:endParaRPr lang="en-GB"/>
          </a:p>
        </p:txBody>
      </p:sp>
      <p:sp>
        <p:nvSpPr>
          <p:cNvPr id="5" name="Footer Placeholder 4"/>
          <p:cNvSpPr>
            <a:spLocks noGrp="1"/>
          </p:cNvSpPr>
          <p:nvPr>
            <p:ph type="ftr" idx="14"/>
          </p:nvPr>
        </p:nvSpPr>
        <p:spPr>
          <a:xfrm>
            <a:off x="6215074" y="6475413"/>
            <a:ext cx="2327264" cy="77787"/>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09600"/>
            <a:ext cx="77724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Summary</a:t>
            </a:r>
            <a:endParaRPr lang="en-GB" dirty="0"/>
          </a:p>
        </p:txBody>
      </p:sp>
      <p:sp>
        <p:nvSpPr>
          <p:cNvPr id="4098" name="Rectangle 2"/>
          <p:cNvSpPr>
            <a:spLocks noGrp="1" noChangeArrowheads="1"/>
          </p:cNvSpPr>
          <p:nvPr>
            <p:ph type="body" idx="1"/>
          </p:nvPr>
        </p:nvSpPr>
        <p:spPr>
          <a:xfrm>
            <a:off x="381000" y="990600"/>
            <a:ext cx="8382000" cy="5181600"/>
          </a:xfrm>
          <a:ln/>
        </p:spPr>
        <p:txBody>
          <a:bodyPr/>
          <a:lstStyle/>
          <a:p>
            <a:r>
              <a:rPr lang="en-US" dirty="0" smtClean="0"/>
              <a:t>802.22 General Comments</a:t>
            </a:r>
            <a:endParaRPr lang="en-US" dirty="0" smtClean="0"/>
          </a:p>
          <a:p>
            <a:pPr marL="457200" indent="-457200">
              <a:buFont typeface="+mj-lt"/>
              <a:buAutoNum type="arabicPeriod"/>
            </a:pPr>
            <a:r>
              <a:rPr lang="en-US" dirty="0" smtClean="0"/>
              <a:t>The 802.22 WG submitted the initial revision PAR as contained in document [</a:t>
            </a:r>
            <a:r>
              <a:rPr lang="en-US" dirty="0" smtClean="0">
                <a:hlinkClick r:id="rId3"/>
              </a:rPr>
              <a:t>22-13-0138Rev2</a:t>
            </a:r>
            <a:r>
              <a:rPr lang="en-US" dirty="0" smtClean="0"/>
              <a:t>] on October 10</a:t>
            </a:r>
            <a:r>
              <a:rPr lang="en-US" baseline="30000" dirty="0" smtClean="0"/>
              <a:t>th</a:t>
            </a:r>
            <a:r>
              <a:rPr lang="en-US" dirty="0" smtClean="0"/>
              <a:t> 2013 </a:t>
            </a:r>
          </a:p>
          <a:p>
            <a:pPr marL="457200" indent="-457200">
              <a:buFont typeface="+mj-lt"/>
              <a:buAutoNum type="arabicPeriod"/>
            </a:pPr>
            <a:r>
              <a:rPr lang="en-US" dirty="0" smtClean="0"/>
              <a:t>A corrected PAR document was sent out on October 11</a:t>
            </a:r>
            <a:r>
              <a:rPr lang="en-US" baseline="30000" dirty="0" smtClean="0"/>
              <a:t>th</a:t>
            </a:r>
            <a:r>
              <a:rPr lang="en-US" dirty="0" smtClean="0"/>
              <a:t> 2013 [</a:t>
            </a:r>
            <a:r>
              <a:rPr lang="en-US" dirty="0" smtClean="0">
                <a:hlinkClick r:id="rId4"/>
              </a:rPr>
              <a:t>22-13-0138Rev3</a:t>
            </a:r>
            <a:r>
              <a:rPr lang="en-US" dirty="0" smtClean="0"/>
              <a:t>]</a:t>
            </a:r>
          </a:p>
          <a:p>
            <a:pPr marL="457200" indent="-457200">
              <a:buFont typeface="+mj-lt"/>
              <a:buAutoNum type="arabicPeriod"/>
            </a:pPr>
            <a:r>
              <a:rPr lang="en-US" dirty="0" smtClean="0"/>
              <a:t>5C [</a:t>
            </a:r>
            <a:r>
              <a:rPr lang="en-US" dirty="0" smtClean="0">
                <a:hlinkClick r:id="rId5"/>
              </a:rPr>
              <a:t>22-13-0156Rev0</a:t>
            </a:r>
            <a:r>
              <a:rPr lang="en-US" dirty="0" smtClean="0"/>
              <a:t>] document was sent out on Nov 1</a:t>
            </a:r>
            <a:r>
              <a:rPr lang="en-US" baseline="30000" dirty="0" smtClean="0"/>
              <a:t>st</a:t>
            </a:r>
            <a:r>
              <a:rPr lang="en-US" dirty="0" smtClean="0"/>
              <a:t> as per the instructions from the Chair of the 802 EC</a:t>
            </a:r>
          </a:p>
          <a:p>
            <a:pPr marL="457200" indent="-457200">
              <a:buFont typeface="+mj-lt"/>
              <a:buAutoNum type="arabicPeriod"/>
            </a:pPr>
            <a:r>
              <a:rPr lang="en-US" dirty="0" smtClean="0"/>
              <a:t>We considered the comments from the various working groups and here is the summary of our response.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09600"/>
            <a:ext cx="77724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Summary</a:t>
            </a:r>
            <a:endParaRPr lang="en-GB" dirty="0"/>
          </a:p>
        </p:txBody>
      </p:sp>
      <p:sp>
        <p:nvSpPr>
          <p:cNvPr id="4098" name="Rectangle 2"/>
          <p:cNvSpPr>
            <a:spLocks noGrp="1" noChangeArrowheads="1"/>
          </p:cNvSpPr>
          <p:nvPr>
            <p:ph type="body" idx="1"/>
          </p:nvPr>
        </p:nvSpPr>
        <p:spPr>
          <a:xfrm>
            <a:off x="381000" y="990600"/>
            <a:ext cx="8382000" cy="5181600"/>
          </a:xfrm>
          <a:ln/>
        </p:spPr>
        <p:txBody>
          <a:bodyPr/>
          <a:lstStyle/>
          <a:p>
            <a:r>
              <a:rPr lang="en-US" sz="2000" dirty="0" smtClean="0"/>
              <a:t>802.22 General Comments</a:t>
            </a:r>
            <a:endParaRPr lang="en-US" sz="2000" dirty="0" smtClean="0"/>
          </a:p>
          <a:p>
            <a:pPr marL="280988" indent="-280988">
              <a:buFont typeface="Arial" pitchFamily="34" charset="0"/>
              <a:buChar char="•"/>
            </a:pPr>
            <a:r>
              <a:rPr lang="en-US" sz="1800" dirty="0" smtClean="0"/>
              <a:t>Since </a:t>
            </a:r>
            <a:r>
              <a:rPr lang="en-US" sz="1800" dirty="0" smtClean="0"/>
              <a:t>2005, when the 802.22 PAR was first submitted and approved, FCC, NTIA and other regulators have broadened their horizons for cooperative spectrum sharing approaches in order to optimize spectrum utilization. [</a:t>
            </a:r>
            <a:r>
              <a:rPr lang="en-US" sz="1800" dirty="0" smtClean="0">
                <a:hlinkClick r:id="rId3"/>
              </a:rPr>
              <a:t>For example see the PCAST Report  - Realizing Full Potential of Government Held Spectrum</a:t>
            </a:r>
            <a:r>
              <a:rPr lang="en-US" sz="1800" dirty="0" smtClean="0"/>
              <a:t>]</a:t>
            </a:r>
          </a:p>
          <a:p>
            <a:pPr marL="280988" indent="-280988">
              <a:buFont typeface="Arial" pitchFamily="34" charset="0"/>
              <a:buChar char="•"/>
            </a:pPr>
            <a:endParaRPr lang="en-US" sz="1100" dirty="0" smtClean="0"/>
          </a:p>
          <a:p>
            <a:pPr marL="233363" indent="-233363">
              <a:buFont typeface="Arial" pitchFamily="34" charset="0"/>
              <a:buChar char="•"/>
            </a:pPr>
            <a:r>
              <a:rPr lang="en-US" sz="1800" dirty="0" smtClean="0"/>
              <a:t>FCC</a:t>
            </a:r>
            <a:r>
              <a:rPr lang="en-US" sz="1800" dirty="0" smtClean="0"/>
              <a:t>/ NTIA are in the process of opening new spectrum bands which specifically require multi-levels of regulated users </a:t>
            </a:r>
            <a:r>
              <a:rPr lang="en-US" sz="1800" dirty="0" smtClean="0"/>
              <a:t>to share the </a:t>
            </a:r>
            <a:r>
              <a:rPr lang="en-US" sz="1800" dirty="0" smtClean="0"/>
              <a:t>spectrum </a:t>
            </a:r>
            <a:r>
              <a:rPr lang="en-US" sz="1800" dirty="0" smtClean="0"/>
              <a:t>utilizing </a:t>
            </a:r>
            <a:r>
              <a:rPr lang="en-US" sz="1800" dirty="0" smtClean="0"/>
              <a:t>cognitive radio behavior</a:t>
            </a:r>
            <a:r>
              <a:rPr lang="en-US" sz="1800" dirty="0" smtClean="0"/>
              <a:t>. For our purposes, we defined spectrum sharing as a mechanism which ensures </a:t>
            </a:r>
            <a:r>
              <a:rPr lang="en-US" sz="1800" dirty="0" smtClean="0"/>
              <a:t>that licensed services are protected from interference </a:t>
            </a:r>
            <a:r>
              <a:rPr lang="en-US" sz="1800" dirty="0" smtClean="0"/>
              <a:t>while retaining </a:t>
            </a:r>
            <a:r>
              <a:rPr lang="en-US" sz="1800" dirty="0" smtClean="0"/>
              <a:t>flexibility for </a:t>
            </a:r>
            <a:r>
              <a:rPr lang="en-US" sz="1800" dirty="0" smtClean="0"/>
              <a:t>other </a:t>
            </a:r>
            <a:r>
              <a:rPr lang="en-US" sz="1800" dirty="0" smtClean="0"/>
              <a:t>devices to share spectrum with new services or to change frequencies</a:t>
            </a:r>
          </a:p>
          <a:p>
            <a:pPr marL="280988" indent="-280988">
              <a:buFont typeface="Arial" pitchFamily="34" charset="0"/>
              <a:buChar char="•"/>
            </a:pPr>
            <a:endParaRPr lang="en-US" sz="1100" dirty="0" smtClean="0"/>
          </a:p>
          <a:p>
            <a:pPr marL="280988" indent="-280988">
              <a:buFont typeface="Arial" pitchFamily="34" charset="0"/>
              <a:buChar char="•"/>
            </a:pPr>
            <a:r>
              <a:rPr lang="en-US" sz="1800" dirty="0" smtClean="0"/>
              <a:t>While </a:t>
            </a:r>
            <a:r>
              <a:rPr lang="en-US" sz="1800" dirty="0" smtClean="0"/>
              <a:t>these new bands have been specified by the FCC for the United States, they may be different in other countries. </a:t>
            </a:r>
            <a:endParaRPr lang="en-US" sz="1800" dirty="0" smtClean="0"/>
          </a:p>
          <a:p>
            <a:pPr marL="280988" indent="-280988">
              <a:buFont typeface="Arial" pitchFamily="34" charset="0"/>
              <a:buChar char="•"/>
            </a:pPr>
            <a:endParaRPr lang="en-US" sz="1100" dirty="0" smtClean="0"/>
          </a:p>
          <a:p>
            <a:pPr marL="280988" indent="-280988">
              <a:buFont typeface="Arial" pitchFamily="34" charset="0"/>
              <a:buChar char="•"/>
            </a:pPr>
            <a:r>
              <a:rPr lang="en-US" sz="1800" dirty="0" smtClean="0"/>
              <a:t>The </a:t>
            </a:r>
            <a:r>
              <a:rPr lang="en-US" sz="1800" dirty="0" smtClean="0"/>
              <a:t>intention of this PAR is to align the current 802.22 technology with emerging regulations. </a:t>
            </a:r>
            <a:endParaRPr lang="en-US" sz="1800"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4097" name="Rectangle 1"/>
          <p:cNvSpPr>
            <a:spLocks noGrp="1" noChangeArrowheads="1"/>
          </p:cNvSpPr>
          <p:nvPr>
            <p:ph type="title"/>
          </p:nvPr>
        </p:nvSpPr>
        <p:spPr>
          <a:xfrm>
            <a:off x="685800" y="685800"/>
            <a:ext cx="77724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Summary</a:t>
            </a:r>
            <a:endParaRPr lang="en-GB" dirty="0"/>
          </a:p>
        </p:txBody>
      </p:sp>
      <p:sp>
        <p:nvSpPr>
          <p:cNvPr id="4098" name="Rectangle 2"/>
          <p:cNvSpPr>
            <a:spLocks noGrp="1" noChangeArrowheads="1"/>
          </p:cNvSpPr>
          <p:nvPr>
            <p:ph type="body" idx="1"/>
          </p:nvPr>
        </p:nvSpPr>
        <p:spPr>
          <a:xfrm>
            <a:off x="304800" y="1219200"/>
            <a:ext cx="8382000" cy="4724400"/>
          </a:xfrm>
          <a:ln/>
        </p:spPr>
        <p:txBody>
          <a:bodyPr/>
          <a:lstStyle/>
          <a:p>
            <a:r>
              <a:rPr lang="en-US" sz="2000" dirty="0" smtClean="0"/>
              <a:t>802.22 General Comments (continued)</a:t>
            </a:r>
            <a:endParaRPr lang="en-US" sz="2000" dirty="0" smtClean="0"/>
          </a:p>
          <a:p>
            <a:pPr marL="280988" indent="-280988">
              <a:buFont typeface="Arial" pitchFamily="34" charset="0"/>
              <a:buChar char="•"/>
            </a:pPr>
            <a:r>
              <a:rPr lang="en-US" sz="2000" dirty="0" smtClean="0"/>
              <a:t>White </a:t>
            </a:r>
            <a:r>
              <a:rPr lang="en-US" sz="2000" dirty="0" smtClean="0"/>
              <a:t>Space database implementers are looking to leverage their existing TV Band solutions into these new bands where interfaces to the devices are likely to remain the same as defined for the TV Bands </a:t>
            </a:r>
          </a:p>
          <a:p>
            <a:pPr marL="280988" indent="-280988">
              <a:buFont typeface="Arial" pitchFamily="34" charset="0"/>
              <a:buChar char="•"/>
            </a:pPr>
            <a:endParaRPr lang="en-US" sz="1200" dirty="0" smtClean="0"/>
          </a:p>
          <a:p>
            <a:pPr marL="280988" indent="-280988">
              <a:buFont typeface="Arial" pitchFamily="34" charset="0"/>
              <a:buChar char="•"/>
            </a:pPr>
            <a:r>
              <a:rPr lang="en-US" sz="2000" dirty="0" smtClean="0"/>
              <a:t>Wireless </a:t>
            </a:r>
            <a:r>
              <a:rPr lang="en-US" sz="2000" dirty="0" smtClean="0"/>
              <a:t>device manufacturers are seeking a common protocol to be used across these shared spectrum bands. </a:t>
            </a:r>
          </a:p>
          <a:p>
            <a:pPr marL="280988" indent="-280988">
              <a:buFont typeface="Arial" pitchFamily="34" charset="0"/>
              <a:buChar char="•"/>
            </a:pPr>
            <a:endParaRPr lang="en-US" sz="1200" dirty="0" smtClean="0"/>
          </a:p>
          <a:p>
            <a:pPr marL="280988" indent="-280988">
              <a:buFont typeface="Arial" pitchFamily="34" charset="0"/>
              <a:buChar char="•"/>
            </a:pPr>
            <a:r>
              <a:rPr lang="en-US" sz="2000" dirty="0" smtClean="0"/>
              <a:t>The </a:t>
            </a:r>
            <a:r>
              <a:rPr lang="en-US" sz="2000" dirty="0" smtClean="0"/>
              <a:t>aim is not to change the 802.22 protocol (PHY and MAC) but </a:t>
            </a:r>
            <a:r>
              <a:rPr lang="en-US" sz="2000" dirty="0" smtClean="0"/>
              <a:t>to change </a:t>
            </a:r>
            <a:r>
              <a:rPr lang="en-US" sz="2000" dirty="0" smtClean="0"/>
              <a:t>the spectrum management framework to align 802.22 to be used in these other bands. For example, 802.22 may be used in the proposed Federal radar bands (e. g. 2700 MHz – 3650 MHz) which </a:t>
            </a:r>
            <a:r>
              <a:rPr lang="en-US" sz="2000" dirty="0" smtClean="0"/>
              <a:t>allow </a:t>
            </a:r>
            <a:r>
              <a:rPr lang="en-US" sz="2000" dirty="0" smtClean="0"/>
              <a:t>spectrum sharing, since 802.22 already contains the basic cognitive radio capabilities and mechanisms </a:t>
            </a:r>
            <a:r>
              <a:rPr lang="en-US" sz="2000" dirty="0" smtClean="0"/>
              <a:t>that </a:t>
            </a:r>
            <a:r>
              <a:rPr lang="en-US" sz="2000" dirty="0" smtClean="0"/>
              <a:t>are needed to enable spectrum </a:t>
            </a:r>
            <a:r>
              <a:rPr lang="en-US" sz="2000" dirty="0" smtClean="0"/>
              <a:t>sharing</a:t>
            </a:r>
            <a:endParaRPr lang="en-US" sz="2800"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Comments from 802.19 </a:t>
            </a:r>
            <a:endParaRPr lang="en-US" dirty="0"/>
          </a:p>
        </p:txBody>
      </p:sp>
      <p:sp>
        <p:nvSpPr>
          <p:cNvPr id="3" name="Content Placeholder 2"/>
          <p:cNvSpPr>
            <a:spLocks noGrp="1"/>
          </p:cNvSpPr>
          <p:nvPr>
            <p:ph idx="1"/>
          </p:nvPr>
        </p:nvSpPr>
        <p:spPr>
          <a:xfrm>
            <a:off x="304800" y="1219200"/>
            <a:ext cx="8839200" cy="4953000"/>
          </a:xfrm>
        </p:spPr>
        <p:txBody>
          <a:bodyPr/>
          <a:lstStyle/>
          <a:p>
            <a:r>
              <a:rPr lang="en-US" sz="2000" dirty="0" smtClean="0"/>
              <a:t>IEEE 802.22 Revision</a:t>
            </a:r>
          </a:p>
          <a:p>
            <a:pPr marL="0" indent="0"/>
            <a:r>
              <a:rPr lang="en-US" sz="2000" dirty="0" smtClean="0"/>
              <a:t>Since Gerald Chouinard is no longer the vice chair of the working group Section 3.1 of the PAR should be updated with the current vice chair</a:t>
            </a:r>
            <a:r>
              <a:rPr lang="en-US" sz="2000" dirty="0" smtClean="0"/>
              <a:t>.</a:t>
            </a:r>
          </a:p>
          <a:p>
            <a:r>
              <a:rPr lang="en-US" sz="2000" dirty="0" smtClean="0">
                <a:solidFill>
                  <a:schemeClr val="accent2"/>
                </a:solidFill>
              </a:rPr>
              <a:t>ANS: ACCEPT</a:t>
            </a:r>
            <a:endParaRPr lang="en-US" sz="2000" dirty="0" smtClean="0">
              <a:solidFill>
                <a:schemeClr val="accent2"/>
              </a:solidFill>
            </a:endParaRPr>
          </a:p>
          <a:p>
            <a:pPr marL="0" indent="0"/>
            <a:endParaRPr lang="en-US" sz="2000" dirty="0" smtClean="0"/>
          </a:p>
          <a:p>
            <a:pPr marL="0" indent="0"/>
            <a:r>
              <a:rPr lang="en-US" sz="2000" dirty="0" smtClean="0"/>
              <a:t>In </a:t>
            </a:r>
            <a:r>
              <a:rPr lang="en-US" sz="2000" dirty="0" smtClean="0"/>
              <a:t>the Purpose section it says that a new clause will be added.  This sounds a bit like an amendment.  Is there a reason a 5C was not provided for this new clause</a:t>
            </a:r>
            <a:r>
              <a:rPr lang="en-US" sz="2000" dirty="0" smtClean="0"/>
              <a:t>?</a:t>
            </a:r>
          </a:p>
          <a:p>
            <a:pPr marL="0" indent="0"/>
            <a:r>
              <a:rPr lang="en-US" sz="2000" dirty="0" smtClean="0">
                <a:solidFill>
                  <a:schemeClr val="accent2"/>
                </a:solidFill>
              </a:rPr>
              <a:t>ANS: The primary purpose of the revision is to merge the amendments (P802.22a and P802.22b) as well as make the necessary corrections. The new clause is likely to be a recommendation on how 802.22 may be used in other shared spectrum bands which may have rules that are similar to the ones defined in the TV Bands but there may be some additional nuances. So it was interpreted that the 5C may not be required. However, when the 802 EC Chair requested a 5C it was promptly provided on November 1</a:t>
            </a:r>
            <a:r>
              <a:rPr lang="en-US" sz="2000" baseline="30000" dirty="0" smtClean="0">
                <a:solidFill>
                  <a:schemeClr val="accent2"/>
                </a:solidFill>
              </a:rPr>
              <a:t>st</a:t>
            </a:r>
            <a:endParaRPr lang="en-US" sz="2000" dirty="0" smtClean="0">
              <a:solidFill>
                <a:schemeClr val="accent2"/>
              </a:solidFill>
            </a:endParaRPr>
          </a:p>
          <a:p>
            <a:endParaRPr lang="en-US" sz="2000" dirty="0" smtClean="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587" y="533400"/>
            <a:ext cx="7770813" cy="457199"/>
          </a:xfrm>
        </p:spPr>
        <p:txBody>
          <a:bodyPr/>
          <a:lstStyle/>
          <a:p>
            <a:r>
              <a:rPr lang="en-US" dirty="0" smtClean="0"/>
              <a:t>Comments from 802.11</a:t>
            </a:r>
            <a:r>
              <a:rPr lang="en-US" dirty="0" smtClean="0"/>
              <a:t>	</a:t>
            </a:r>
            <a:endParaRPr lang="en-US" dirty="0"/>
          </a:p>
        </p:txBody>
      </p:sp>
      <p:sp>
        <p:nvSpPr>
          <p:cNvPr id="3" name="Content Placeholder 2"/>
          <p:cNvSpPr>
            <a:spLocks noGrp="1"/>
          </p:cNvSpPr>
          <p:nvPr>
            <p:ph idx="1"/>
          </p:nvPr>
        </p:nvSpPr>
        <p:spPr>
          <a:xfrm>
            <a:off x="228600" y="990600"/>
            <a:ext cx="8686800" cy="5105400"/>
          </a:xfrm>
        </p:spPr>
        <p:txBody>
          <a:bodyPr/>
          <a:lstStyle/>
          <a:p>
            <a:r>
              <a:rPr lang="en-US" sz="1600" dirty="0" smtClean="0"/>
              <a:t>2.1 spell out the first use of RAN </a:t>
            </a:r>
            <a:endParaRPr lang="en-US" sz="1600" dirty="0" smtClean="0"/>
          </a:p>
          <a:p>
            <a:r>
              <a:rPr lang="en-US" sz="1600" dirty="0" smtClean="0">
                <a:solidFill>
                  <a:schemeClr val="accent2"/>
                </a:solidFill>
              </a:rPr>
              <a:t>ANS: ACCEPT</a:t>
            </a:r>
            <a:endParaRPr lang="en-US" sz="1600" dirty="0" smtClean="0">
              <a:solidFill>
                <a:schemeClr val="accent2"/>
              </a:solidFill>
            </a:endParaRPr>
          </a:p>
          <a:p>
            <a:r>
              <a:rPr lang="en-US" sz="1600" dirty="0" smtClean="0"/>
              <a:t>3.1 Update the WG Vice </a:t>
            </a:r>
            <a:r>
              <a:rPr lang="en-US" sz="1600" dirty="0" smtClean="0"/>
              <a:t>chair</a:t>
            </a:r>
          </a:p>
          <a:p>
            <a:r>
              <a:rPr lang="en-US" sz="1600" dirty="0" smtClean="0">
                <a:solidFill>
                  <a:schemeClr val="accent2"/>
                </a:solidFill>
              </a:rPr>
              <a:t>ANS: ACCEPT </a:t>
            </a:r>
            <a:endParaRPr lang="en-US" sz="1600" dirty="0" smtClean="0">
              <a:solidFill>
                <a:schemeClr val="accent2"/>
              </a:solidFill>
            </a:endParaRPr>
          </a:p>
          <a:p>
            <a:r>
              <a:rPr lang="en-US" sz="1600" dirty="0" smtClean="0"/>
              <a:t>5.2 the scope is not describing what band is truly being used.  “any band” is too broad a scope</a:t>
            </a:r>
            <a:r>
              <a:rPr lang="en-US" sz="1600" dirty="0" smtClean="0"/>
              <a:t>.</a:t>
            </a:r>
          </a:p>
          <a:p>
            <a:pPr marL="280988" indent="-280988"/>
            <a:r>
              <a:rPr lang="en-US" sz="1600" dirty="0" smtClean="0"/>
              <a:t>ANS: </a:t>
            </a:r>
          </a:p>
          <a:p>
            <a:pPr marL="280988" indent="-280988">
              <a:buFont typeface="Arial" pitchFamily="34" charset="0"/>
              <a:buChar char="•"/>
            </a:pPr>
            <a:r>
              <a:rPr lang="en-US" sz="1600" b="1" dirty="0" smtClean="0">
                <a:solidFill>
                  <a:schemeClr val="accent2"/>
                </a:solidFill>
              </a:rPr>
              <a:t>Since </a:t>
            </a:r>
            <a:r>
              <a:rPr lang="en-US" sz="1600" b="1" dirty="0" smtClean="0">
                <a:solidFill>
                  <a:schemeClr val="accent2"/>
                </a:solidFill>
              </a:rPr>
              <a:t>2005, when the 802.22 PAR was first submitted and approved, </a:t>
            </a:r>
            <a:r>
              <a:rPr lang="en-US" sz="1600" b="1" dirty="0" smtClean="0">
                <a:solidFill>
                  <a:schemeClr val="accent2"/>
                </a:solidFill>
              </a:rPr>
              <a:t>FCC, NTIA </a:t>
            </a:r>
            <a:r>
              <a:rPr lang="en-US" sz="1600" b="1" dirty="0" smtClean="0">
                <a:solidFill>
                  <a:schemeClr val="accent2"/>
                </a:solidFill>
              </a:rPr>
              <a:t>and other regulators have broadened their horizons for cooperative spectrum sharing approaches in order to optimize spectrum utilization. </a:t>
            </a:r>
            <a:r>
              <a:rPr lang="en-US" sz="1600" b="1" dirty="0" smtClean="0">
                <a:solidFill>
                  <a:schemeClr val="accent2"/>
                </a:solidFill>
              </a:rPr>
              <a:t>[</a:t>
            </a:r>
            <a:r>
              <a:rPr lang="en-US" sz="1600" b="1" dirty="0" smtClean="0">
                <a:solidFill>
                  <a:schemeClr val="accent2"/>
                </a:solidFill>
                <a:hlinkClick r:id="rId3"/>
              </a:rPr>
              <a:t>For example see the PCAST Report  - Realizing Full Potential of Government Held Spectrum</a:t>
            </a:r>
            <a:r>
              <a:rPr lang="en-US" sz="1600" b="1" dirty="0" smtClean="0">
                <a:solidFill>
                  <a:schemeClr val="accent2"/>
                </a:solidFill>
              </a:rPr>
              <a:t>]</a:t>
            </a:r>
            <a:endParaRPr lang="en-US" sz="1600" b="1" dirty="0" smtClean="0">
              <a:solidFill>
                <a:schemeClr val="accent2"/>
              </a:solidFill>
            </a:endParaRPr>
          </a:p>
          <a:p>
            <a:pPr marL="280988" indent="-280988">
              <a:buFont typeface="Arial" pitchFamily="34" charset="0"/>
              <a:buChar char="•"/>
            </a:pPr>
            <a:r>
              <a:rPr lang="en-US" sz="1600" b="1" dirty="0" smtClean="0">
                <a:solidFill>
                  <a:schemeClr val="accent2"/>
                </a:solidFill>
              </a:rPr>
              <a:t>FCC/ NTIA are </a:t>
            </a:r>
            <a:r>
              <a:rPr lang="en-US" sz="1600" b="1" dirty="0" smtClean="0">
                <a:solidFill>
                  <a:schemeClr val="accent2"/>
                </a:solidFill>
              </a:rPr>
              <a:t>in the process of opening new spectrum bands which specifically require multi-levels of regulated users with spectrum sharing and cognitive radio behavior.</a:t>
            </a:r>
          </a:p>
          <a:p>
            <a:pPr marL="280988" indent="-280988">
              <a:buFont typeface="Arial" pitchFamily="34" charset="0"/>
              <a:buChar char="•"/>
            </a:pPr>
            <a:r>
              <a:rPr lang="en-US" sz="1600" dirty="0" smtClean="0">
                <a:solidFill>
                  <a:schemeClr val="accent2"/>
                </a:solidFill>
              </a:rPr>
              <a:t>While these new bands have been specified by the FCC for the United States, they may be different in other countries. </a:t>
            </a:r>
          </a:p>
          <a:p>
            <a:pPr marL="280988" indent="-280988">
              <a:buFont typeface="Arial" pitchFamily="34" charset="0"/>
              <a:buChar char="•"/>
            </a:pPr>
            <a:r>
              <a:rPr lang="en-US" sz="1600" b="1" dirty="0" smtClean="0">
                <a:solidFill>
                  <a:schemeClr val="accent2"/>
                </a:solidFill>
              </a:rPr>
              <a:t>The aim is not to change the 802.22 protocol (PHY and MAC) but to change the spectrum management framework to align 802.22 to be used in these other bands. For example, 802.22 may be used in the proposed Federal radar bands (e. g. 2700 MHz – 3650 MHz) which require spectrum sharing, since 802.22 already contains the basic cognitive radio capabilities and mechanisms  that are needed to enable spectrum sharing</a:t>
            </a:r>
            <a:endParaRPr lang="en-US" sz="2000" dirty="0" smtClean="0">
              <a:solidFill>
                <a:schemeClr val="accent2"/>
              </a:solidFill>
            </a:endParaRPr>
          </a:p>
          <a:p>
            <a:endParaRPr lang="en-US" sz="2000" dirty="0" smtClean="0"/>
          </a:p>
          <a:p>
            <a:endParaRPr lang="en-US" sz="2000" dirty="0" smtClean="0"/>
          </a:p>
          <a:p>
            <a:endParaRPr lang="en-US" sz="2000" dirty="0" smtClean="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a:xfrm>
            <a:off x="5410200" y="6477000"/>
            <a:ext cx="3184520" cy="180975"/>
          </a:xfrm>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Comments from 802.11</a:t>
            </a:r>
            <a:r>
              <a:rPr lang="en-US" dirty="0" smtClean="0"/>
              <a:t>	</a:t>
            </a:r>
            <a:endParaRPr lang="en-US" dirty="0"/>
          </a:p>
        </p:txBody>
      </p:sp>
      <p:sp>
        <p:nvSpPr>
          <p:cNvPr id="3" name="Content Placeholder 2"/>
          <p:cNvSpPr>
            <a:spLocks noGrp="1"/>
          </p:cNvSpPr>
          <p:nvPr>
            <p:ph idx="1"/>
          </p:nvPr>
        </p:nvSpPr>
        <p:spPr>
          <a:xfrm>
            <a:off x="685800" y="1295400"/>
            <a:ext cx="7848600" cy="5105400"/>
          </a:xfrm>
        </p:spPr>
        <p:txBody>
          <a:bodyPr/>
          <a:lstStyle/>
          <a:p>
            <a:r>
              <a:rPr lang="en-US" dirty="0" smtClean="0"/>
              <a:t>5.4 </a:t>
            </a:r>
            <a:r>
              <a:rPr lang="en-US" dirty="0" smtClean="0"/>
              <a:t>the added sentences of “This Revision project…” is not being added in the right place.  This should be part of 5.5 Need for the project. (see slide notes for all the text that should be moved to 5.5</a:t>
            </a:r>
            <a:r>
              <a:rPr lang="en-US" dirty="0" smtClean="0"/>
              <a:t>.)</a:t>
            </a:r>
          </a:p>
          <a:p>
            <a:r>
              <a:rPr lang="en-US" dirty="0" err="1" smtClean="0">
                <a:solidFill>
                  <a:schemeClr val="accent2"/>
                </a:solidFill>
              </a:rPr>
              <a:t>Ans</a:t>
            </a:r>
            <a:r>
              <a:rPr lang="en-US" dirty="0" smtClean="0">
                <a:solidFill>
                  <a:schemeClr val="accent2"/>
                </a:solidFill>
              </a:rPr>
              <a:t>: ACCEPT</a:t>
            </a:r>
            <a:endParaRPr lang="en-US" dirty="0" smtClean="0">
              <a:solidFill>
                <a:schemeClr val="accent2"/>
              </a:solidFill>
            </a:endParaRPr>
          </a:p>
          <a:p>
            <a:r>
              <a:rPr lang="en-US" dirty="0" smtClean="0"/>
              <a:t>5.5 the initial part of this section seems to be why the 802.22 was originally started, and that would not necessarily be the reason for the revision, but only the latter part of this section should be used (Why are you doing the revision not why 802.22</a:t>
            </a:r>
            <a:r>
              <a:rPr lang="en-US" dirty="0" smtClean="0"/>
              <a:t>.)</a:t>
            </a:r>
          </a:p>
          <a:p>
            <a:r>
              <a:rPr lang="en-US" dirty="0" err="1" smtClean="0">
                <a:solidFill>
                  <a:schemeClr val="accent2"/>
                </a:solidFill>
              </a:rPr>
              <a:t>Ans</a:t>
            </a:r>
            <a:r>
              <a:rPr lang="en-US" dirty="0" smtClean="0">
                <a:solidFill>
                  <a:schemeClr val="accent2"/>
                </a:solidFill>
              </a:rPr>
              <a:t>: ACCEPT</a:t>
            </a:r>
            <a:endParaRPr lang="en-US" dirty="0" smtClean="0">
              <a:solidFill>
                <a:schemeClr val="accent2"/>
              </a:solidFill>
            </a:endParaRP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a:xfrm>
            <a:off x="5410200" y="6477000"/>
            <a:ext cx="3184520" cy="180975"/>
          </a:xfrm>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533400"/>
          </a:xfrm>
        </p:spPr>
        <p:txBody>
          <a:bodyPr/>
          <a:lstStyle/>
          <a:p>
            <a:r>
              <a:rPr lang="en-US" dirty="0" smtClean="0"/>
              <a:t>Comments from 802.11</a:t>
            </a:r>
            <a:endParaRPr lang="en-US" dirty="0"/>
          </a:p>
        </p:txBody>
      </p:sp>
      <p:sp>
        <p:nvSpPr>
          <p:cNvPr id="3" name="Content Placeholder 2"/>
          <p:cNvSpPr>
            <a:spLocks noGrp="1"/>
          </p:cNvSpPr>
          <p:nvPr>
            <p:ph idx="1"/>
          </p:nvPr>
        </p:nvSpPr>
        <p:spPr>
          <a:xfrm>
            <a:off x="304800" y="1219200"/>
            <a:ext cx="8534400" cy="4800600"/>
          </a:xfrm>
        </p:spPr>
        <p:txBody>
          <a:bodyPr/>
          <a:lstStyle/>
          <a:p>
            <a:r>
              <a:rPr lang="en-US" sz="2000" dirty="0" smtClean="0"/>
              <a:t>5.2 Is the scope of the revision only to </a:t>
            </a:r>
            <a:r>
              <a:rPr lang="en-US" sz="2000" dirty="0" err="1" smtClean="0"/>
              <a:t>reband</a:t>
            </a:r>
            <a:r>
              <a:rPr lang="en-US" sz="2000" dirty="0" smtClean="0"/>
              <a:t> the existing 802.22 radio</a:t>
            </a:r>
            <a:r>
              <a:rPr lang="en-US" sz="2000" dirty="0" smtClean="0"/>
              <a:t>?</a:t>
            </a:r>
          </a:p>
          <a:p>
            <a:pPr marL="0" indent="0"/>
            <a:r>
              <a:rPr lang="en-US" sz="2000" dirty="0" smtClean="0">
                <a:solidFill>
                  <a:schemeClr val="accent2"/>
                </a:solidFill>
              </a:rPr>
              <a:t>ANS: The </a:t>
            </a:r>
            <a:r>
              <a:rPr lang="en-US" sz="2000" dirty="0" smtClean="0">
                <a:solidFill>
                  <a:schemeClr val="accent2"/>
                </a:solidFill>
              </a:rPr>
              <a:t>aim is not to change the 802.22 protocol (PHY and MAC) but to </a:t>
            </a:r>
            <a:r>
              <a:rPr lang="en-US" sz="2000" dirty="0" smtClean="0">
                <a:solidFill>
                  <a:schemeClr val="accent2"/>
                </a:solidFill>
              </a:rPr>
              <a:t>provide a spectrum </a:t>
            </a:r>
            <a:r>
              <a:rPr lang="en-US" sz="2000" dirty="0" smtClean="0">
                <a:solidFill>
                  <a:schemeClr val="accent2"/>
                </a:solidFill>
              </a:rPr>
              <a:t>management framework to align 802.22 to be used in these other bands. For example, 802.22 may be used in the proposed </a:t>
            </a:r>
            <a:r>
              <a:rPr lang="en-US" sz="2000" dirty="0" smtClean="0">
                <a:solidFill>
                  <a:schemeClr val="accent2"/>
                </a:solidFill>
              </a:rPr>
              <a:t>United States Federal </a:t>
            </a:r>
            <a:r>
              <a:rPr lang="en-US" sz="2000" dirty="0" smtClean="0">
                <a:solidFill>
                  <a:schemeClr val="accent2"/>
                </a:solidFill>
              </a:rPr>
              <a:t>radar bands (e. g. 2700 MHz – 3650 MHz) which require spectrum sharing, since 802.22 already contains the basic cognitive radio capabilities and mechanisms that are needed to enable spectrum </a:t>
            </a:r>
            <a:r>
              <a:rPr lang="en-US" sz="2000" dirty="0" smtClean="0">
                <a:solidFill>
                  <a:schemeClr val="accent2"/>
                </a:solidFill>
              </a:rPr>
              <a:t>sharing</a:t>
            </a:r>
          </a:p>
          <a:p>
            <a:pPr marL="0" indent="0"/>
            <a:r>
              <a:rPr lang="en-US" sz="2000" dirty="0" smtClean="0"/>
              <a:t>5.2 </a:t>
            </a:r>
            <a:r>
              <a:rPr lang="en-US" sz="2000" dirty="0" smtClean="0"/>
              <a:t>Which bands do you intend to occupy? (this should be stated in the Scope statement) All Unlicensed Spectrum is not a reasonable response.  A specific range of bands should be specified.</a:t>
            </a:r>
          </a:p>
          <a:p>
            <a:pPr marL="0" indent="0"/>
            <a:r>
              <a:rPr lang="en-US" sz="2000" dirty="0" smtClean="0">
                <a:solidFill>
                  <a:schemeClr val="accent2"/>
                </a:solidFill>
              </a:rPr>
              <a:t>ANS: That is correct. 802.22 is unlikely to be used in an Unlicensed band such as the ISM bands. However, due its cognitive radio capabilities, 802.22 is highly suitable to bands that require spectrum sharing with other primary users. As specified earlier, such bands may include 2700 MHz – 3650 MHz in the United States where sharing with radar systems may be allowed. </a:t>
            </a:r>
            <a:endParaRPr lang="en-US" sz="2000" dirty="0" smtClean="0">
              <a:solidFill>
                <a:schemeClr val="accent2"/>
              </a:solidFill>
            </a:endParaRPr>
          </a:p>
          <a:p>
            <a:endParaRPr lang="en-US" sz="2000" dirty="0" smtClean="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0999"/>
          </a:xfrm>
        </p:spPr>
        <p:txBody>
          <a:bodyPr/>
          <a:lstStyle/>
          <a:p>
            <a:r>
              <a:rPr lang="en-US" dirty="0" smtClean="0"/>
              <a:t>Comments from 802.11</a:t>
            </a:r>
            <a:endParaRPr lang="en-US" dirty="0"/>
          </a:p>
        </p:txBody>
      </p:sp>
      <p:sp>
        <p:nvSpPr>
          <p:cNvPr id="3" name="Content Placeholder 2"/>
          <p:cNvSpPr>
            <a:spLocks noGrp="1"/>
          </p:cNvSpPr>
          <p:nvPr>
            <p:ph idx="1"/>
          </p:nvPr>
        </p:nvSpPr>
        <p:spPr>
          <a:xfrm>
            <a:off x="304800" y="1219200"/>
            <a:ext cx="8534400" cy="4800600"/>
          </a:xfrm>
        </p:spPr>
        <p:txBody>
          <a:bodyPr/>
          <a:lstStyle/>
          <a:p>
            <a:pPr marL="0" indent="0"/>
            <a:r>
              <a:rPr lang="en-US" sz="2200" dirty="0" smtClean="0"/>
              <a:t>7.1 </a:t>
            </a:r>
            <a:r>
              <a:rPr lang="en-US" sz="2200" dirty="0" smtClean="0"/>
              <a:t>What about 802.16? If you are expanding the bands and the type of station definition, does this become similar to 802.16</a:t>
            </a:r>
            <a:r>
              <a:rPr lang="en-US" sz="2200" dirty="0" smtClean="0"/>
              <a:t>?</a:t>
            </a:r>
          </a:p>
          <a:p>
            <a:pPr marL="0" indent="0"/>
            <a:r>
              <a:rPr lang="en-US" sz="2000" dirty="0" smtClean="0">
                <a:solidFill>
                  <a:schemeClr val="accent2"/>
                </a:solidFill>
              </a:rPr>
              <a:t>ANS: Counter to 802.16, the </a:t>
            </a:r>
            <a:r>
              <a:rPr lang="en-US" sz="2000" dirty="0" smtClean="0">
                <a:solidFill>
                  <a:schemeClr val="accent2"/>
                </a:solidFill>
              </a:rPr>
              <a:t>fundamental assumption behind the operation of IEEE 802.22 systems is that spectrum is shared with primary users. Hence the shared spectrum may or may not be available at all times and at all the locations. The radio will have to </a:t>
            </a:r>
            <a:r>
              <a:rPr lang="en-US" sz="2000" dirty="0" smtClean="0">
                <a:solidFill>
                  <a:schemeClr val="accent2"/>
                </a:solidFill>
              </a:rPr>
              <a:t>automatically change </a:t>
            </a:r>
            <a:r>
              <a:rPr lang="en-US" sz="2000" dirty="0" smtClean="0">
                <a:solidFill>
                  <a:schemeClr val="accent2"/>
                </a:solidFill>
              </a:rPr>
              <a:t>its characteristics and behavior to operate in </a:t>
            </a:r>
            <a:r>
              <a:rPr lang="en-US" sz="2000" dirty="0" smtClean="0">
                <a:solidFill>
                  <a:schemeClr val="accent2"/>
                </a:solidFill>
              </a:rPr>
              <a:t>appropriate alternate spectrum as </a:t>
            </a:r>
            <a:r>
              <a:rPr lang="en-US" sz="2000" dirty="0" smtClean="0">
                <a:solidFill>
                  <a:schemeClr val="accent2"/>
                </a:solidFill>
              </a:rPr>
              <a:t>directed by the cognitive sharing mechanism (e. g. database, sensing or beaconing). </a:t>
            </a:r>
            <a:r>
              <a:rPr lang="en-US" sz="2000" dirty="0" smtClean="0">
                <a:solidFill>
                  <a:schemeClr val="accent2"/>
                </a:solidFill>
              </a:rPr>
              <a:t>Hence 802.22 is highly applicable for use in bands that require spectrum sharing such TV Bands or in the newly available radar bands in the United States between 2700 MHz to 3650 </a:t>
            </a:r>
            <a:r>
              <a:rPr lang="en-US" sz="2000" dirty="0" err="1" smtClean="0">
                <a:solidFill>
                  <a:schemeClr val="accent2"/>
                </a:solidFill>
              </a:rPr>
              <a:t>MHz.</a:t>
            </a:r>
            <a:r>
              <a:rPr lang="en-US" sz="2000" dirty="0" smtClean="0">
                <a:solidFill>
                  <a:schemeClr val="accent2"/>
                </a:solidFill>
              </a:rPr>
              <a:t> </a:t>
            </a:r>
          </a:p>
          <a:p>
            <a:pPr marL="0" indent="0"/>
            <a:endParaRPr lang="en-US" sz="2200" dirty="0" smtClean="0"/>
          </a:p>
          <a:p>
            <a:pPr marL="0" indent="0"/>
            <a:r>
              <a:rPr lang="en-US" sz="2200" dirty="0" smtClean="0"/>
              <a:t>8.1 No section number with the text, and it seems to be a cut and paste error as it is identical to the purpose statement.  Delete</a:t>
            </a:r>
            <a:r>
              <a:rPr lang="en-US" sz="2200" dirty="0" smtClean="0"/>
              <a:t>.</a:t>
            </a:r>
          </a:p>
          <a:p>
            <a:r>
              <a:rPr lang="en-US" sz="2200" dirty="0" err="1" smtClean="0">
                <a:solidFill>
                  <a:schemeClr val="accent2"/>
                </a:solidFill>
              </a:rPr>
              <a:t>Ans</a:t>
            </a:r>
            <a:r>
              <a:rPr lang="en-US" sz="2200" dirty="0" smtClean="0">
                <a:solidFill>
                  <a:schemeClr val="accent2"/>
                </a:solidFill>
              </a:rPr>
              <a:t>: ACCEPT</a:t>
            </a:r>
            <a:endParaRPr lang="en-US" sz="2200" dirty="0" smtClean="0">
              <a:solidFill>
                <a:schemeClr val="accent2"/>
              </a:solidFill>
            </a:endParaRPr>
          </a:p>
          <a:p>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3103</TotalTime>
  <Words>2401</Words>
  <Application>Microsoft Office PowerPoint</Application>
  <PresentationFormat>On-screen Show (4:3)</PresentationFormat>
  <Paragraphs>167</Paragraphs>
  <Slides>15</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802-11-Submission</vt:lpstr>
      <vt:lpstr>Microsoft Office Word 97 - 2003 Document</vt:lpstr>
      <vt:lpstr>802-22 Response to Comments on the 802.22 Revision PAR</vt:lpstr>
      <vt:lpstr>Summary</vt:lpstr>
      <vt:lpstr>Summary</vt:lpstr>
      <vt:lpstr>Summary</vt:lpstr>
      <vt:lpstr>Comments from 802.19 </vt:lpstr>
      <vt:lpstr>Comments from 802.11 </vt:lpstr>
      <vt:lpstr>Comments from 802.11 </vt:lpstr>
      <vt:lpstr>Comments from 802.11</vt:lpstr>
      <vt:lpstr>Comments from 802.11</vt:lpstr>
      <vt:lpstr>Comments from 802.11 </vt:lpstr>
      <vt:lpstr>Comments from 802.16 </vt:lpstr>
      <vt:lpstr>Comments from 802.16 </vt:lpstr>
      <vt:lpstr>Comments from 802.16 </vt:lpstr>
      <vt:lpstr>Comments from 802.16 </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Review of PARs for Nov Plenary</dc:title>
  <dc:creator>Jon Rosdahl</dc:creator>
  <dc:description>801.11 PAR adHoc review of the PARs submitted for review during the Nov 2013 Plenary</dc:description>
  <cp:lastModifiedBy>apurva.mody</cp:lastModifiedBy>
  <cp:revision>55</cp:revision>
  <cp:lastPrinted>1601-01-01T00:00:00Z</cp:lastPrinted>
  <dcterms:created xsi:type="dcterms:W3CDTF">2013-11-11T17:45:24Z</dcterms:created>
  <dcterms:modified xsi:type="dcterms:W3CDTF">2013-11-13T22:12:47Z</dcterms:modified>
</cp:coreProperties>
</file>