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89" r:id="rId4"/>
    <p:sldId id="287" r:id="rId5"/>
    <p:sldId id="283" r:id="rId6"/>
    <p:sldId id="282" r:id="rId7"/>
    <p:sldId id="288" r:id="rId8"/>
    <p:sldId id="290" r:id="rId9"/>
    <p:sldId id="280" r:id="rId10"/>
    <p:sldId id="281" r:id="rId11"/>
    <p:sldId id="284" r:id="rId12"/>
    <p:sldId id="285" r:id="rId13"/>
    <p:sldId id="286" r:id="rId14"/>
    <p:sldId id="291" r:id="rId15"/>
    <p:sldId id="292" r:id="rId16"/>
    <p:sldId id="264"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8" autoAdjust="0"/>
    <p:restoredTop sz="99123" autoAdjust="0"/>
  </p:normalViewPr>
  <p:slideViewPr>
    <p:cSldViewPr>
      <p:cViewPr varScale="1">
        <p:scale>
          <a:sx n="112" d="100"/>
          <a:sy n="112" d="100"/>
        </p:scale>
        <p:origin x="-1488" y="-84"/>
      </p:cViewPr>
      <p:guideLst>
        <p:guide orient="horz" pos="2160"/>
        <p:guide pos="2880"/>
      </p:guideLst>
    </p:cSldViewPr>
  </p:slideViewPr>
  <p:outlineViewPr>
    <p:cViewPr varScale="1">
      <p:scale>
        <a:sx n="170" d="200"/>
        <a:sy n="170" d="200"/>
      </p:scale>
      <p:origin x="294" y="7860"/>
    </p:cViewPr>
  </p:outlineViewPr>
  <p:notesTextViewPr>
    <p:cViewPr>
      <p:scale>
        <a:sx n="100" d="100"/>
        <a:sy n="100" d="100"/>
      </p:scale>
      <p:origin x="0" y="0"/>
    </p:cViewPr>
  </p:notesTextViewPr>
  <p:sorterViewPr>
    <p:cViewPr varScale="1">
      <p:scale>
        <a:sx n="1" d="1"/>
        <a:sy n="1" d="1"/>
      </p:scale>
      <p:origin x="0" y="30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802.11-13/1381r0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20043911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802.11-13/1381r0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360661704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All this is in the</a:t>
            </a:r>
            <a:r>
              <a:rPr lang="en-US" baseline="0" dirty="0" smtClean="0"/>
              <a:t> wrong place: “</a:t>
            </a:r>
            <a:endParaRPr lang="en-US" sz="1200" kern="1200" baseline="0" dirty="0" smtClean="0">
              <a:solidFill>
                <a:srgbClr val="000000"/>
              </a:solidFill>
              <a:latin typeface="Times New Roman" pitchFamily="16" charset="0"/>
              <a:ea typeface="+mn-ea"/>
              <a:cs typeface="+mn-cs"/>
            </a:endParaRPr>
          </a:p>
          <a:p>
            <a:r>
              <a:rPr lang="en-US" sz="1200" kern="1200" baseline="0" dirty="0" smtClean="0">
                <a:solidFill>
                  <a:srgbClr val="000000"/>
                </a:solidFill>
                <a:latin typeface="Times New Roman" pitchFamily="16" charset="0"/>
                <a:ea typeface="+mn-ea"/>
                <a:cs typeface="+mn-cs"/>
              </a:rPr>
              <a:t> This Revision project merges the P802.22a Amendment on MIBs and Management Plane Procedures. It also merges the P802.22b amendment on Enhancements for Broadband Services and Monitoring Applications. The revision project makes technical corrections to various Clauses. The revision project introduces a new clause that provides ways in which the IEEE 802.22 Standard may be used in other frequency bands that require spectrum sharing. 	</a:t>
            </a:r>
          </a:p>
          <a:p>
            <a:r>
              <a:rPr lang="en-US" dirty="0" smtClean="0"/>
              <a:t>“</a:t>
            </a:r>
            <a:endParaRPr lang="en-US" dirty="0"/>
          </a:p>
        </p:txBody>
      </p:sp>
      <p:sp>
        <p:nvSpPr>
          <p:cNvPr id="4" name="Header Placeholder 3"/>
          <p:cNvSpPr>
            <a:spLocks noGrp="1"/>
          </p:cNvSpPr>
          <p:nvPr>
            <p:ph type="hdr" idx="10"/>
          </p:nvPr>
        </p:nvSpPr>
        <p:spPr/>
        <p:txBody>
          <a:bodyPr/>
          <a:lstStyle/>
          <a:p>
            <a:r>
              <a:rPr lang="en-US" smtClean="0"/>
              <a:t>doc.: IEEE 802.11-13/1381r0</a:t>
            </a:r>
            <a:endParaRPr lang="en-US"/>
          </a:p>
        </p:txBody>
      </p:sp>
      <p:sp>
        <p:nvSpPr>
          <p:cNvPr id="5" name="Date Placeholder 4"/>
          <p:cNvSpPr>
            <a:spLocks noGrp="1"/>
          </p:cNvSpPr>
          <p:nvPr>
            <p:ph type="dt" idx="11"/>
          </p:nvPr>
        </p:nvSpPr>
        <p:spPr/>
        <p:txBody>
          <a:bodyPr/>
          <a:lstStyle/>
          <a:p>
            <a:r>
              <a:rPr lang="en-US" smtClean="0"/>
              <a:t>November 2013</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All this is in the</a:t>
            </a:r>
            <a:r>
              <a:rPr lang="en-US" baseline="0" dirty="0" smtClean="0"/>
              <a:t> wrong place: “</a:t>
            </a:r>
            <a:endParaRPr lang="en-US" sz="1200" kern="1200" baseline="0" dirty="0" smtClean="0">
              <a:solidFill>
                <a:srgbClr val="000000"/>
              </a:solidFill>
              <a:latin typeface="Times New Roman" pitchFamily="16" charset="0"/>
              <a:ea typeface="+mn-ea"/>
              <a:cs typeface="+mn-cs"/>
            </a:endParaRPr>
          </a:p>
          <a:p>
            <a:r>
              <a:rPr lang="en-US" sz="1200" kern="1200" baseline="0" dirty="0" smtClean="0">
                <a:solidFill>
                  <a:srgbClr val="000000"/>
                </a:solidFill>
                <a:latin typeface="Times New Roman" pitchFamily="16" charset="0"/>
                <a:ea typeface="+mn-ea"/>
                <a:cs typeface="+mn-cs"/>
              </a:rPr>
              <a:t> This Revision project merges the P802.22a Amendment on MIBs and Management Plane Procedures. It also merges the P802.22b amendment on Enhancements for Broadband Services and Monitoring Applications. The revision project makes technical corrections to various Clauses. The revision project introduces a new clause that provides ways in which the IEEE 802.22 Standard may be used in other frequency bands that require spectrum sharing. 	</a:t>
            </a:r>
          </a:p>
          <a:p>
            <a:r>
              <a:rPr lang="en-US" dirty="0" smtClean="0"/>
              <a:t>“</a:t>
            </a:r>
            <a:endParaRPr lang="en-US" dirty="0"/>
          </a:p>
        </p:txBody>
      </p:sp>
      <p:sp>
        <p:nvSpPr>
          <p:cNvPr id="4" name="Header Placeholder 3"/>
          <p:cNvSpPr>
            <a:spLocks noGrp="1"/>
          </p:cNvSpPr>
          <p:nvPr>
            <p:ph type="hdr" idx="10"/>
          </p:nvPr>
        </p:nvSpPr>
        <p:spPr/>
        <p:txBody>
          <a:bodyPr/>
          <a:lstStyle/>
          <a:p>
            <a:r>
              <a:rPr lang="en-US" smtClean="0"/>
              <a:t>doc.: IEEE 802.11-13/1381r0</a:t>
            </a:r>
            <a:endParaRPr lang="en-US"/>
          </a:p>
        </p:txBody>
      </p:sp>
      <p:sp>
        <p:nvSpPr>
          <p:cNvPr id="5" name="Date Placeholder 4"/>
          <p:cNvSpPr>
            <a:spLocks noGrp="1"/>
          </p:cNvSpPr>
          <p:nvPr>
            <p:ph type="dt" idx="11"/>
          </p:nvPr>
        </p:nvSpPr>
        <p:spPr/>
        <p:txBody>
          <a:bodyPr/>
          <a:lstStyle/>
          <a:p>
            <a:r>
              <a:rPr lang="en-US" smtClean="0"/>
              <a:t>November 2013</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BAE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dirty="0" smtClean="0"/>
              <a:t>Apurva N. Mody, BAE Systems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Apurva N. Mody, BAE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dirty="0" smtClean="0"/>
              <a:t>Apurva N. Mody, BAE Systems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dirty="0" smtClean="0"/>
              <a:t>Apurva N. Mody, BAE Systems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BAE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22-13/0168r1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whitehouse.gov/sites/default/files/microsites/ostp/pcast_spectrum_report_final_july_20_2012.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whitehouse.gov/sites/default/files/microsites/ostp/pcast_spectrum_report_final_july_20_2012.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22/dcn/13/22-13-0138-02-0000-802-22-revision-par.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mentor.ieee.org/802.22/dcn/13/22-13-0156-00-0000-802-22-revision-par-5c.docx" TargetMode="External"/><Relationship Id="rId4" Type="http://schemas.openxmlformats.org/officeDocument/2006/relationships/hyperlink" Target="https://mentor.ieee.org/802.22/dcn/13/22-13-0138-03-0000-802-22-revision-par.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whitehouse.gov/sites/default/files/microsites/ostp/pcast_spectrum_report_final_july_20_2012.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whitehouse.gov/sites/default/files/microsites/ostp/pcast_spectrum_report_final_july_20_2012.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November 2013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802-22 Response to Comments on the 802.22 Revision PAR</a:t>
            </a:r>
            <a:endParaRPr lang="en-GB" dirty="0"/>
          </a:p>
        </p:txBody>
      </p:sp>
      <p:sp>
        <p:nvSpPr>
          <p:cNvPr id="3074" name="Rectangle 2"/>
          <p:cNvSpPr>
            <a:spLocks noGrp="1" noChangeArrowheads="1"/>
          </p:cNvSpPr>
          <p:nvPr>
            <p:ph type="body" idx="1"/>
          </p:nvPr>
        </p:nvSpPr>
        <p:spPr>
          <a:xfrm>
            <a:off x="685800" y="20574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2013-11-13</a:t>
            </a:r>
            <a:endParaRPr lang="en-GB" sz="2000" b="0" dirty="0"/>
          </a:p>
        </p:txBody>
      </p:sp>
      <p:graphicFrame>
        <p:nvGraphicFramePr>
          <p:cNvPr id="3075" name="Object 3"/>
          <p:cNvGraphicFramePr>
            <a:graphicFrameLocks noChangeAspect="1"/>
          </p:cNvGraphicFramePr>
          <p:nvPr/>
        </p:nvGraphicFramePr>
        <p:xfrm>
          <a:off x="509588" y="2803525"/>
          <a:ext cx="7945437" cy="2443163"/>
        </p:xfrm>
        <a:graphic>
          <a:graphicData uri="http://schemas.openxmlformats.org/presentationml/2006/ole">
            <mc:AlternateContent xmlns:mc="http://schemas.openxmlformats.org/markup-compatibility/2006">
              <mc:Choice xmlns:v="urn:schemas-microsoft-com:vml" Requires="v">
                <p:oleObj spid="_x0000_s3085" name="Document" r:id="rId4" imgW="8586170" imgH="2651895" progId="Word.Document.8">
                  <p:embed/>
                </p:oleObj>
              </mc:Choice>
              <mc:Fallback>
                <p:oleObj name="Document" r:id="rId4" imgW="8586170" imgH="2651895" progId="Word.Document.8">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9588" y="2803525"/>
                        <a:ext cx="7945437" cy="24431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733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Comments from 802.11 </a:t>
            </a:r>
            <a:endParaRPr lang="en-US" dirty="0"/>
          </a:p>
        </p:txBody>
      </p:sp>
      <p:sp>
        <p:nvSpPr>
          <p:cNvPr id="3" name="Content Placeholder 2"/>
          <p:cNvSpPr>
            <a:spLocks noGrp="1"/>
          </p:cNvSpPr>
          <p:nvPr>
            <p:ph idx="1"/>
          </p:nvPr>
        </p:nvSpPr>
        <p:spPr>
          <a:xfrm>
            <a:off x="228600" y="1219200"/>
            <a:ext cx="8610600" cy="5029200"/>
          </a:xfrm>
        </p:spPr>
        <p:txBody>
          <a:bodyPr/>
          <a:lstStyle/>
          <a:p>
            <a:pPr marL="0" indent="0"/>
            <a:r>
              <a:rPr lang="en-US" sz="2000" dirty="0" smtClean="0"/>
              <a:t>General: Missing updated 5C – see 10.2 and 10.3 of the LMSC OM – This Project is not qualified to be considered at this Session.</a:t>
            </a:r>
          </a:p>
          <a:p>
            <a:pPr marL="0" indent="0"/>
            <a:r>
              <a:rPr lang="en-US" sz="2000" dirty="0" smtClean="0">
                <a:solidFill>
                  <a:schemeClr val="accent2"/>
                </a:solidFill>
              </a:rPr>
              <a:t>ANS: The primary purpose of the revision is to merge the amendments (P802.22a and P802.22b) as well as make the necessary corrections. The new clause is likely to be a recommendation on how 802.22 may be used in other shared spectrum bands which may have rules that are similar to the ones defined in the TV Bands. So it was interpreted that the 5C may not be required. However, when the 802 EC Chair requested a 5C it was promptly provided on November 1</a:t>
            </a:r>
            <a:r>
              <a:rPr lang="en-US" sz="2000" baseline="30000" dirty="0" smtClean="0">
                <a:solidFill>
                  <a:schemeClr val="accent2"/>
                </a:solidFill>
              </a:rPr>
              <a:t>st</a:t>
            </a:r>
            <a:endParaRPr lang="en-US" sz="2000" dirty="0" smtClean="0">
              <a:solidFill>
                <a:schemeClr val="accent2"/>
              </a:solidFill>
            </a:endParaRPr>
          </a:p>
          <a:p>
            <a:endParaRPr lang="en-US" sz="2000" dirty="0" smtClean="0"/>
          </a:p>
          <a:p>
            <a:pPr marL="0" indent="0"/>
            <a:r>
              <a:rPr lang="en-US" sz="2000" dirty="0" smtClean="0"/>
              <a:t>General: the PAR form presented is not the correct PAR form.  An old PAR form should not be used for consideration.</a:t>
            </a:r>
          </a:p>
          <a:p>
            <a:pPr marL="0" indent="0"/>
            <a:r>
              <a:rPr lang="en-US" sz="2000" dirty="0" smtClean="0">
                <a:solidFill>
                  <a:schemeClr val="accent2"/>
                </a:solidFill>
              </a:rPr>
              <a:t>ANS: This PAR form was generated by the IEEE </a:t>
            </a:r>
            <a:r>
              <a:rPr lang="en-US" sz="2000" dirty="0" err="1" smtClean="0">
                <a:solidFill>
                  <a:schemeClr val="accent2"/>
                </a:solidFill>
              </a:rPr>
              <a:t>myProject</a:t>
            </a:r>
            <a:r>
              <a:rPr lang="en-US" sz="2000" dirty="0" smtClean="0">
                <a:solidFill>
                  <a:schemeClr val="accent2"/>
                </a:solidFill>
              </a:rPr>
              <a:t> so we are not aware if the form automatically generated by the tool is an old PAR form or a new PAR form.</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296987"/>
            <a:ext cx="8610600" cy="4875213"/>
          </a:xfrm>
        </p:spPr>
        <p:txBody>
          <a:bodyPr/>
          <a:lstStyle/>
          <a:p>
            <a:r>
              <a:rPr lang="en-US" dirty="0" smtClean="0"/>
              <a:t>The IEEE 802.16 Working Group has reviewed the draft P802.22 PAR Revision</a:t>
            </a:r>
          </a:p>
          <a:p>
            <a:r>
              <a:rPr lang="en-US" dirty="0" smtClean="0"/>
              <a:t>&lt;https://mentor.ieee.org/802.22/dcn/13/22-13-0138-03-0000-802-22-revision-par.pdf&gt; and offers the following comment.</a:t>
            </a:r>
          </a:p>
          <a:p>
            <a:r>
              <a:rPr lang="en-US" dirty="0" smtClean="0"/>
              <a:t>The Scope, per the draft PAR revision, is:</a:t>
            </a:r>
          </a:p>
          <a:p>
            <a:pPr marL="0" indent="0"/>
            <a:r>
              <a:rPr lang="en-US" i="1" dirty="0" smtClean="0"/>
              <a:t>This standard specifies the air interface, including the cognitive </a:t>
            </a:r>
            <a:r>
              <a:rPr lang="en-US" i="1" dirty="0" smtClean="0">
                <a:solidFill>
                  <a:srgbClr val="FF0000"/>
                </a:solidFill>
              </a:rPr>
              <a:t>radio </a:t>
            </a:r>
            <a:r>
              <a:rPr lang="en-US" i="1" dirty="0" smtClean="0"/>
              <a:t>medium access control layer (MAC) and physical layer (PHY), of point-to-multipoint and </a:t>
            </a:r>
            <a:r>
              <a:rPr lang="en-US" i="1" dirty="0" smtClean="0">
                <a:solidFill>
                  <a:srgbClr val="FF0000"/>
                </a:solidFill>
              </a:rPr>
              <a:t>point-to-point</a:t>
            </a:r>
            <a:r>
              <a:rPr lang="en-US" i="1" dirty="0" smtClean="0"/>
              <a:t> wireless regional area networks comprised of a professional fixed base station with fixed and portable user terminals operating </a:t>
            </a:r>
            <a:r>
              <a:rPr lang="en-US" i="1" dirty="0" smtClean="0">
                <a:solidFill>
                  <a:srgbClr val="FF0000"/>
                </a:solidFill>
              </a:rPr>
              <a:t>in the bands that allow spectrum sharing such as </a:t>
            </a:r>
            <a:r>
              <a:rPr lang="en-US" i="1" dirty="0" smtClean="0"/>
              <a:t>VHF/UHF TV broadcast bands between 54 MHz to 862 </a:t>
            </a:r>
            <a:r>
              <a:rPr lang="en-US" i="1" dirty="0" err="1" smtClean="0"/>
              <a:t>MHz.</a:t>
            </a:r>
            <a:endParaRPr lang="en-US" i="1"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066800"/>
            <a:ext cx="8610600" cy="5103813"/>
          </a:xfrm>
        </p:spPr>
        <p:txBody>
          <a:bodyPr/>
          <a:lstStyle/>
          <a:p>
            <a:pPr marL="0" indent="0"/>
            <a:r>
              <a:rPr lang="en-US" sz="2000" dirty="0" smtClean="0"/>
              <a:t>We note the proposed addition of the term “point-to-point” to the scope, implying the draft standard will specify an air interface of point-to-point in addition to point-to-multipoint wireless regional area networks. To the extent that a point-to-multipoint system can be considered a point-to-point system when a fixed base station communicates with a single user terminal, this additional “point-to-point” text is superfluous since the capability is already included in the existing 802.22 standard. Alternatively, if the intention of this PAR revision is to broaden the PAR scope (for example, to include an air interface between a pair of base stations or a pair of user terminals), this would be a major change in the scope of the existing standard and would require full justification through a Five Criteria statement. However, the Five Criteria statement circulated on 1 November does not provide details justifying such a broadening of scope. We propose to remove the term “point-to-point” from the PAR revision, since there is currently no restriction on the application of a point-to-multipoint system with only a single user terminal communicating with a fixed base station in the 802.22 standard.</a:t>
            </a:r>
          </a:p>
          <a:p>
            <a:pPr marL="0" indent="0"/>
            <a:r>
              <a:rPr lang="en-US" sz="2000" dirty="0" smtClean="0">
                <a:solidFill>
                  <a:schemeClr val="accent2"/>
                </a:solidFill>
              </a:rPr>
              <a:t>ANS: ACCEPT – Removed the term Point-to-Point from the Scope</a:t>
            </a: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219200"/>
            <a:ext cx="8610600" cy="5103813"/>
          </a:xfrm>
        </p:spPr>
        <p:txBody>
          <a:bodyPr/>
          <a:lstStyle/>
          <a:p>
            <a:pPr marL="0" indent="0"/>
            <a:r>
              <a:rPr lang="en-US" sz="2000" dirty="0" smtClean="0"/>
              <a:t>We are also concerned about the proposed text “bands that allow spectrum sharing such as” to the modified scope (noting that the word “allow” was not used in the draft PAR revision 02 that was reviewed by many EC members and dramatically alters the meaning of the scope). To our understanding some form of spectrum sharing is allowed in virtually all wireless bands, including licensed bands. Thus, the proposal would expand the scope of the standard from cognitive radio networks to radio networks applicable to any spectrum sharing method in any known band, including bands in which spectrum sharing is allowed but not normally used. Such a significant change of scope would need to be supported by an analysis in an accompanying Five Criteria statement addressing the expansion to all possible spectrum sharing methods. We propose to limit the expansion of the scope to bands requiring cognitive radio solutions.</a:t>
            </a:r>
          </a:p>
          <a:p>
            <a:pPr marL="0" indent="0"/>
            <a:r>
              <a:rPr lang="en-US" sz="2000" dirty="0" smtClean="0">
                <a:solidFill>
                  <a:schemeClr val="accent2"/>
                </a:solidFill>
              </a:rPr>
              <a:t>ANS: Please see the next page …..</a:t>
            </a:r>
            <a:endParaRPr lang="en-US" sz="2000" dirty="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219200"/>
            <a:ext cx="8610600" cy="5103813"/>
          </a:xfrm>
        </p:spPr>
        <p:txBody>
          <a:bodyPr/>
          <a:lstStyle/>
          <a:p>
            <a:pPr marL="0" indent="0"/>
            <a:r>
              <a:rPr lang="en-US" sz="2000" dirty="0" smtClean="0">
                <a:solidFill>
                  <a:schemeClr val="accent2"/>
                </a:solidFill>
              </a:rPr>
              <a:t>Continued from the earlier page ….</a:t>
            </a:r>
          </a:p>
          <a:p>
            <a:pPr marL="0" indent="0"/>
            <a:endParaRPr lang="en-US" sz="2000" dirty="0" smtClean="0">
              <a:solidFill>
                <a:schemeClr val="accent2"/>
              </a:solidFill>
            </a:endParaRPr>
          </a:p>
          <a:p>
            <a:pPr marL="0" indent="0"/>
            <a:r>
              <a:rPr lang="en-US" sz="2000" dirty="0" smtClean="0">
                <a:solidFill>
                  <a:schemeClr val="accent2"/>
                </a:solidFill>
              </a:rPr>
              <a:t>ANS: The PAR document with the words “allow” was circulated as a correction via e-mail that was sent out on October 11</a:t>
            </a:r>
            <a:r>
              <a:rPr lang="en-US" sz="2000" baseline="30000" dirty="0" smtClean="0">
                <a:solidFill>
                  <a:schemeClr val="accent2"/>
                </a:solidFill>
              </a:rPr>
              <a:t>th</a:t>
            </a:r>
            <a:r>
              <a:rPr lang="en-US" sz="2000" dirty="0" smtClean="0">
                <a:solidFill>
                  <a:schemeClr val="accent2"/>
                </a:solidFill>
              </a:rPr>
              <a:t> [22-13-0138Rev2].  However, we are okay with changing the word “that Allow Spectrum Sharing” to “that Allow Spectrum Sharing between Primary Services and Opportunistic Communication Devices”</a:t>
            </a:r>
          </a:p>
          <a:p>
            <a:pPr marL="0" indent="0"/>
            <a:endParaRPr lang="en-US" sz="2000" dirty="0" smtClean="0">
              <a:solidFill>
                <a:schemeClr val="accent2"/>
              </a:solidFill>
            </a:endParaRPr>
          </a:p>
          <a:p>
            <a:pPr marL="0" indent="0"/>
            <a:r>
              <a:rPr lang="en-US" sz="2000" dirty="0" smtClean="0">
                <a:solidFill>
                  <a:schemeClr val="accent2"/>
                </a:solidFill>
              </a:rPr>
              <a:t>The fundamental assumption behind the operation of IEEE 802.22 systems is that spectrum is shared with primary users. Hence the shared spectrum may or may not be available at all times and at all the locations. The radio will have to automatically change its characteristics and behavior to operate in appropriate alternate spectrum as directed by the cognitive sharing mechanism (e. g. database, sensing or beaconing). Hence 802.22 is highly applicable for use in bands that allow or require spectrum sharing such as the radar bands between 2700 MHz to 3650 MHz in the United States. </a:t>
            </a:r>
          </a:p>
          <a:p>
            <a:pPr marL="0" indent="0"/>
            <a:endParaRPr lang="en-US" sz="2000" dirty="0" smtClean="0">
              <a:solidFill>
                <a:schemeClr val="accent2"/>
              </a:solidFill>
            </a:endParaRPr>
          </a:p>
          <a:p>
            <a:pPr marL="0" indent="0"/>
            <a:endParaRPr lang="en-US" sz="2000" dirty="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457199"/>
          </a:xfrm>
        </p:spPr>
        <p:txBody>
          <a:bodyPr/>
          <a:lstStyle/>
          <a:p>
            <a:r>
              <a:rPr lang="en-US" dirty="0" smtClean="0"/>
              <a:t>Comments from 802.16 </a:t>
            </a:r>
            <a:endParaRPr lang="en-US" dirty="0"/>
          </a:p>
        </p:txBody>
      </p:sp>
      <p:sp>
        <p:nvSpPr>
          <p:cNvPr id="3" name="Content Placeholder 2"/>
          <p:cNvSpPr>
            <a:spLocks noGrp="1"/>
          </p:cNvSpPr>
          <p:nvPr>
            <p:ph idx="1"/>
          </p:nvPr>
        </p:nvSpPr>
        <p:spPr>
          <a:xfrm>
            <a:off x="304800" y="1219200"/>
            <a:ext cx="8610600" cy="5103813"/>
          </a:xfrm>
        </p:spPr>
        <p:txBody>
          <a:bodyPr/>
          <a:lstStyle/>
          <a:p>
            <a:pPr marL="0" indent="0"/>
            <a:r>
              <a:rPr lang="en-US" sz="1400" dirty="0" smtClean="0">
                <a:solidFill>
                  <a:schemeClr val="accent2"/>
                </a:solidFill>
              </a:rPr>
              <a:t>Additional Comment from 802.16 Working Group as conveyed at the end of the 802 Interim Meeting in Los Angeles – to be addressed and resolved during the March 2014 Plenary Meeting. </a:t>
            </a:r>
            <a:endParaRPr lang="en-US" sz="1400" dirty="0" smtClean="0">
              <a:solidFill>
                <a:schemeClr val="accent2"/>
              </a:solidFill>
            </a:endParaRPr>
          </a:p>
          <a:p>
            <a:pPr marL="0" indent="0"/>
            <a:r>
              <a:rPr lang="en-US" sz="1000" dirty="0"/>
              <a:t>Mody, Apurva (US SSA) wrote:</a:t>
            </a:r>
          </a:p>
          <a:p>
            <a:pPr marL="0" indent="0"/>
            <a:r>
              <a:rPr lang="en-US" sz="1000" dirty="0"/>
              <a:t>Hello Roger, Harry, </a:t>
            </a:r>
          </a:p>
          <a:p>
            <a:pPr marL="0" indent="0"/>
            <a:r>
              <a:rPr lang="en-US" sz="1000" dirty="0"/>
              <a:t>Just to further elaborate on the 802.22 Revision PAR, the 802.22 WG discussed this during the AM2 meeting today. </a:t>
            </a:r>
          </a:p>
          <a:p>
            <a:pPr marL="0" indent="0"/>
            <a:r>
              <a:rPr lang="en-US" sz="1000" dirty="0"/>
              <a:t>802.16 Working Group had some questions on the phrase “bands that allow spectrum sharing such as”. </a:t>
            </a:r>
          </a:p>
          <a:p>
            <a:pPr marL="0" indent="0"/>
            <a:r>
              <a:rPr lang="en-US" sz="1000" dirty="0"/>
              <a:t>We further amended the language to be more specific as follows: “bands that Allow Spectrum Sharing between Primary Services and Opportunistic Communication Devices.”</a:t>
            </a:r>
          </a:p>
          <a:p>
            <a:pPr marL="0" indent="0"/>
            <a:r>
              <a:rPr lang="en-US" sz="1000" dirty="0"/>
              <a:t>We have taken this language directly from the PCAST report that can be found here: </a:t>
            </a:r>
          </a:p>
          <a:p>
            <a:pPr marL="0" indent="0"/>
            <a:r>
              <a:rPr lang="en-US" sz="1000" dirty="0">
                <a:hlinkClick r:id="rId2"/>
              </a:rPr>
              <a:t>http://www.whitehouse.gov/sites/default/files/microsites/ostp/pcast_spectrum_report_final_july_20_2012.pdf</a:t>
            </a:r>
            <a:r>
              <a:rPr lang="en-US" sz="1000" dirty="0"/>
              <a:t> </a:t>
            </a:r>
          </a:p>
          <a:p>
            <a:pPr marL="0" indent="0"/>
            <a:r>
              <a:rPr lang="en-US" sz="1000" dirty="0"/>
              <a:t>This report constantly uses the phrase such as bands that ‘allow’ spectrum sharing. </a:t>
            </a:r>
          </a:p>
          <a:p>
            <a:pPr marL="0" indent="0"/>
            <a:r>
              <a:rPr lang="en-US" sz="1000" dirty="0"/>
              <a:t>If you still have issue with our proposed changes, then please let us know as soon as possible. As an alternate to the word ‘allow’ could be the word ‘permit’. But since our PAR revision is related to the PCAST report, we are inclined to maintain the word ‘allow’.</a:t>
            </a:r>
          </a:p>
          <a:p>
            <a:pPr marL="0" indent="0"/>
            <a:r>
              <a:rPr lang="en-US" sz="1000" dirty="0"/>
              <a:t>Thanks</a:t>
            </a:r>
          </a:p>
          <a:p>
            <a:pPr marL="0" indent="0"/>
            <a:r>
              <a:rPr lang="en-US" sz="1000" dirty="0"/>
              <a:t>Apurva</a:t>
            </a:r>
          </a:p>
          <a:p>
            <a:pPr marL="0" indent="0"/>
            <a:r>
              <a:rPr lang="en-US" sz="1000" smtClean="0"/>
              <a:t>From</a:t>
            </a:r>
            <a:r>
              <a:rPr lang="en-US" sz="1000" dirty="0" smtClean="0"/>
              <a:t>: Roger Marks [mailto:r.b.marks@gmail.com] </a:t>
            </a:r>
            <a:br>
              <a:rPr lang="en-US" sz="1000" dirty="0" smtClean="0"/>
            </a:br>
            <a:r>
              <a:rPr lang="en-US" sz="1000" dirty="0" smtClean="0"/>
              <a:t>Sent: Thursday, January 23, 2014 5:16 PM</a:t>
            </a:r>
            <a:br>
              <a:rPr lang="en-US" sz="1000" dirty="0" smtClean="0"/>
            </a:br>
            <a:r>
              <a:rPr lang="en-US" sz="1000" dirty="0" smtClean="0"/>
              <a:t>To: Mody, Apurva (US SSA)</a:t>
            </a:r>
            <a:br>
              <a:rPr lang="en-US" sz="1000" dirty="0" smtClean="0"/>
            </a:br>
            <a:r>
              <a:rPr lang="en-US" sz="1000" dirty="0" smtClean="0"/>
              <a:t>Cc: harrybims@me.com</a:t>
            </a:r>
            <a:br>
              <a:rPr lang="en-US" sz="1000" dirty="0" smtClean="0"/>
            </a:br>
            <a:r>
              <a:rPr lang="en-US" sz="1000" dirty="0" smtClean="0"/>
              <a:t>Subject: Re: Some further comments: 802.22 Revision PAR - How should we move forward</a:t>
            </a:r>
          </a:p>
          <a:p>
            <a:pPr marL="0" indent="0"/>
            <a:r>
              <a:rPr lang="en-US" sz="1000" dirty="0" smtClean="0"/>
              <a:t>Apurva,</a:t>
            </a:r>
            <a:br>
              <a:rPr lang="en-US" sz="1000" dirty="0" smtClean="0"/>
            </a:br>
            <a:r>
              <a:rPr lang="en-US" sz="1000" dirty="0" smtClean="0"/>
              <a:t>The 802.16 Closing Plenary discussed the specific language you mentioned and still has difficulties with it. We believe that the intent would be better reflected by wording such as: “bands in which communication devices may opportunistically operate in the spectrum of a Primary Service.”</a:t>
            </a:r>
            <a:br>
              <a:rPr lang="en-US" sz="1000" dirty="0" smtClean="0"/>
            </a:br>
            <a:r>
              <a:rPr lang="en-US" sz="1000" dirty="0" smtClean="0"/>
              <a:t>Roger</a:t>
            </a:r>
            <a:br>
              <a:rPr lang="en-US" sz="1000" dirty="0" smtClean="0"/>
            </a:br>
            <a:endParaRPr lang="en-US" sz="1000" dirty="0" smtClean="0"/>
          </a:p>
          <a:p>
            <a:pPr marL="0" indent="0"/>
            <a:r>
              <a:rPr lang="en-US" sz="2000" dirty="0" smtClean="0"/>
              <a:t> </a:t>
            </a:r>
          </a:p>
          <a:p>
            <a:pPr marL="0" indent="0"/>
            <a:r>
              <a:rPr lang="en-US" sz="2000" dirty="0"/>
              <a:t/>
            </a:r>
            <a:br>
              <a:rPr lang="en-US" sz="2000" dirty="0"/>
            </a:br>
            <a:endParaRPr lang="en-US" sz="2000" dirty="0" smtClean="0">
              <a:solidFill>
                <a:schemeClr val="accent2"/>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extLst>
      <p:ext uri="{BB962C8B-B14F-4D97-AF65-F5344CB8AC3E}">
        <p14:creationId xmlns:p14="http://schemas.microsoft.com/office/powerpoint/2010/main" val="7689942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November 2013</a:t>
            </a:r>
            <a:endParaRPr lang="en-GB"/>
          </a:p>
        </p:txBody>
      </p:sp>
      <p:sp>
        <p:nvSpPr>
          <p:cNvPr id="5" name="Footer Placeholder 4"/>
          <p:cNvSpPr>
            <a:spLocks noGrp="1"/>
          </p:cNvSpPr>
          <p:nvPr>
            <p:ph type="ftr" idx="14"/>
          </p:nvPr>
        </p:nvSpPr>
        <p:spPr>
          <a:xfrm>
            <a:off x="6215074" y="6475413"/>
            <a:ext cx="2327264" cy="77787"/>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sz="1600" dirty="0" smtClean="0"/>
              <a:t>[1] PCAST Report: Realizing Full Potential of the Government Held Spectrum to Spur Economic Growth</a:t>
            </a:r>
          </a:p>
          <a:p>
            <a:r>
              <a:rPr lang="en-US" sz="1600" dirty="0">
                <a:hlinkClick r:id="rId3"/>
              </a:rPr>
              <a:t>http://www.whitehouse.gov/sites/default/files/microsites/ostp/pcast_spectrum_report_final_july_20_2012.pdf</a:t>
            </a:r>
            <a:r>
              <a:rPr lang="en-US" sz="1600" dirty="0"/>
              <a:t> </a:t>
            </a:r>
          </a:p>
          <a:p>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096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4098" name="Rectangle 2"/>
          <p:cNvSpPr>
            <a:spLocks noGrp="1" noChangeArrowheads="1"/>
          </p:cNvSpPr>
          <p:nvPr>
            <p:ph type="body" idx="1"/>
          </p:nvPr>
        </p:nvSpPr>
        <p:spPr>
          <a:xfrm>
            <a:off x="381000" y="990600"/>
            <a:ext cx="8382000" cy="5181600"/>
          </a:xfrm>
          <a:ln/>
        </p:spPr>
        <p:txBody>
          <a:bodyPr/>
          <a:lstStyle/>
          <a:p>
            <a:r>
              <a:rPr lang="en-US" dirty="0" smtClean="0"/>
              <a:t>802.22 General Comments</a:t>
            </a:r>
          </a:p>
          <a:p>
            <a:pPr marL="457200" indent="-457200">
              <a:buFont typeface="+mj-lt"/>
              <a:buAutoNum type="arabicPeriod"/>
            </a:pPr>
            <a:r>
              <a:rPr lang="en-US" dirty="0" smtClean="0"/>
              <a:t>The 802.22 WG submitted the initial revision PAR as contained in document [</a:t>
            </a:r>
            <a:r>
              <a:rPr lang="en-US" dirty="0" smtClean="0">
                <a:hlinkClick r:id="rId3"/>
              </a:rPr>
              <a:t>22-13-0138Rev2</a:t>
            </a:r>
            <a:r>
              <a:rPr lang="en-US" dirty="0" smtClean="0"/>
              <a:t>] on October 10</a:t>
            </a:r>
            <a:r>
              <a:rPr lang="en-US" baseline="30000" dirty="0" smtClean="0"/>
              <a:t>th</a:t>
            </a:r>
            <a:r>
              <a:rPr lang="en-US" dirty="0" smtClean="0"/>
              <a:t> 2013 </a:t>
            </a:r>
          </a:p>
          <a:p>
            <a:pPr marL="457200" indent="-457200">
              <a:buFont typeface="+mj-lt"/>
              <a:buAutoNum type="arabicPeriod"/>
            </a:pPr>
            <a:r>
              <a:rPr lang="en-US" dirty="0" smtClean="0"/>
              <a:t>A corrected PAR document was sent out on October 11</a:t>
            </a:r>
            <a:r>
              <a:rPr lang="en-US" baseline="30000" dirty="0" smtClean="0"/>
              <a:t>th</a:t>
            </a:r>
            <a:r>
              <a:rPr lang="en-US" dirty="0" smtClean="0"/>
              <a:t> 2013 [</a:t>
            </a:r>
            <a:r>
              <a:rPr lang="en-US" dirty="0" smtClean="0">
                <a:hlinkClick r:id="rId4"/>
              </a:rPr>
              <a:t>22-13-0138Rev3</a:t>
            </a:r>
            <a:r>
              <a:rPr lang="en-US" dirty="0" smtClean="0"/>
              <a:t>]</a:t>
            </a:r>
          </a:p>
          <a:p>
            <a:pPr marL="457200" indent="-457200">
              <a:buFont typeface="+mj-lt"/>
              <a:buAutoNum type="arabicPeriod"/>
            </a:pPr>
            <a:r>
              <a:rPr lang="en-US" dirty="0" smtClean="0"/>
              <a:t>5C [</a:t>
            </a:r>
            <a:r>
              <a:rPr lang="en-US" dirty="0" smtClean="0">
                <a:hlinkClick r:id="rId5"/>
              </a:rPr>
              <a:t>22-13-0156Rev0</a:t>
            </a:r>
            <a:r>
              <a:rPr lang="en-US" dirty="0" smtClean="0"/>
              <a:t>] document was sent out on Nov 1</a:t>
            </a:r>
            <a:r>
              <a:rPr lang="en-US" baseline="30000" dirty="0" smtClean="0"/>
              <a:t>st</a:t>
            </a:r>
            <a:r>
              <a:rPr lang="en-US" dirty="0" smtClean="0"/>
              <a:t> as per the instructions from the Chair of the 802 EC</a:t>
            </a:r>
          </a:p>
          <a:p>
            <a:pPr marL="457200" indent="-457200">
              <a:buFont typeface="+mj-lt"/>
              <a:buAutoNum type="arabicPeriod"/>
            </a:pPr>
            <a:r>
              <a:rPr lang="en-US" dirty="0" smtClean="0"/>
              <a:t>We considered the comments from the various working groups and here is the summary of our response.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096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4098" name="Rectangle 2"/>
          <p:cNvSpPr>
            <a:spLocks noGrp="1" noChangeArrowheads="1"/>
          </p:cNvSpPr>
          <p:nvPr>
            <p:ph type="body" idx="1"/>
          </p:nvPr>
        </p:nvSpPr>
        <p:spPr>
          <a:xfrm>
            <a:off x="381000" y="990600"/>
            <a:ext cx="8382000" cy="5181600"/>
          </a:xfrm>
          <a:ln/>
        </p:spPr>
        <p:txBody>
          <a:bodyPr/>
          <a:lstStyle/>
          <a:p>
            <a:r>
              <a:rPr lang="en-US" sz="2000" dirty="0" smtClean="0"/>
              <a:t>802.22 General Comments</a:t>
            </a:r>
          </a:p>
          <a:p>
            <a:pPr marL="280988" indent="-280988">
              <a:buFont typeface="Arial" pitchFamily="34" charset="0"/>
              <a:buChar char="•"/>
            </a:pPr>
            <a:r>
              <a:rPr lang="en-US" sz="1800" dirty="0" smtClean="0"/>
              <a:t>Since 2005, when the 802.22 PAR was first submitted and approved, FCC, NTIA and other regulators have broadened their horizons for cooperative spectrum sharing approaches in order to optimize spectrum utilization. [</a:t>
            </a:r>
            <a:r>
              <a:rPr lang="en-US" sz="1800" dirty="0" smtClean="0">
                <a:hlinkClick r:id="rId3"/>
              </a:rPr>
              <a:t>For example see the PCAST Report  - Realizing Full Potential of Government Held Spectrum</a:t>
            </a:r>
            <a:r>
              <a:rPr lang="en-US" sz="1800" dirty="0" smtClean="0"/>
              <a:t>]</a:t>
            </a:r>
          </a:p>
          <a:p>
            <a:pPr marL="280988" indent="-280988">
              <a:buFont typeface="Arial" pitchFamily="34" charset="0"/>
              <a:buChar char="•"/>
            </a:pPr>
            <a:endParaRPr lang="en-US" sz="1100" dirty="0" smtClean="0"/>
          </a:p>
          <a:p>
            <a:pPr marL="233363" indent="-233363">
              <a:buFont typeface="Arial" pitchFamily="34" charset="0"/>
              <a:buChar char="•"/>
            </a:pPr>
            <a:r>
              <a:rPr lang="en-US" sz="1800" dirty="0" smtClean="0"/>
              <a:t>FCC/ NTIA are in the process of opening new spectrum bands which specifically require multi-levels of regulated users to share the spectrum utilizing cognitive radio behavior. For our purposes, we defined spectrum sharing as a mechanism which ensures that licensed services are protected from interference while retaining flexibility for other devices to share spectrum with new services or to change frequencies</a:t>
            </a:r>
          </a:p>
          <a:p>
            <a:pPr marL="280988" indent="-280988">
              <a:buFont typeface="Arial" pitchFamily="34" charset="0"/>
              <a:buChar char="•"/>
            </a:pPr>
            <a:endParaRPr lang="en-US" sz="1100" dirty="0" smtClean="0"/>
          </a:p>
          <a:p>
            <a:pPr marL="280988" indent="-280988">
              <a:buFont typeface="Arial" pitchFamily="34" charset="0"/>
              <a:buChar char="•"/>
            </a:pPr>
            <a:r>
              <a:rPr lang="en-US" sz="1800" dirty="0" smtClean="0"/>
              <a:t>While these new bands have been specified by the FCC for the United States, they may be different in other countries. </a:t>
            </a:r>
          </a:p>
          <a:p>
            <a:pPr marL="280988" indent="-280988">
              <a:buFont typeface="Arial" pitchFamily="34" charset="0"/>
              <a:buChar char="•"/>
            </a:pPr>
            <a:endParaRPr lang="en-US" sz="1100" dirty="0" smtClean="0"/>
          </a:p>
          <a:p>
            <a:pPr marL="280988" indent="-280988">
              <a:buFont typeface="Arial" pitchFamily="34" charset="0"/>
              <a:buChar char="•"/>
            </a:pPr>
            <a:r>
              <a:rPr lang="en-US" sz="1800" dirty="0" smtClean="0"/>
              <a:t>The intention of this PAR is to align the current 802.22 technology with emerging regulations.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2013</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4097" name="Rectangle 1"/>
          <p:cNvSpPr>
            <a:spLocks noGrp="1" noChangeArrowheads="1"/>
          </p:cNvSpPr>
          <p:nvPr>
            <p:ph type="title"/>
          </p:nvPr>
        </p:nvSpPr>
        <p:spPr>
          <a:xfrm>
            <a:off x="685800" y="6858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Summary</a:t>
            </a:r>
            <a:endParaRPr lang="en-GB" dirty="0"/>
          </a:p>
        </p:txBody>
      </p:sp>
      <p:sp>
        <p:nvSpPr>
          <p:cNvPr id="4098" name="Rectangle 2"/>
          <p:cNvSpPr>
            <a:spLocks noGrp="1" noChangeArrowheads="1"/>
          </p:cNvSpPr>
          <p:nvPr>
            <p:ph type="body" idx="1"/>
          </p:nvPr>
        </p:nvSpPr>
        <p:spPr>
          <a:xfrm>
            <a:off x="304800" y="1219200"/>
            <a:ext cx="8382000" cy="4724400"/>
          </a:xfrm>
          <a:ln/>
        </p:spPr>
        <p:txBody>
          <a:bodyPr/>
          <a:lstStyle/>
          <a:p>
            <a:r>
              <a:rPr lang="en-US" sz="2000" dirty="0" smtClean="0"/>
              <a:t>802.22 General Comments (continued)</a:t>
            </a:r>
          </a:p>
          <a:p>
            <a:pPr marL="280988" indent="-280988">
              <a:buFont typeface="Arial" pitchFamily="34" charset="0"/>
              <a:buChar char="•"/>
            </a:pPr>
            <a:r>
              <a:rPr lang="en-US" sz="2000" dirty="0" smtClean="0"/>
              <a:t>White Space database implementers are looking to leverage their existing TV Band solutions into these new bands where interfaces to the devices are likely to remain the same as defined for the TV Bands </a:t>
            </a:r>
          </a:p>
          <a:p>
            <a:pPr marL="280988" indent="-280988">
              <a:buFont typeface="Arial" pitchFamily="34" charset="0"/>
              <a:buChar char="•"/>
            </a:pPr>
            <a:endParaRPr lang="en-US" sz="1200" dirty="0" smtClean="0"/>
          </a:p>
          <a:p>
            <a:pPr marL="280988" indent="-280988">
              <a:buFont typeface="Arial" pitchFamily="34" charset="0"/>
              <a:buChar char="•"/>
            </a:pPr>
            <a:r>
              <a:rPr lang="en-US" sz="2000" dirty="0" smtClean="0"/>
              <a:t>Wireless device manufacturers are seeking a common protocol to be used across these shared spectrum bands. </a:t>
            </a:r>
          </a:p>
          <a:p>
            <a:pPr marL="280988" indent="-280988">
              <a:buFont typeface="Arial" pitchFamily="34" charset="0"/>
              <a:buChar char="•"/>
            </a:pPr>
            <a:endParaRPr lang="en-US" sz="1200" dirty="0" smtClean="0"/>
          </a:p>
          <a:p>
            <a:pPr marL="280988" indent="-280988">
              <a:buFont typeface="Arial" pitchFamily="34" charset="0"/>
              <a:buChar char="•"/>
            </a:pPr>
            <a:r>
              <a:rPr lang="en-US" sz="2000" dirty="0" smtClean="0"/>
              <a:t>The aim is not to change the 802.22 protocol (PHY and MAC) but to change the spectrum management framework to align 802.22 to be used in these other bands. For example, 802.22 may be used in the proposed Federal radar bands (e. g. 2700 MHz – 3650 MHz) which allow spectrum sharing, since 802.22 already contains the basic cognitive radio capabilities and mechanisms that are needed to enable spectrum sharing</a:t>
            </a:r>
            <a:endParaRPr lang="en-US" sz="28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Comments from 802.19 </a:t>
            </a:r>
            <a:endParaRPr lang="en-US" dirty="0"/>
          </a:p>
        </p:txBody>
      </p:sp>
      <p:sp>
        <p:nvSpPr>
          <p:cNvPr id="3" name="Content Placeholder 2"/>
          <p:cNvSpPr>
            <a:spLocks noGrp="1"/>
          </p:cNvSpPr>
          <p:nvPr>
            <p:ph idx="1"/>
          </p:nvPr>
        </p:nvSpPr>
        <p:spPr>
          <a:xfrm>
            <a:off x="304800" y="1219200"/>
            <a:ext cx="8839200" cy="4953000"/>
          </a:xfrm>
        </p:spPr>
        <p:txBody>
          <a:bodyPr/>
          <a:lstStyle/>
          <a:p>
            <a:r>
              <a:rPr lang="en-US" sz="2000" dirty="0" smtClean="0"/>
              <a:t>IEEE 802.22 Revision</a:t>
            </a:r>
          </a:p>
          <a:p>
            <a:pPr marL="0" indent="0"/>
            <a:r>
              <a:rPr lang="en-US" sz="2000" dirty="0" smtClean="0"/>
              <a:t>Since Gerald Chouinard is no longer the vice chair of the working group Section 3.1 of the PAR should be updated with the current vice chair.</a:t>
            </a:r>
          </a:p>
          <a:p>
            <a:r>
              <a:rPr lang="en-US" sz="2000" dirty="0" smtClean="0">
                <a:solidFill>
                  <a:schemeClr val="accent2"/>
                </a:solidFill>
              </a:rPr>
              <a:t>ANS: ACCEPT</a:t>
            </a:r>
          </a:p>
          <a:p>
            <a:pPr marL="0" indent="0"/>
            <a:endParaRPr lang="en-US" sz="2000" dirty="0" smtClean="0"/>
          </a:p>
          <a:p>
            <a:pPr marL="0" indent="0"/>
            <a:r>
              <a:rPr lang="en-US" sz="2000" dirty="0" smtClean="0"/>
              <a:t>In the Purpose section it says that a new clause will be added.  This sounds a bit like an amendment.  Is there a reason a 5C was not provided for this new clause?</a:t>
            </a:r>
          </a:p>
          <a:p>
            <a:pPr marL="0" indent="0"/>
            <a:r>
              <a:rPr lang="en-US" sz="2000" dirty="0" smtClean="0">
                <a:solidFill>
                  <a:schemeClr val="accent2"/>
                </a:solidFill>
              </a:rPr>
              <a:t>ANS: The primary purpose of the revision is to merge the amendments (P802.22a and P802.22b) as well as make the necessary corrections. The new clause is likely to be a recommendation on how 802.22 may be used in other shared spectrum bands which may have rules that are similar to the ones defined in the TV Bands but there may be some additional nuances. So it was interpreted that the 5C may not be required. However, when the 802 EC Chair requested a 5C it was promptly provided on November 1</a:t>
            </a:r>
            <a:r>
              <a:rPr lang="en-US" sz="2000" baseline="30000" dirty="0" smtClean="0">
                <a:solidFill>
                  <a:schemeClr val="accent2"/>
                </a:solidFill>
              </a:rPr>
              <a:t>st</a:t>
            </a:r>
            <a:endParaRPr lang="en-US" sz="2000" dirty="0" smtClean="0">
              <a:solidFill>
                <a:schemeClr val="accent2"/>
              </a:solidFill>
            </a:endParaRPr>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3587" y="533400"/>
            <a:ext cx="7770813" cy="457199"/>
          </a:xfrm>
        </p:spPr>
        <p:txBody>
          <a:bodyPr/>
          <a:lstStyle/>
          <a:p>
            <a:r>
              <a:rPr lang="en-US" dirty="0" smtClean="0"/>
              <a:t>Comments from 802.11	</a:t>
            </a:r>
            <a:endParaRPr lang="en-US" dirty="0"/>
          </a:p>
        </p:txBody>
      </p:sp>
      <p:sp>
        <p:nvSpPr>
          <p:cNvPr id="3" name="Content Placeholder 2"/>
          <p:cNvSpPr>
            <a:spLocks noGrp="1"/>
          </p:cNvSpPr>
          <p:nvPr>
            <p:ph idx="1"/>
          </p:nvPr>
        </p:nvSpPr>
        <p:spPr>
          <a:xfrm>
            <a:off x="228600" y="990600"/>
            <a:ext cx="8686800" cy="5105400"/>
          </a:xfrm>
        </p:spPr>
        <p:txBody>
          <a:bodyPr/>
          <a:lstStyle/>
          <a:p>
            <a:r>
              <a:rPr lang="en-US" sz="1600" dirty="0" smtClean="0"/>
              <a:t>2.1 spell out the first use of RAN </a:t>
            </a:r>
          </a:p>
          <a:p>
            <a:r>
              <a:rPr lang="en-US" sz="1600" dirty="0" smtClean="0">
                <a:solidFill>
                  <a:schemeClr val="accent2"/>
                </a:solidFill>
              </a:rPr>
              <a:t>ANS: ACCEPT</a:t>
            </a:r>
          </a:p>
          <a:p>
            <a:r>
              <a:rPr lang="en-US" sz="1600" dirty="0" smtClean="0"/>
              <a:t>3.1 Update the WG Vice chair</a:t>
            </a:r>
          </a:p>
          <a:p>
            <a:r>
              <a:rPr lang="en-US" sz="1600" dirty="0" smtClean="0">
                <a:solidFill>
                  <a:schemeClr val="accent2"/>
                </a:solidFill>
              </a:rPr>
              <a:t>ANS: ACCEPT </a:t>
            </a:r>
          </a:p>
          <a:p>
            <a:r>
              <a:rPr lang="en-US" sz="1600" dirty="0" smtClean="0"/>
              <a:t>5.2 the scope is not describing what band is truly being used.  “any band” is too broad a scope.</a:t>
            </a:r>
          </a:p>
          <a:p>
            <a:pPr marL="280988" indent="-280988"/>
            <a:r>
              <a:rPr lang="en-US" sz="1600" dirty="0" smtClean="0"/>
              <a:t>ANS: </a:t>
            </a:r>
          </a:p>
          <a:p>
            <a:pPr marL="280988" indent="-280988">
              <a:buFont typeface="Arial" pitchFamily="34" charset="0"/>
              <a:buChar char="•"/>
            </a:pPr>
            <a:r>
              <a:rPr lang="en-US" sz="1600" b="1" dirty="0" smtClean="0">
                <a:solidFill>
                  <a:schemeClr val="accent2"/>
                </a:solidFill>
              </a:rPr>
              <a:t>Since 2005, when the 802.22 PAR was first submitted and approved, FCC, NTIA and other regulators have broadened their horizons for cooperative spectrum sharing approaches in order to optimize spectrum utilization. [</a:t>
            </a:r>
            <a:r>
              <a:rPr lang="en-US" sz="1600" b="1" dirty="0" smtClean="0">
                <a:solidFill>
                  <a:schemeClr val="accent2"/>
                </a:solidFill>
                <a:hlinkClick r:id="rId3"/>
              </a:rPr>
              <a:t>For example see the PCAST Report  - Realizing Full Potential of Government Held Spectrum</a:t>
            </a:r>
            <a:r>
              <a:rPr lang="en-US" sz="1600" b="1" dirty="0" smtClean="0">
                <a:solidFill>
                  <a:schemeClr val="accent2"/>
                </a:solidFill>
              </a:rPr>
              <a:t>]</a:t>
            </a:r>
          </a:p>
          <a:p>
            <a:pPr marL="280988" indent="-280988">
              <a:buFont typeface="Arial" pitchFamily="34" charset="0"/>
              <a:buChar char="•"/>
            </a:pPr>
            <a:r>
              <a:rPr lang="en-US" sz="1600" b="1" dirty="0" smtClean="0">
                <a:solidFill>
                  <a:schemeClr val="accent2"/>
                </a:solidFill>
              </a:rPr>
              <a:t>FCC/ NTIA are in the process of opening new spectrum bands which specifically require multi-levels of regulated users with spectrum sharing and cognitive radio behavior.</a:t>
            </a:r>
          </a:p>
          <a:p>
            <a:pPr marL="280988" indent="-280988">
              <a:buFont typeface="Arial" pitchFamily="34" charset="0"/>
              <a:buChar char="•"/>
            </a:pPr>
            <a:r>
              <a:rPr lang="en-US" sz="1600" dirty="0" smtClean="0">
                <a:solidFill>
                  <a:schemeClr val="accent2"/>
                </a:solidFill>
              </a:rPr>
              <a:t>While these new bands have been specified by the FCC for the United States, they may be different in other countries. </a:t>
            </a:r>
          </a:p>
          <a:p>
            <a:pPr marL="280988" indent="-280988">
              <a:buFont typeface="Arial" pitchFamily="34" charset="0"/>
              <a:buChar char="•"/>
            </a:pPr>
            <a:r>
              <a:rPr lang="en-US" sz="1600" b="1" dirty="0" smtClean="0">
                <a:solidFill>
                  <a:schemeClr val="accent2"/>
                </a:solidFill>
              </a:rPr>
              <a:t>The aim is not to change the 802.22 protocol (PHY and MAC) but to change the spectrum management framework to align 802.22 to be used in these other bands. For example, 802.22 may be used in the proposed Federal radar bands (e. g. 2700 MHz – 3650 MHz) which require spectrum sharing, since 802.22 already contains the basic cognitive radio capabilities and mechanisms  that are needed to enable spectrum sharing</a:t>
            </a:r>
            <a:endParaRPr lang="en-US" sz="2000" dirty="0" smtClean="0">
              <a:solidFill>
                <a:schemeClr val="accent2"/>
              </a:solidFill>
            </a:endParaRPr>
          </a:p>
          <a:p>
            <a:endParaRPr lang="en-US" sz="2000" dirty="0" smtClean="0"/>
          </a:p>
          <a:p>
            <a:endParaRPr lang="en-US" sz="2000" dirty="0" smtClean="0"/>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a:xfrm>
            <a:off x="5410200" y="6477000"/>
            <a:ext cx="3184520" cy="180975"/>
          </a:xfrm>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Comments from 802.11	</a:t>
            </a:r>
            <a:endParaRPr lang="en-US" dirty="0"/>
          </a:p>
        </p:txBody>
      </p:sp>
      <p:sp>
        <p:nvSpPr>
          <p:cNvPr id="3" name="Content Placeholder 2"/>
          <p:cNvSpPr>
            <a:spLocks noGrp="1"/>
          </p:cNvSpPr>
          <p:nvPr>
            <p:ph idx="1"/>
          </p:nvPr>
        </p:nvSpPr>
        <p:spPr>
          <a:xfrm>
            <a:off x="685800" y="1295400"/>
            <a:ext cx="7848600" cy="5105400"/>
          </a:xfrm>
        </p:spPr>
        <p:txBody>
          <a:bodyPr/>
          <a:lstStyle/>
          <a:p>
            <a:r>
              <a:rPr lang="en-US" dirty="0" smtClean="0"/>
              <a:t>5.4 the added sentences of “This Revision project…” is not being added in the right place.  This should be part of 5.5 Need for the project. (see slide notes for all the text that should be moved to 5.5.)</a:t>
            </a:r>
          </a:p>
          <a:p>
            <a:r>
              <a:rPr lang="en-US" dirty="0" err="1" smtClean="0">
                <a:solidFill>
                  <a:schemeClr val="accent2"/>
                </a:solidFill>
              </a:rPr>
              <a:t>Ans</a:t>
            </a:r>
            <a:r>
              <a:rPr lang="en-US" dirty="0" smtClean="0">
                <a:solidFill>
                  <a:schemeClr val="accent2"/>
                </a:solidFill>
              </a:rPr>
              <a:t>: ACCEPT</a:t>
            </a:r>
          </a:p>
          <a:p>
            <a:r>
              <a:rPr lang="en-US" dirty="0" smtClean="0"/>
              <a:t>5.5 the initial part of this section seems to be why the 802.22 was originally started, and that would not necessarily be the reason for the revision, but only the latter part of this section should be used (Why are you doing the revision not why 802.22.)</a:t>
            </a:r>
          </a:p>
          <a:p>
            <a:r>
              <a:rPr lang="en-US" dirty="0" err="1" smtClean="0">
                <a:solidFill>
                  <a:schemeClr val="accent2"/>
                </a:solidFill>
              </a:rPr>
              <a:t>Ans</a:t>
            </a:r>
            <a:r>
              <a:rPr lang="en-US" dirty="0" smtClean="0">
                <a:solidFill>
                  <a:schemeClr val="accent2"/>
                </a:solidFill>
              </a:rPr>
              <a:t>: ACCEPT</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a:xfrm>
            <a:off x="5410200" y="6477000"/>
            <a:ext cx="3184520" cy="180975"/>
          </a:xfrm>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0813" cy="533400"/>
          </a:xfrm>
        </p:spPr>
        <p:txBody>
          <a:bodyPr/>
          <a:lstStyle/>
          <a:p>
            <a:r>
              <a:rPr lang="en-US" dirty="0" smtClean="0"/>
              <a:t>Comments from 802.11</a:t>
            </a:r>
            <a:endParaRPr lang="en-US" dirty="0"/>
          </a:p>
        </p:txBody>
      </p:sp>
      <p:sp>
        <p:nvSpPr>
          <p:cNvPr id="3" name="Content Placeholder 2"/>
          <p:cNvSpPr>
            <a:spLocks noGrp="1"/>
          </p:cNvSpPr>
          <p:nvPr>
            <p:ph idx="1"/>
          </p:nvPr>
        </p:nvSpPr>
        <p:spPr>
          <a:xfrm>
            <a:off x="304800" y="1219200"/>
            <a:ext cx="8534400" cy="4800600"/>
          </a:xfrm>
        </p:spPr>
        <p:txBody>
          <a:bodyPr/>
          <a:lstStyle/>
          <a:p>
            <a:r>
              <a:rPr lang="en-US" sz="2000" dirty="0" smtClean="0"/>
              <a:t>5.2 Is the scope of the revision only to </a:t>
            </a:r>
            <a:r>
              <a:rPr lang="en-US" sz="2000" dirty="0" err="1" smtClean="0"/>
              <a:t>reband</a:t>
            </a:r>
            <a:r>
              <a:rPr lang="en-US" sz="2000" dirty="0" smtClean="0"/>
              <a:t> the existing 802.22 radio?</a:t>
            </a:r>
          </a:p>
          <a:p>
            <a:pPr marL="0" indent="0"/>
            <a:r>
              <a:rPr lang="en-US" sz="2000" dirty="0" smtClean="0">
                <a:solidFill>
                  <a:schemeClr val="accent2"/>
                </a:solidFill>
              </a:rPr>
              <a:t>ANS: The aim is not to change the 802.22 protocol (PHY and MAC) but to provide a spectrum management framework to align 802.22 to be used in these other bands. For example, 802.22 may be used in the proposed United States Federal radar bands (e. g. 2700 MHz – 3650 MHz) which require spectrum sharing, since 802.22 already contains the basic cognitive radio capabilities and mechanisms that are needed to enable spectrum sharing</a:t>
            </a:r>
          </a:p>
          <a:p>
            <a:pPr marL="0" indent="0"/>
            <a:r>
              <a:rPr lang="en-US" sz="2000" dirty="0" smtClean="0"/>
              <a:t>5.2 Which bands do you intend to occupy? (this should be stated in the Scope statement) All Unlicensed Spectrum is not a reasonable response.  A specific range of bands should be specified.</a:t>
            </a:r>
          </a:p>
          <a:p>
            <a:pPr marL="0" indent="0"/>
            <a:r>
              <a:rPr lang="en-US" sz="2000" dirty="0" smtClean="0">
                <a:solidFill>
                  <a:schemeClr val="accent2"/>
                </a:solidFill>
              </a:rPr>
              <a:t>ANS: That is correct. 802.22 is unlikely to be used in an Unlicensed band such as the ISM bands. However, due its cognitive radio capabilities, 802.22 is highly suitable to bands that require spectrum sharing with other primary users. As specified earlier, such bands may include 2700 MHz – 3650 MHz in the United States where sharing with radar systems may be allowed. </a:t>
            </a:r>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0999"/>
          </a:xfrm>
        </p:spPr>
        <p:txBody>
          <a:bodyPr/>
          <a:lstStyle/>
          <a:p>
            <a:r>
              <a:rPr lang="en-US" dirty="0" smtClean="0"/>
              <a:t>Comments from 802.11</a:t>
            </a:r>
            <a:endParaRPr lang="en-US" dirty="0"/>
          </a:p>
        </p:txBody>
      </p:sp>
      <p:sp>
        <p:nvSpPr>
          <p:cNvPr id="3" name="Content Placeholder 2"/>
          <p:cNvSpPr>
            <a:spLocks noGrp="1"/>
          </p:cNvSpPr>
          <p:nvPr>
            <p:ph idx="1"/>
          </p:nvPr>
        </p:nvSpPr>
        <p:spPr>
          <a:xfrm>
            <a:off x="304800" y="1219200"/>
            <a:ext cx="8534400" cy="4800600"/>
          </a:xfrm>
        </p:spPr>
        <p:txBody>
          <a:bodyPr/>
          <a:lstStyle/>
          <a:p>
            <a:pPr marL="0" indent="0"/>
            <a:r>
              <a:rPr lang="en-US" sz="2200" dirty="0" smtClean="0"/>
              <a:t>7.1 What about 802.16? If you are expanding the bands and the type of station definition, does this become similar to 802.16?</a:t>
            </a:r>
          </a:p>
          <a:p>
            <a:pPr marL="0" indent="0"/>
            <a:r>
              <a:rPr lang="en-US" sz="2000" dirty="0" smtClean="0">
                <a:solidFill>
                  <a:schemeClr val="accent2"/>
                </a:solidFill>
              </a:rPr>
              <a:t>ANS: Counter to 802.16, the fundamental assumption behind the operation of IEEE 802.22 systems is that spectrum is shared with primary users. Hence the shared spectrum may or may not be available at all times and at all the locations. The radio will have to automatically change its characteristics and behavior to operate in appropriate alternate spectrum as directed by the cognitive sharing mechanism (e. g. database, sensing or beaconing). Hence 802.22 is highly applicable for use in bands that require spectrum sharing such TV Bands or in the newly available radar bands in the United States between 2700 MHz to 3650 </a:t>
            </a:r>
            <a:r>
              <a:rPr lang="en-US" sz="2000" dirty="0" err="1" smtClean="0">
                <a:solidFill>
                  <a:schemeClr val="accent2"/>
                </a:solidFill>
              </a:rPr>
              <a:t>MHz.</a:t>
            </a:r>
            <a:r>
              <a:rPr lang="en-US" sz="2000" dirty="0" smtClean="0">
                <a:solidFill>
                  <a:schemeClr val="accent2"/>
                </a:solidFill>
              </a:rPr>
              <a:t> </a:t>
            </a:r>
          </a:p>
          <a:p>
            <a:pPr marL="0" indent="0"/>
            <a:endParaRPr lang="en-US" sz="2200" dirty="0" smtClean="0"/>
          </a:p>
          <a:p>
            <a:pPr marL="0" indent="0"/>
            <a:r>
              <a:rPr lang="en-US" sz="2200" dirty="0" smtClean="0"/>
              <a:t>8.1 No section number with the text, and it seems to be a cut and paste error as it is identical to the purpose statement.  Delete.</a:t>
            </a:r>
          </a:p>
          <a:p>
            <a:r>
              <a:rPr lang="en-US" sz="2200" dirty="0" err="1" smtClean="0">
                <a:solidFill>
                  <a:schemeClr val="accent2"/>
                </a:solidFill>
              </a:rPr>
              <a:t>Ans</a:t>
            </a:r>
            <a:r>
              <a:rPr lang="en-US" sz="2200" dirty="0" smtClean="0">
                <a:solidFill>
                  <a:schemeClr val="accent2"/>
                </a:solidFill>
              </a:rPr>
              <a:t>: ACCEPT</a:t>
            </a:r>
          </a:p>
          <a:p>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Apurva N. Mody, BAE Systems</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3802</TotalTime>
  <Words>2649</Words>
  <Application>Microsoft Office PowerPoint</Application>
  <PresentationFormat>On-screen Show (4:3)</PresentationFormat>
  <Paragraphs>189</Paragraphs>
  <Slides>16</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802-11-Submission</vt:lpstr>
      <vt:lpstr>Document</vt:lpstr>
      <vt:lpstr>802-22 Response to Comments on the 802.22 Revision PAR</vt:lpstr>
      <vt:lpstr>Summary</vt:lpstr>
      <vt:lpstr>Summary</vt:lpstr>
      <vt:lpstr>Summary</vt:lpstr>
      <vt:lpstr>Comments from 802.19 </vt:lpstr>
      <vt:lpstr>Comments from 802.11 </vt:lpstr>
      <vt:lpstr>Comments from 802.11 </vt:lpstr>
      <vt:lpstr>Comments from 802.11</vt:lpstr>
      <vt:lpstr>Comments from 802.11</vt:lpstr>
      <vt:lpstr>Comments from 802.11 </vt:lpstr>
      <vt:lpstr>Comments from 802.16 </vt:lpstr>
      <vt:lpstr>Comments from 802.16 </vt:lpstr>
      <vt:lpstr>Comments from 802.16 </vt:lpstr>
      <vt:lpstr>Comments from 802.16 </vt:lpstr>
      <vt:lpstr>Comments from 802.16 </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PARs for Nov Plenary</dc:title>
  <dc:creator>Jon Rosdahl</dc:creator>
  <dc:description>801.11 PAR adHoc review of the PARs submitted for review during the Nov 2013 Plenary</dc:description>
  <cp:lastModifiedBy>Mody, Apurva (US SSA)</cp:lastModifiedBy>
  <cp:revision>60</cp:revision>
  <cp:lastPrinted>1601-01-01T00:00:00Z</cp:lastPrinted>
  <dcterms:created xsi:type="dcterms:W3CDTF">2013-11-11T17:45:24Z</dcterms:created>
  <dcterms:modified xsi:type="dcterms:W3CDTF">2014-02-13T17:16:54Z</dcterms:modified>
</cp:coreProperties>
</file>