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59" r:id="rId4"/>
    <p:sldId id="258" r:id="rId5"/>
    <p:sldId id="260"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9123" autoAdjust="0"/>
  </p:normalViewPr>
  <p:slideViewPr>
    <p:cSldViewPr>
      <p:cViewPr varScale="1">
        <p:scale>
          <a:sx n="75" d="100"/>
          <a:sy n="75" d="100"/>
        </p:scale>
        <p:origin x="-936" y="-84"/>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22-13/0171r0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Spectrum Occupancy Sensing (SOS) Study Group under the 802.22 Working Group</a:t>
            </a:r>
            <a:endParaRPr lang="en-GB" dirty="0"/>
          </a:p>
        </p:txBody>
      </p:sp>
      <p:sp>
        <p:nvSpPr>
          <p:cNvPr id="3074" name="Rectangle 2"/>
          <p:cNvSpPr>
            <a:spLocks noGrp="1" noChangeArrowheads="1"/>
          </p:cNvSpPr>
          <p:nvPr>
            <p:ph type="body" idx="1"/>
          </p:nvPr>
        </p:nvSpPr>
        <p:spPr>
          <a:xfrm>
            <a:off x="685800" y="2057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2013-11-14</a:t>
            </a:r>
            <a:endParaRPr lang="en-GB" sz="2000" b="0" dirty="0"/>
          </a:p>
        </p:txBody>
      </p:sp>
      <p:graphicFrame>
        <p:nvGraphicFramePr>
          <p:cNvPr id="3075" name="Object 3"/>
          <p:cNvGraphicFramePr>
            <a:graphicFrameLocks noChangeAspect="1"/>
          </p:cNvGraphicFramePr>
          <p:nvPr/>
        </p:nvGraphicFramePr>
        <p:xfrm>
          <a:off x="512763" y="2798763"/>
          <a:ext cx="7716837" cy="2813050"/>
        </p:xfrm>
        <a:graphic>
          <a:graphicData uri="http://schemas.openxmlformats.org/presentationml/2006/ole">
            <p:oleObj spid="_x0000_s3075" name="Document" r:id="rId4" imgW="8586170" imgH="3134879" progId="Word.Document.8">
              <p:embed/>
            </p:oleObj>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 and Motivation </a:t>
            </a:r>
            <a:endParaRPr lang="en-GB" dirty="0"/>
          </a:p>
        </p:txBody>
      </p:sp>
      <p:sp>
        <p:nvSpPr>
          <p:cNvPr id="35841" name="Rectangle 1"/>
          <p:cNvSpPr>
            <a:spLocks noChangeArrowheads="1"/>
          </p:cNvSpPr>
          <p:nvPr/>
        </p:nvSpPr>
        <p:spPr bwMode="auto">
          <a:xfrm>
            <a:off x="304800" y="1153210"/>
            <a:ext cx="8534400" cy="52475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Administrations all over the world are looking to improve the utilization of the spectrum.  White Space Database access is one of the techniques to enable spectrum sharing and the use of unused frequency bands also known as the White </a:t>
            </a:r>
            <a:r>
              <a:rPr lang="en-US" sz="1800" b="1" dirty="0" smtClean="0">
                <a:solidFill>
                  <a:schemeClr val="tx1"/>
                </a:solidFill>
                <a:latin typeface="Arial" pitchFamily="34" charset="0"/>
                <a:ea typeface="Calibri" pitchFamily="34" charset="0"/>
                <a:cs typeface="Arial" pitchFamily="34" charset="0"/>
              </a:rPr>
              <a:t>S</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paces.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lang="en-US" sz="1800" b="1" dirty="0" smtClean="0">
              <a:solidFill>
                <a:schemeClr val="tx1"/>
              </a:solidFill>
              <a:latin typeface="Arial" pitchFamily="34" charset="0"/>
              <a:ea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However,</a:t>
            </a:r>
            <a:r>
              <a:rPr kumimoji="0" lang="en-US" sz="1800" b="1" i="0" u="none" strike="noStrike" cap="none" normalizeH="0" dirty="0" smtClean="0">
                <a:ln>
                  <a:noFill/>
                </a:ln>
                <a:solidFill>
                  <a:schemeClr val="tx1"/>
                </a:solidFill>
                <a:effectLst/>
                <a:latin typeface="Arial" pitchFamily="34" charset="0"/>
                <a:ea typeface="Calibri" pitchFamily="34" charset="0"/>
                <a:cs typeface="Arial" pitchFamily="34" charset="0"/>
              </a:rPr>
              <a:t> in many administrations,</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locations and characteristics of the radiators are not well documented. Individual and collaborative spectrum sensing is one of the tools to complement the information contained in databases to create an accurate spectrum occupancy survey.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lang="en-US" sz="1800" b="1" dirty="0" smtClean="0">
              <a:solidFill>
                <a:schemeClr val="tx1"/>
              </a:solidFill>
              <a:latin typeface="Arial" pitchFamily="34" charset="0"/>
              <a:ea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Such a</a:t>
            </a:r>
            <a:r>
              <a:rPr kumimoji="0" lang="en-US" sz="1800" b="1" i="0" u="none" strike="noStrike" cap="none" normalizeH="0" dirty="0" smtClean="0">
                <a:ln>
                  <a:noFill/>
                </a:ln>
                <a:solidFill>
                  <a:schemeClr val="tx1"/>
                </a:solidFill>
                <a:effectLst/>
                <a:latin typeface="Arial" pitchFamily="34" charset="0"/>
                <a:ea typeface="Calibri" pitchFamily="34" charset="0"/>
                <a:cs typeface="Arial" pitchFamily="34" charset="0"/>
              </a:rPr>
              <a:t> Spectrum Occupancy Sensing</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(SOS) system will combine information from multiple sensors along with local terrain information to predict the spectrum occupancy patterns.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This could lead to more efficient use of spectrum especially in places where the information about the primary users is difficult to find. </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The SOS Study Group will explore on-going research, challenges and aspects that require standardization.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Relevanc</a:t>
            </a:r>
            <a:r>
              <a:rPr lang="en-GB" dirty="0" smtClean="0"/>
              <a:t>e to the IEEE 802.22 WG </a:t>
            </a:r>
            <a:endParaRPr lang="en-GB" dirty="0"/>
          </a:p>
        </p:txBody>
      </p:sp>
      <p:pic>
        <p:nvPicPr>
          <p:cNvPr id="37891" name="Picture 3"/>
          <p:cNvPicPr>
            <a:picLocks noChangeAspect="1" noChangeArrowheads="1"/>
          </p:cNvPicPr>
          <p:nvPr/>
        </p:nvPicPr>
        <p:blipFill>
          <a:blip r:embed="rId3" cstate="print"/>
          <a:srcRect/>
          <a:stretch>
            <a:fillRect/>
          </a:stretch>
        </p:blipFill>
        <p:spPr bwMode="auto">
          <a:xfrm>
            <a:off x="76201" y="1066800"/>
            <a:ext cx="5791200" cy="5426075"/>
          </a:xfrm>
          <a:prstGeom prst="rect">
            <a:avLst/>
          </a:prstGeom>
          <a:noFill/>
          <a:ln w="9525">
            <a:noFill/>
            <a:miter lim="800000"/>
            <a:headEnd/>
            <a:tailEnd/>
          </a:ln>
          <a:effectLst/>
        </p:spPr>
      </p:pic>
      <p:sp>
        <p:nvSpPr>
          <p:cNvPr id="9" name="Rectangle 8"/>
          <p:cNvSpPr/>
          <p:nvPr/>
        </p:nvSpPr>
        <p:spPr bwMode="auto">
          <a:xfrm>
            <a:off x="742950" y="5257800"/>
            <a:ext cx="704850" cy="9144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5715000" y="1219200"/>
            <a:ext cx="3276600" cy="3785652"/>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pitchFamily="34" charset="0"/>
                <a:cs typeface="Arial" pitchFamily="34" charset="0"/>
              </a:rPr>
              <a:t>802.22 supports </a:t>
            </a:r>
            <a:r>
              <a:rPr lang="en-US" sz="2000" b="1" dirty="0" smtClean="0">
                <a:solidFill>
                  <a:schemeClr val="tx1"/>
                </a:solidFill>
                <a:latin typeface="Arial" pitchFamily="34" charset="0"/>
                <a:cs typeface="Arial" pitchFamily="34" charset="0"/>
              </a:rPr>
              <a:t>sensing</a:t>
            </a:r>
            <a:r>
              <a:rPr lang="en-US" sz="2000" dirty="0" smtClean="0">
                <a:solidFill>
                  <a:schemeClr val="tx1"/>
                </a:solidFill>
                <a:latin typeface="Arial" pitchFamily="34" charset="0"/>
                <a:cs typeface="Arial" pitchFamily="34" charset="0"/>
              </a:rPr>
              <a:t>, beaconing and database access to enable cognitive sharing</a:t>
            </a:r>
          </a:p>
          <a:p>
            <a:pPr marL="177800" indent="-177800">
              <a:buFont typeface="Arial" pitchFamily="34" charset="0"/>
              <a:buChar char="•"/>
            </a:pPr>
            <a:endParaRPr lang="en-US" sz="2000" dirty="0" smtClean="0">
              <a:solidFill>
                <a:schemeClr val="tx1"/>
              </a:solidFill>
              <a:latin typeface="Arial" pitchFamily="34" charset="0"/>
              <a:cs typeface="Arial" pitchFamily="34" charset="0"/>
            </a:endParaRPr>
          </a:p>
          <a:p>
            <a:pPr marL="177800" indent="-177800">
              <a:buFont typeface="Arial" pitchFamily="34" charset="0"/>
              <a:buChar char="•"/>
            </a:pPr>
            <a:r>
              <a:rPr lang="en-US" sz="2000" dirty="0" smtClean="0">
                <a:solidFill>
                  <a:schemeClr val="tx1"/>
                </a:solidFill>
                <a:latin typeface="Arial" pitchFamily="34" charset="0"/>
                <a:cs typeface="Arial" pitchFamily="34" charset="0"/>
              </a:rPr>
              <a:t>802.22 has defined the MAC messaging formats to transfer sensing information from Customer Premises Equipment (CPEs) to the Base Station</a:t>
            </a:r>
          </a:p>
        </p:txBody>
      </p:sp>
      <p:sp>
        <p:nvSpPr>
          <p:cNvPr id="13" name="TextBox 12"/>
          <p:cNvSpPr txBox="1"/>
          <p:nvPr/>
        </p:nvSpPr>
        <p:spPr>
          <a:xfrm>
            <a:off x="4953000" y="5410200"/>
            <a:ext cx="3505200" cy="830997"/>
          </a:xfrm>
          <a:prstGeom prst="rect">
            <a:avLst/>
          </a:prstGeom>
          <a:noFill/>
        </p:spPr>
        <p:txBody>
          <a:bodyPr wrap="square" rtlCol="0">
            <a:spAutoFit/>
          </a:bodyPr>
          <a:lstStyle/>
          <a:p>
            <a:r>
              <a:rPr lang="en-US" dirty="0" smtClean="0">
                <a:solidFill>
                  <a:schemeClr val="tx1"/>
                </a:solidFill>
                <a:latin typeface="Arial" pitchFamily="34" charset="0"/>
                <a:cs typeface="Arial" pitchFamily="34" charset="0"/>
              </a:rPr>
              <a:t>802.22 Protocol Reference Model </a:t>
            </a:r>
            <a:endParaRPr lang="en-US" dirty="0">
              <a:solidFill>
                <a:schemeClr val="tx1"/>
              </a:solidFill>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Spectrum Occupancy Sensing (SOS) System</a:t>
            </a:r>
            <a:r>
              <a:rPr lang="en-GB" dirty="0" smtClean="0"/>
              <a:t> </a:t>
            </a:r>
            <a:endParaRPr lang="en-GB" dirty="0"/>
          </a:p>
        </p:txBody>
      </p:sp>
      <p:sp>
        <p:nvSpPr>
          <p:cNvPr id="9" name="Rectangle 8"/>
          <p:cNvSpPr/>
          <p:nvPr/>
        </p:nvSpPr>
        <p:spPr bwMode="auto">
          <a:xfrm>
            <a:off x="228600" y="4419600"/>
            <a:ext cx="19812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Sensing Function (1)</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Box 9"/>
          <p:cNvSpPr txBox="1"/>
          <p:nvPr/>
        </p:nvSpPr>
        <p:spPr>
          <a:xfrm>
            <a:off x="5181600" y="1447800"/>
            <a:ext cx="3581400" cy="3170099"/>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pitchFamily="34" charset="0"/>
                <a:cs typeface="Arial" pitchFamily="34" charset="0"/>
              </a:rPr>
              <a:t>SOS will bring </a:t>
            </a:r>
            <a:r>
              <a:rPr lang="en-US" sz="2000" dirty="0" smtClean="0">
                <a:solidFill>
                  <a:schemeClr val="tx1"/>
                </a:solidFill>
                <a:latin typeface="Arial" pitchFamily="34" charset="0"/>
                <a:cs typeface="Arial" pitchFamily="34" charset="0"/>
              </a:rPr>
              <a:t>the Spectrum Sensing Functions (SSF) and sensing related </a:t>
            </a:r>
            <a:r>
              <a:rPr lang="en-US" sz="2000" dirty="0" smtClean="0">
                <a:solidFill>
                  <a:schemeClr val="tx1"/>
                </a:solidFill>
                <a:latin typeface="Arial" pitchFamily="34" charset="0"/>
                <a:cs typeface="Arial" pitchFamily="34" charset="0"/>
              </a:rPr>
              <a:t>messaging formats out </a:t>
            </a:r>
            <a:r>
              <a:rPr lang="en-US" sz="2000" dirty="0" smtClean="0">
                <a:solidFill>
                  <a:schemeClr val="tx1"/>
                </a:solidFill>
                <a:latin typeface="Arial" pitchFamily="34" charset="0"/>
                <a:cs typeface="Arial" pitchFamily="34" charset="0"/>
              </a:rPr>
              <a:t>of the current 802.22 spec to </a:t>
            </a:r>
            <a:r>
              <a:rPr lang="en-US" sz="2000" dirty="0" smtClean="0">
                <a:solidFill>
                  <a:schemeClr val="tx1"/>
                </a:solidFill>
                <a:latin typeface="Arial" pitchFamily="34" charset="0"/>
                <a:cs typeface="Arial" pitchFamily="34" charset="0"/>
              </a:rPr>
              <a:t>create a stand-alone system </a:t>
            </a:r>
            <a:r>
              <a:rPr lang="en-US" sz="2000" dirty="0" smtClean="0">
                <a:solidFill>
                  <a:schemeClr val="tx1"/>
                </a:solidFill>
                <a:latin typeface="Arial" pitchFamily="34" charset="0"/>
                <a:cs typeface="Arial" pitchFamily="34" charset="0"/>
              </a:rPr>
              <a:t>of </a:t>
            </a:r>
            <a:r>
              <a:rPr lang="en-US" sz="2000" dirty="0" smtClean="0">
                <a:solidFill>
                  <a:schemeClr val="tx1"/>
                </a:solidFill>
                <a:latin typeface="Arial" pitchFamily="34" charset="0"/>
                <a:cs typeface="Arial" pitchFamily="34" charset="0"/>
              </a:rPr>
              <a:t>external </a:t>
            </a:r>
            <a:r>
              <a:rPr lang="en-US" sz="2000" dirty="0" smtClean="0">
                <a:solidFill>
                  <a:schemeClr val="tx1"/>
                </a:solidFill>
                <a:latin typeface="Arial" pitchFamily="34" charset="0"/>
                <a:cs typeface="Arial" pitchFamily="34" charset="0"/>
              </a:rPr>
              <a:t>sensors dedicated to creating a Spectrum Occupancy Survey. </a:t>
            </a:r>
          </a:p>
        </p:txBody>
      </p:sp>
      <p:sp>
        <p:nvSpPr>
          <p:cNvPr id="11" name="Rectangle 10"/>
          <p:cNvSpPr/>
          <p:nvPr/>
        </p:nvSpPr>
        <p:spPr bwMode="auto">
          <a:xfrm>
            <a:off x="1600200" y="1676400"/>
            <a:ext cx="20574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Occupancy Sensing</a:t>
            </a:r>
            <a:r>
              <a:rPr kumimoji="0" lang="en-US" sz="2400" b="1" i="0" u="none" strike="noStrike" cap="none" normalizeH="0" dirty="0" smtClean="0">
                <a:ln>
                  <a:noFill/>
                </a:ln>
                <a:solidFill>
                  <a:schemeClr val="tx1"/>
                </a:solidFill>
                <a:effectLst/>
                <a:latin typeface="Arial" pitchFamily="34" charset="0"/>
                <a:cs typeface="Arial" pitchFamily="34"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bwMode="auto">
          <a:xfrm>
            <a:off x="2971800" y="4419600"/>
            <a:ext cx="19812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Sensing Function (N)</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6" name="Elbow Connector 15"/>
          <p:cNvCxnSpPr>
            <a:stCxn id="9" idx="0"/>
            <a:endCxn id="11" idx="2"/>
          </p:cNvCxnSpPr>
          <p:nvPr/>
        </p:nvCxnSpPr>
        <p:spPr bwMode="auto">
          <a:xfrm rot="5400000" flipH="1" flipV="1">
            <a:off x="1162050" y="2952750"/>
            <a:ext cx="1524000" cy="1409700"/>
          </a:xfrm>
          <a:prstGeom prst="bentConnector3">
            <a:avLst>
              <a:gd name="adj1" fmla="val 50000"/>
            </a:avLst>
          </a:prstGeom>
          <a:solidFill>
            <a:srgbClr val="00B8FF"/>
          </a:solidFill>
          <a:ln w="44450" cap="flat" cmpd="sng" algn="ctr">
            <a:solidFill>
              <a:schemeClr val="tx1"/>
            </a:solidFill>
            <a:prstDash val="dash"/>
            <a:round/>
            <a:headEnd type="arrow"/>
            <a:tailEnd type="arrow"/>
          </a:ln>
          <a:effectLst/>
        </p:spPr>
      </p:cxnSp>
      <p:cxnSp>
        <p:nvCxnSpPr>
          <p:cNvPr id="17" name="Elbow Connector 16"/>
          <p:cNvCxnSpPr>
            <a:stCxn id="14" idx="0"/>
            <a:endCxn id="11" idx="2"/>
          </p:cNvCxnSpPr>
          <p:nvPr/>
        </p:nvCxnSpPr>
        <p:spPr bwMode="auto">
          <a:xfrm rot="16200000" flipV="1">
            <a:off x="2533650" y="2990850"/>
            <a:ext cx="1524000" cy="1333500"/>
          </a:xfrm>
          <a:prstGeom prst="bentConnector3">
            <a:avLst>
              <a:gd name="adj1" fmla="val 50000"/>
            </a:avLst>
          </a:prstGeom>
          <a:solidFill>
            <a:srgbClr val="00B8FF"/>
          </a:solidFill>
          <a:ln w="44450" cap="flat" cmpd="sng" algn="ctr">
            <a:solidFill>
              <a:schemeClr val="tx1"/>
            </a:solidFill>
            <a:prstDash val="dash"/>
            <a:round/>
            <a:headEnd type="arrow"/>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Timelines of the Study Group</a:t>
            </a:r>
            <a:endParaRPr lang="en-GB" dirty="0"/>
          </a:p>
        </p:txBody>
      </p:sp>
      <p:cxnSp>
        <p:nvCxnSpPr>
          <p:cNvPr id="13" name="Straight Arrow Connector 12"/>
          <p:cNvCxnSpPr/>
          <p:nvPr/>
        </p:nvCxnSpPr>
        <p:spPr>
          <a:xfrm>
            <a:off x="7162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876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3" idx="2"/>
          </p:cNvCxnSpPr>
          <p:nvPr/>
        </p:nvCxnSpPr>
        <p:spPr>
          <a:xfrm>
            <a:off x="2438400" y="1727775"/>
            <a:ext cx="0" cy="467427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1905000"/>
            <a:ext cx="1447800" cy="738664"/>
          </a:xfrm>
          <a:prstGeom prst="rect">
            <a:avLst/>
          </a:prstGeom>
          <a:solidFill>
            <a:schemeClr val="accent6">
              <a:lumMod val="50000"/>
            </a:schemeClr>
          </a:solidFill>
        </p:spPr>
        <p:txBody>
          <a:bodyPr wrap="square" rtlCol="0">
            <a:spAutoFit/>
          </a:bodyPr>
          <a:lstStyle/>
          <a:p>
            <a:pPr algn="ctr"/>
            <a:r>
              <a:rPr lang="en-US" sz="1400" b="1" dirty="0" smtClean="0">
                <a:solidFill>
                  <a:schemeClr val="bg1"/>
                </a:solidFill>
                <a:latin typeface="Arial" pitchFamily="34" charset="0"/>
                <a:cs typeface="Arial" pitchFamily="34" charset="0"/>
              </a:rPr>
              <a:t>STUDY GROUP FORMED</a:t>
            </a:r>
            <a:endParaRPr lang="en-US" sz="1400" b="1" dirty="0">
              <a:solidFill>
                <a:schemeClr val="bg1"/>
              </a:solidFill>
              <a:latin typeface="Arial" pitchFamily="34" charset="0"/>
              <a:cs typeface="Arial" pitchFamily="34" charset="0"/>
            </a:endParaRPr>
          </a:p>
        </p:txBody>
      </p:sp>
      <p:sp>
        <p:nvSpPr>
          <p:cNvPr id="22" name="TextBox 21"/>
          <p:cNvSpPr txBox="1"/>
          <p:nvPr/>
        </p:nvSpPr>
        <p:spPr>
          <a:xfrm>
            <a:off x="228600" y="2895600"/>
            <a:ext cx="1371600" cy="830997"/>
          </a:xfrm>
          <a:prstGeom prst="rect">
            <a:avLst/>
          </a:prstGeom>
          <a:solidFill>
            <a:schemeClr val="accent6">
              <a:lumMod val="50000"/>
            </a:schemeClr>
          </a:solidFill>
        </p:spPr>
        <p:txBody>
          <a:bodyPr wrap="square" rtlCol="0">
            <a:spAutoFit/>
          </a:bodyPr>
          <a:lstStyle/>
          <a:p>
            <a:pPr algn="ctr"/>
            <a:r>
              <a:rPr lang="en-US" sz="1200" b="1" dirty="0" smtClean="0">
                <a:solidFill>
                  <a:schemeClr val="bg1"/>
                </a:solidFill>
                <a:latin typeface="Arial" pitchFamily="34" charset="0"/>
                <a:cs typeface="Arial" pitchFamily="34" charset="0"/>
              </a:rPr>
              <a:t>OUTREACH TO OTHER SIMILAR ACTIVITIES</a:t>
            </a:r>
            <a:endParaRPr lang="en-US" sz="1200" b="1" dirty="0">
              <a:solidFill>
                <a:schemeClr val="bg1"/>
              </a:solidFill>
              <a:latin typeface="Arial" pitchFamily="34" charset="0"/>
              <a:cs typeface="Arial" pitchFamily="34" charset="0"/>
            </a:endParaRPr>
          </a:p>
        </p:txBody>
      </p:sp>
      <p:sp>
        <p:nvSpPr>
          <p:cNvPr id="23" name="TextBox 22"/>
          <p:cNvSpPr txBox="1"/>
          <p:nvPr/>
        </p:nvSpPr>
        <p:spPr>
          <a:xfrm>
            <a:off x="19050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2013 Nov</a:t>
            </a:r>
            <a:endParaRPr lang="en-US" sz="1600" b="1" dirty="0">
              <a:latin typeface="Arial" pitchFamily="34" charset="0"/>
              <a:cs typeface="Arial" pitchFamily="34" charset="0"/>
            </a:endParaRPr>
          </a:p>
        </p:txBody>
      </p:sp>
      <p:sp>
        <p:nvSpPr>
          <p:cNvPr id="25" name="TextBox 24"/>
          <p:cNvSpPr txBox="1"/>
          <p:nvPr/>
        </p:nvSpPr>
        <p:spPr>
          <a:xfrm>
            <a:off x="4343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MARCH</a:t>
            </a:r>
            <a:endParaRPr lang="en-US" sz="1600" b="1" dirty="0">
              <a:latin typeface="Arial" pitchFamily="34" charset="0"/>
              <a:cs typeface="Arial" pitchFamily="34" charset="0"/>
            </a:endParaRPr>
          </a:p>
        </p:txBody>
      </p:sp>
      <p:sp>
        <p:nvSpPr>
          <p:cNvPr id="26" name="TextBox 25"/>
          <p:cNvSpPr txBox="1"/>
          <p:nvPr/>
        </p:nvSpPr>
        <p:spPr>
          <a:xfrm>
            <a:off x="6629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JULY</a:t>
            </a:r>
            <a:endParaRPr lang="en-US" sz="1600" b="1" dirty="0">
              <a:latin typeface="Arial" pitchFamily="34" charset="0"/>
              <a:cs typeface="Arial" pitchFamily="34" charset="0"/>
            </a:endParaRPr>
          </a:p>
        </p:txBody>
      </p:sp>
      <p:cxnSp>
        <p:nvCxnSpPr>
          <p:cNvPr id="27" name="Straight Arrow Connector 26"/>
          <p:cNvCxnSpPr>
            <a:stCxn id="20" idx="3"/>
          </p:cNvCxnSpPr>
          <p:nvPr/>
        </p:nvCxnSpPr>
        <p:spPr>
          <a:xfrm>
            <a:off x="1676400" y="2274332"/>
            <a:ext cx="7467600" cy="1166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1676400" y="3327975"/>
            <a:ext cx="746760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10800000">
            <a:off x="7467600" y="1237326"/>
            <a:ext cx="990600" cy="1107996"/>
          </a:xfrm>
          <a:prstGeom prst="rect">
            <a:avLst/>
          </a:prstGeom>
          <a:noFill/>
        </p:spPr>
        <p:txBody>
          <a:bodyPr wrap="square" rtlCol="0">
            <a:spAutoFit/>
          </a:bodyPr>
          <a:lstStyle/>
          <a:p>
            <a:r>
              <a:rPr lang="en-US" sz="6600" dirty="0" smtClean="0">
                <a:latin typeface="Arial" pitchFamily="34" charset="0"/>
                <a:cs typeface="Arial" pitchFamily="34" charset="0"/>
              </a:rPr>
              <a:t>..</a:t>
            </a:r>
            <a:endParaRPr lang="en-US" sz="6600" dirty="0">
              <a:latin typeface="Arial" pitchFamily="34" charset="0"/>
              <a:cs typeface="Arial" pitchFamily="34" charset="0"/>
            </a:endParaRPr>
          </a:p>
        </p:txBody>
      </p:sp>
      <p:sp>
        <p:nvSpPr>
          <p:cNvPr id="31" name="Rectangle 30"/>
          <p:cNvSpPr/>
          <p:nvPr/>
        </p:nvSpPr>
        <p:spPr>
          <a:xfrm>
            <a:off x="1905000" y="2133600"/>
            <a:ext cx="990600" cy="306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3" name="Rectangle 32"/>
          <p:cNvSpPr/>
          <p:nvPr/>
        </p:nvSpPr>
        <p:spPr>
          <a:xfrm>
            <a:off x="1981200" y="3124200"/>
            <a:ext cx="1828800" cy="32962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4" name="TextBox 33"/>
          <p:cNvSpPr txBox="1"/>
          <p:nvPr/>
        </p:nvSpPr>
        <p:spPr>
          <a:xfrm>
            <a:off x="228600" y="3886200"/>
            <a:ext cx="1371600" cy="523220"/>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DEVELOP PAR </a:t>
            </a:r>
            <a:r>
              <a:rPr lang="en-US" sz="1400" b="1" dirty="0" smtClean="0">
                <a:latin typeface="Arial" pitchFamily="34" charset="0"/>
                <a:cs typeface="Arial" pitchFamily="34" charset="0"/>
              </a:rPr>
              <a:t>AND 5C</a:t>
            </a:r>
            <a:endParaRPr lang="en-US" sz="1400" b="1" dirty="0">
              <a:latin typeface="Arial" pitchFamily="34" charset="0"/>
              <a:cs typeface="Arial" pitchFamily="34" charset="0"/>
            </a:endParaRPr>
          </a:p>
        </p:txBody>
      </p:sp>
      <p:cxnSp>
        <p:nvCxnSpPr>
          <p:cNvPr id="35" name="Straight Arrow Connector 34"/>
          <p:cNvCxnSpPr/>
          <p:nvPr/>
        </p:nvCxnSpPr>
        <p:spPr>
          <a:xfrm flipV="1">
            <a:off x="1676400" y="41808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057400" y="4038600"/>
            <a:ext cx="30480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40" name="TextBox 39"/>
          <p:cNvSpPr txBox="1"/>
          <p:nvPr/>
        </p:nvSpPr>
        <p:spPr>
          <a:xfrm>
            <a:off x="228600" y="45720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PAR AND 5C APPROVED BY THE EC</a:t>
            </a:r>
            <a:endParaRPr lang="en-US" sz="1400" b="1" dirty="0">
              <a:latin typeface="Arial" pitchFamily="34" charset="0"/>
              <a:cs typeface="Arial" pitchFamily="34" charset="0"/>
            </a:endParaRPr>
          </a:p>
        </p:txBody>
      </p:sp>
      <p:cxnSp>
        <p:nvCxnSpPr>
          <p:cNvPr id="41" name="Straight Arrow Connector 40"/>
          <p:cNvCxnSpPr/>
          <p:nvPr/>
        </p:nvCxnSpPr>
        <p:spPr>
          <a:xfrm flipV="1">
            <a:off x="1676400" y="50190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267200" y="4869597"/>
            <a:ext cx="1219200" cy="29759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43" name="TextBox 42"/>
          <p:cNvSpPr txBox="1"/>
          <p:nvPr/>
        </p:nvSpPr>
        <p:spPr>
          <a:xfrm>
            <a:off x="228600" y="54102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SOS ACTIVITY BEGINS</a:t>
            </a:r>
            <a:endParaRPr lang="en-US" sz="1400" b="1" dirty="0">
              <a:latin typeface="Arial" pitchFamily="34" charset="0"/>
              <a:cs typeface="Arial" pitchFamily="34" charset="0"/>
            </a:endParaRPr>
          </a:p>
        </p:txBody>
      </p:sp>
      <p:cxnSp>
        <p:nvCxnSpPr>
          <p:cNvPr id="44" name="Straight Arrow Connector 43"/>
          <p:cNvCxnSpPr/>
          <p:nvPr/>
        </p:nvCxnSpPr>
        <p:spPr>
          <a:xfrm flipV="1">
            <a:off x="1676400" y="58572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553200" y="5715000"/>
            <a:ext cx="2362200" cy="304800"/>
          </a:xfrm>
          <a:prstGeom prst="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4325</TotalTime>
  <Words>424</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Microsoft Office Word 97 - 2003 Document</vt:lpstr>
      <vt:lpstr>Spectrum Occupancy Sensing (SOS) Study Group under the 802.22 Working Group</vt:lpstr>
      <vt:lpstr>Summary and Motivation </vt:lpstr>
      <vt:lpstr>Relevance to the IEEE 802.22 WG </vt:lpstr>
      <vt:lpstr>Spectrum Occupancy Sensing (SOS) System </vt:lpstr>
      <vt:lpstr>Timelines of the Study Group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apurva.mody</cp:lastModifiedBy>
  <cp:revision>69</cp:revision>
  <cp:lastPrinted>1601-01-01T00:00:00Z</cp:lastPrinted>
  <dcterms:created xsi:type="dcterms:W3CDTF">2013-11-11T17:45:24Z</dcterms:created>
  <dcterms:modified xsi:type="dcterms:W3CDTF">2013-11-14T18:34:23Z</dcterms:modified>
</cp:coreProperties>
</file>