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1" r:id="rId3"/>
    <p:sldId id="257" r:id="rId4"/>
    <p:sldId id="259" r:id="rId5"/>
    <p:sldId id="258" r:id="rId6"/>
    <p:sldId id="260" r:id="rId7"/>
    <p:sldId id="263" r:id="rId8"/>
    <p:sldId id="264" r:id="rId9"/>
    <p:sldId id="265" r:id="rId10"/>
    <p:sldId id="268" r:id="rId11"/>
    <p:sldId id="269" r:id="rId12"/>
    <p:sldId id="270" r:id="rId13"/>
    <p:sldId id="271" r:id="rId14"/>
    <p:sldId id="285"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 id="287" r:id="rId30"/>
    <p:sldId id="288" r:id="rId31"/>
    <p:sldId id="289" r:id="rId32"/>
    <p:sldId id="290" r:id="rId33"/>
    <p:sldId id="291" r:id="rId34"/>
    <p:sldId id="292" r:id="rId35"/>
    <p:sldId id="262"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73" d="100"/>
          <a:sy n="73" d="100"/>
        </p:scale>
        <p:origin x="-996" y="-108"/>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xfrm>
            <a:off x="3658670" y="8984170"/>
            <a:ext cx="75372" cy="185420"/>
          </a:xfrm>
          <a:noFill/>
        </p:spPr>
        <p:txBody>
          <a:bodyPr/>
          <a:lstStyle/>
          <a:p>
            <a:pPr defTabSz="932865"/>
            <a:fld id="{C5D4A31E-7503-4F7C-A7F9-CA21825C3BA4}" type="slidenum">
              <a:rPr lang="en-US" smtClean="0"/>
              <a:pPr defTabSz="932865"/>
              <a:t>10</a:t>
            </a:fld>
            <a:endParaRPr lang="en-US" dirty="0" smtClean="0"/>
          </a:p>
        </p:txBody>
      </p:sp>
      <p:sp>
        <p:nvSpPr>
          <p:cNvPr id="614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xfrm>
            <a:off x="3658670" y="8984170"/>
            <a:ext cx="75372" cy="185420"/>
          </a:xfrm>
          <a:noFill/>
        </p:spPr>
        <p:txBody>
          <a:bodyPr/>
          <a:lstStyle/>
          <a:p>
            <a:pPr defTabSz="932865"/>
            <a:fld id="{C5D4A31E-7503-4F7C-A7F9-CA21825C3BA4}" type="slidenum">
              <a:rPr lang="en-US" smtClean="0"/>
              <a:pPr defTabSz="932865"/>
              <a:t>11</a:t>
            </a:fld>
            <a:endParaRPr lang="en-US" dirty="0" smtClean="0"/>
          </a:p>
        </p:txBody>
      </p:sp>
      <p:sp>
        <p:nvSpPr>
          <p:cNvPr id="614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xfrm>
            <a:off x="3658670" y="8984170"/>
            <a:ext cx="75372" cy="185420"/>
          </a:xfrm>
          <a:noFill/>
        </p:spPr>
        <p:txBody>
          <a:bodyPr/>
          <a:lstStyle/>
          <a:p>
            <a:pPr defTabSz="932865"/>
            <a:fld id="{C5D4A31E-7503-4F7C-A7F9-CA21825C3BA4}" type="slidenum">
              <a:rPr lang="en-US" smtClean="0"/>
              <a:pPr defTabSz="932865"/>
              <a:t>12</a:t>
            </a:fld>
            <a:endParaRPr lang="en-US" dirty="0" smtClean="0"/>
          </a:p>
        </p:txBody>
      </p:sp>
      <p:sp>
        <p:nvSpPr>
          <p:cNvPr id="614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22-13/0172r0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22/dcn/13/22-13-0156-00-0000-802-22-revision-par-5c.docx" TargetMode="External"/><Relationship Id="rId4" Type="http://schemas.openxmlformats.org/officeDocument/2006/relationships/hyperlink" Target="https://mentor.ieee.org/802.22/dcn/13/22-13-0138-03-0000-802-22-revision-par.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2/dcn/13/22-13-0138-04-0000-802-22-revision-par.docx" TargetMode="External"/><Relationship Id="rId2" Type="http://schemas.openxmlformats.org/officeDocument/2006/relationships/hyperlink" Target="https://mentor.ieee.org/802.22/dcn/13/22-13-0168-00-0000-802-22-response-to-the-comments-on-the-802-22-revision-par.pptx" TargetMode="External"/><Relationship Id="rId1" Type="http://schemas.openxmlformats.org/officeDocument/2006/relationships/slideLayout" Target="../slideLayouts/slideLayout2.xml"/><Relationship Id="rId4" Type="http://schemas.openxmlformats.org/officeDocument/2006/relationships/hyperlink" Target="https://mentor.ieee.org/802.22/dcn/13/22-13-0156-01-0000-802-22-revision-par-5c.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22/dcn/13/22-13-0156-01-0000-802-22-revision-par-5c.docx" TargetMode="External"/><Relationship Id="rId2" Type="http://schemas.openxmlformats.org/officeDocument/2006/relationships/hyperlink" Target="https://mentor.ieee.org/802.22/dcn/13/22-13-0138-04-0000-802-22-revision-par.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22/dcn/13/22-13-0156-01-0000-802-22-revision-par-5c.docx" TargetMode="External"/><Relationship Id="rId3" Type="http://schemas.openxmlformats.org/officeDocument/2006/relationships/hyperlink" Target="https://mentor.ieee.org/802.22/dcn/13/22-13-0170-01-0000-802-22-wg-motions-at-nov-2013-plenary.docx" TargetMode="External"/><Relationship Id="rId7" Type="http://schemas.openxmlformats.org/officeDocument/2006/relationships/hyperlink" Target="https://mentor.ieee.org/802.22/dcn/13/22-13-0138-04-0000-802-22-revision-par.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22/dcn/13/22-13-0156-00-0000-802-22-revision-par-5c.docx" TargetMode="External"/><Relationship Id="rId5" Type="http://schemas.openxmlformats.org/officeDocument/2006/relationships/hyperlink" Target="https://mentor.ieee.org/802.22/dcn/13/22-13-0138-03-0000-802-22-revision-par.pdf" TargetMode="External"/><Relationship Id="rId4" Type="http://schemas.openxmlformats.org/officeDocument/2006/relationships/hyperlink" Target="https://mentor.ieee.org/802.22/dcn/13/22-13-0138-02-0000-802-22-revision-par.pdf" TargetMode="External"/><Relationship Id="rId9" Type="http://schemas.openxmlformats.org/officeDocument/2006/relationships/hyperlink" Target="https://mentor.ieee.org/802.22/dcn/13/22-13-0138-05-0000-802-22-revision-par.doc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EC Closing Motions Package</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2013-11-15</a:t>
            </a:r>
            <a:endParaRPr lang="en-GB" sz="2000" b="0" dirty="0"/>
          </a:p>
        </p:txBody>
      </p:sp>
      <p:graphicFrame>
        <p:nvGraphicFramePr>
          <p:cNvPr id="3075" name="Object 3"/>
          <p:cNvGraphicFramePr>
            <a:graphicFrameLocks noChangeAspect="1"/>
          </p:cNvGraphicFramePr>
          <p:nvPr/>
        </p:nvGraphicFramePr>
        <p:xfrm>
          <a:off x="228600" y="3200400"/>
          <a:ext cx="8610600" cy="1524000"/>
        </p:xfrm>
        <a:graphic>
          <a:graphicData uri="http://schemas.openxmlformats.org/presentationml/2006/ole">
            <p:oleObj spid="_x0000_s3075" name="Document" r:id="rId4" imgW="8504500" imgH="1605732" progId="Word.Document.8">
              <p:embed/>
            </p:oleObj>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title"/>
          </p:nvPr>
        </p:nvSpPr>
        <p:spPr>
          <a:xfrm>
            <a:off x="228600" y="609600"/>
            <a:ext cx="8610600" cy="685800"/>
          </a:xfrm>
          <a:noFill/>
        </p:spPr>
        <p:txBody>
          <a:bodyPr/>
          <a:lstStyle/>
          <a:p>
            <a:pPr eaLnBrk="1" hangingPunct="1"/>
            <a:r>
              <a:rPr lang="en-US" sz="2400" dirty="0" smtClean="0"/>
              <a:t>Motion for </a:t>
            </a:r>
            <a:r>
              <a:rPr lang="en-US" sz="2400" dirty="0" smtClean="0"/>
              <a:t>an Approval </a:t>
            </a:r>
            <a:r>
              <a:rPr lang="en-US" sz="2400" dirty="0" smtClean="0"/>
              <a:t>to forward the IEEE </a:t>
            </a:r>
            <a:r>
              <a:rPr lang="en-US" sz="2400" dirty="0" smtClean="0"/>
              <a:t>P802.22</a:t>
            </a:r>
            <a:r>
              <a:rPr lang="en-US" sz="2400" dirty="0" smtClean="0"/>
              <a:t>a</a:t>
            </a:r>
            <a:r>
              <a:rPr lang="en-US" sz="2400" dirty="0" smtClean="0"/>
              <a:t> </a:t>
            </a:r>
            <a:r>
              <a:rPr lang="en-US" sz="2400" dirty="0" smtClean="0"/>
              <a:t>to the IEEE SA </a:t>
            </a:r>
            <a:r>
              <a:rPr lang="en-US" sz="2400" dirty="0" err="1" smtClean="0"/>
              <a:t>RevCom</a:t>
            </a:r>
            <a:endParaRPr lang="en-US" sz="2400" dirty="0" smtClean="0"/>
          </a:p>
        </p:txBody>
      </p:sp>
      <p:sp>
        <p:nvSpPr>
          <p:cNvPr id="41987" name="Slide Number Placeholder 4"/>
          <p:cNvSpPr>
            <a:spLocks noGrp="1"/>
          </p:cNvSpPr>
          <p:nvPr>
            <p:ph type="sldNum" sz="quarter" idx="12"/>
          </p:nvPr>
        </p:nvSpPr>
        <p:spPr>
          <a:xfrm>
            <a:off x="696913" y="333375"/>
            <a:ext cx="942975" cy="276225"/>
          </a:xfrm>
          <a:noFill/>
        </p:spPr>
        <p:txBody>
          <a:bodyPr anchor="b"/>
          <a:lstStyle/>
          <a:p>
            <a:pPr algn="l"/>
            <a:r>
              <a:rPr lang="en-GB" sz="1800" b="1" smtClean="0"/>
              <a:t>July 2010</a:t>
            </a:r>
          </a:p>
        </p:txBody>
      </p:sp>
      <p:sp>
        <p:nvSpPr>
          <p:cNvPr id="41988" name="Rectangle 5"/>
          <p:cNvSpPr>
            <a:spLocks noGrp="1" noChangeArrowheads="1"/>
          </p:cNvSpPr>
          <p:nvPr>
            <p:ph type="ftr" sz="quarter" idx="4294967295"/>
          </p:nvPr>
        </p:nvSpPr>
        <p:spPr>
          <a:xfrm>
            <a:off x="6248400" y="6475412"/>
            <a:ext cx="2590800" cy="382587"/>
          </a:xfrm>
          <a:prstGeom prst="rect">
            <a:avLst/>
          </a:prstGeom>
          <a:noFill/>
        </p:spPr>
        <p:txBody>
          <a:bodyPr/>
          <a:lstStyle/>
          <a:p>
            <a:r>
              <a:rPr lang="en-US" sz="1400" dirty="0" smtClean="0">
                <a:solidFill>
                  <a:schemeClr val="tx1"/>
                </a:solidFill>
              </a:rPr>
              <a:t>Apurva N. Mody, BAE Systems</a:t>
            </a:r>
          </a:p>
        </p:txBody>
      </p:sp>
      <p:sp>
        <p:nvSpPr>
          <p:cNvPr id="41989"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995B805C-BE44-492D-8F02-02564837A66E}" type="slidenum">
              <a:rPr lang="en-US" sz="1200" b="0">
                <a:solidFill>
                  <a:schemeClr val="tx1"/>
                </a:solidFill>
              </a:rPr>
              <a:pPr/>
              <a:t>10</a:t>
            </a:fld>
            <a:endParaRPr lang="en-US" sz="1200" b="0">
              <a:solidFill>
                <a:schemeClr val="tx1"/>
              </a:solidFill>
            </a:endParaRPr>
          </a:p>
        </p:txBody>
      </p:sp>
      <p:graphicFrame>
        <p:nvGraphicFramePr>
          <p:cNvPr id="7" name="Table 6"/>
          <p:cNvGraphicFramePr>
            <a:graphicFrameLocks noGrp="1"/>
          </p:cNvGraphicFramePr>
          <p:nvPr/>
        </p:nvGraphicFramePr>
        <p:xfrm>
          <a:off x="152402" y="1783080"/>
          <a:ext cx="8915398" cy="4541520"/>
        </p:xfrm>
        <a:graphic>
          <a:graphicData uri="http://schemas.openxmlformats.org/drawingml/2006/table">
            <a:tbl>
              <a:tblPr firstRow="1" bandRow="1">
                <a:tableStyleId>{5C22544A-7EE6-4342-B048-85BDC9FD1C3A}</a:tableStyleId>
              </a:tblPr>
              <a:tblGrid>
                <a:gridCol w="1524000"/>
                <a:gridCol w="1524000"/>
                <a:gridCol w="990600"/>
                <a:gridCol w="1143000"/>
                <a:gridCol w="1445776"/>
                <a:gridCol w="1262358"/>
                <a:gridCol w="1025664"/>
              </a:tblGrid>
              <a:tr h="711200">
                <a:tc>
                  <a:txBody>
                    <a:bodyPr/>
                    <a:lstStyle/>
                    <a:p>
                      <a:pPr algn="ctr"/>
                      <a:r>
                        <a:rPr lang="en-US" sz="1800" b="1" dirty="0" smtClean="0"/>
                        <a:t>IEEE</a:t>
                      </a:r>
                      <a:r>
                        <a:rPr lang="en-US" sz="1800" b="1" baseline="0" dirty="0" smtClean="0"/>
                        <a:t> Sponsor / Re-circ Ballot</a:t>
                      </a:r>
                      <a:endParaRPr lang="en-US" sz="1800" b="1" dirty="0"/>
                    </a:p>
                  </a:txBody>
                  <a:tcPr/>
                </a:tc>
                <a:tc>
                  <a:txBody>
                    <a:bodyPr/>
                    <a:lstStyle/>
                    <a:p>
                      <a:pPr algn="ctr"/>
                      <a:r>
                        <a:rPr lang="en-US" sz="1800" b="1" dirty="0" smtClean="0"/>
                        <a:t>Response Ratio</a:t>
                      </a:r>
                      <a:endParaRPr lang="en-US" sz="1800" b="1" dirty="0"/>
                    </a:p>
                  </a:txBody>
                  <a:tcPr/>
                </a:tc>
                <a:tc>
                  <a:txBody>
                    <a:bodyPr/>
                    <a:lstStyle/>
                    <a:p>
                      <a:pPr algn="ctr"/>
                      <a:r>
                        <a:rPr lang="en-US" sz="1800" b="1" dirty="0" smtClean="0"/>
                        <a:t>Approval Ratio</a:t>
                      </a:r>
                      <a:endParaRPr lang="en-US" sz="1800" b="1" dirty="0"/>
                    </a:p>
                  </a:txBody>
                  <a:tcPr/>
                </a:tc>
                <a:tc>
                  <a:txBody>
                    <a:bodyPr/>
                    <a:lstStyle/>
                    <a:p>
                      <a:pPr algn="ctr"/>
                      <a:r>
                        <a:rPr lang="en-US" sz="1800" b="1" dirty="0" smtClean="0"/>
                        <a:t>Negative Votes</a:t>
                      </a:r>
                      <a:endParaRPr lang="en-US" sz="1800" b="1" dirty="0"/>
                    </a:p>
                  </a:txBody>
                  <a:tcPr/>
                </a:tc>
                <a:tc>
                  <a:txBody>
                    <a:bodyPr/>
                    <a:lstStyle/>
                    <a:p>
                      <a:pPr algn="ctr"/>
                      <a:r>
                        <a:rPr lang="en-US" sz="1800" b="1" dirty="0" smtClean="0"/>
                        <a:t>Number of Negative Comments Received</a:t>
                      </a:r>
                      <a:endParaRPr lang="en-US" sz="1800" b="1" dirty="0"/>
                    </a:p>
                  </a:txBody>
                  <a:tcPr/>
                </a:tc>
                <a:tc>
                  <a:txBody>
                    <a:bodyPr/>
                    <a:lstStyle/>
                    <a:p>
                      <a:pPr algn="ctr"/>
                      <a:r>
                        <a:rPr lang="en-US" sz="1800" b="1" dirty="0" smtClean="0"/>
                        <a:t>Comment Resolution Status</a:t>
                      </a:r>
                      <a:endParaRPr lang="en-US" sz="1800" b="1" dirty="0"/>
                    </a:p>
                  </a:txBody>
                  <a:tcPr/>
                </a:tc>
                <a:tc>
                  <a:txBody>
                    <a:bodyPr/>
                    <a:lstStyle/>
                    <a:p>
                      <a:pPr algn="ctr"/>
                      <a:r>
                        <a:rPr lang="en-US" sz="1800" b="1" dirty="0" smtClean="0"/>
                        <a:t>Draft Status</a:t>
                      </a:r>
                      <a:endParaRPr lang="en-US" sz="1800" b="1" dirty="0"/>
                    </a:p>
                  </a:txBody>
                  <a:tcPr/>
                </a:tc>
              </a:tr>
              <a:tr h="711200">
                <a:tc>
                  <a:txBody>
                    <a:bodyPr/>
                    <a:lstStyle/>
                    <a:p>
                      <a:pPr algn="ctr"/>
                      <a:r>
                        <a:rPr lang="en-US" sz="1600" b="1" dirty="0" smtClean="0"/>
                        <a:t>Sponsor Ballot #1</a:t>
                      </a:r>
                    </a:p>
                    <a:p>
                      <a:pPr algn="ctr"/>
                      <a:r>
                        <a:rPr lang="en-US" sz="1600" b="1" baseline="0" dirty="0" smtClean="0"/>
                        <a:t>Open – </a:t>
                      </a:r>
                      <a:r>
                        <a:rPr lang="en-US" sz="1600" b="1" baseline="0" dirty="0" smtClean="0"/>
                        <a:t>8</a:t>
                      </a:r>
                      <a:r>
                        <a:rPr lang="en-US" sz="1600" b="1" baseline="30000" dirty="0" smtClean="0"/>
                        <a:t> </a:t>
                      </a:r>
                      <a:r>
                        <a:rPr lang="en-US" sz="1600" b="1" baseline="0" dirty="0" smtClean="0"/>
                        <a:t>Sep 2013, </a:t>
                      </a:r>
                      <a:r>
                        <a:rPr lang="en-US" sz="1600" b="1" baseline="0" dirty="0" smtClean="0"/>
                        <a:t>Closed – </a:t>
                      </a:r>
                      <a:r>
                        <a:rPr lang="en-US" sz="1600" b="1" baseline="0" dirty="0" smtClean="0"/>
                        <a:t>8 October 2013</a:t>
                      </a:r>
                      <a:endParaRPr lang="en-US" sz="1800" b="1" dirty="0" smtClean="0"/>
                    </a:p>
                  </a:txBody>
                  <a:tcPr/>
                </a:tc>
                <a:tc>
                  <a:txBody>
                    <a:bodyPr/>
                    <a:lstStyle/>
                    <a:p>
                      <a:pPr algn="ctr"/>
                      <a:r>
                        <a:rPr lang="en-US" sz="2000" b="1" dirty="0" smtClean="0">
                          <a:solidFill>
                            <a:schemeClr val="accent2"/>
                          </a:solidFill>
                        </a:rPr>
                        <a:t>80%</a:t>
                      </a:r>
                      <a:r>
                        <a:rPr lang="en-US" sz="2000" b="1" baseline="0" dirty="0" smtClean="0">
                          <a:solidFill>
                            <a:schemeClr val="accent2"/>
                          </a:solidFill>
                        </a:rPr>
                        <a:t> return, 9% abstention </a:t>
                      </a:r>
                      <a:endParaRPr lang="en-US" sz="2000" b="1" dirty="0" smtClean="0">
                        <a:solidFill>
                          <a:schemeClr val="accent2"/>
                        </a:solidFill>
                      </a:endParaRPr>
                    </a:p>
                  </a:txBody>
                  <a:tcPr/>
                </a:tc>
                <a:tc>
                  <a:txBody>
                    <a:bodyPr/>
                    <a:lstStyle/>
                    <a:p>
                      <a:pPr algn="ctr"/>
                      <a:r>
                        <a:rPr lang="en-US" sz="2400" b="1" dirty="0" smtClean="0">
                          <a:solidFill>
                            <a:schemeClr val="accent2"/>
                          </a:solidFill>
                        </a:rPr>
                        <a:t>100%</a:t>
                      </a:r>
                      <a:endParaRPr lang="en-US" sz="2000" b="1" dirty="0" smtClean="0">
                        <a:solidFill>
                          <a:schemeClr val="accent2"/>
                        </a:solidFill>
                      </a:endParaRPr>
                    </a:p>
                  </a:txBody>
                  <a:tcPr/>
                </a:tc>
                <a:tc>
                  <a:txBody>
                    <a:bodyPr/>
                    <a:lstStyle/>
                    <a:p>
                      <a:pPr algn="ctr"/>
                      <a:r>
                        <a:rPr lang="en-US" sz="1800" dirty="0" smtClean="0"/>
                        <a:t>No </a:t>
                      </a:r>
                      <a:r>
                        <a:rPr lang="en-US" sz="1800" dirty="0" smtClean="0"/>
                        <a:t>negative votes </a:t>
                      </a:r>
                      <a:r>
                        <a:rPr lang="en-US" sz="1800" dirty="0" smtClean="0"/>
                        <a:t>received</a:t>
                      </a:r>
                      <a:endParaRPr lang="en-US" sz="1800" dirty="0"/>
                    </a:p>
                  </a:txBody>
                  <a:tcPr/>
                </a:tc>
                <a:tc>
                  <a:txBody>
                    <a:bodyPr/>
                    <a:lstStyle/>
                    <a:p>
                      <a:pPr algn="ctr"/>
                      <a:r>
                        <a:rPr lang="en-US" sz="2800" dirty="0" smtClean="0"/>
                        <a:t>0</a:t>
                      </a:r>
                      <a:endParaRPr lang="en-US" sz="2800" dirty="0"/>
                    </a:p>
                  </a:txBody>
                  <a:tcPr/>
                </a:tc>
                <a:tc>
                  <a:txBody>
                    <a:bodyPr/>
                    <a:lstStyle/>
                    <a:p>
                      <a:pPr algn="ctr"/>
                      <a:r>
                        <a:rPr lang="en-US" sz="1600" dirty="0" smtClean="0"/>
                        <a:t>Five  Comments </a:t>
                      </a:r>
                      <a:r>
                        <a:rPr lang="en-US" sz="1600" dirty="0" smtClean="0"/>
                        <a:t>addressed</a:t>
                      </a:r>
                      <a:r>
                        <a:rPr lang="en-US" sz="1600" baseline="0" dirty="0" smtClean="0"/>
                        <a:t> &amp; </a:t>
                      </a:r>
                      <a:r>
                        <a:rPr lang="en-US" sz="1600" baseline="0" dirty="0" smtClean="0"/>
                        <a:t>resolved. Draft passed the MEC approval </a:t>
                      </a:r>
                      <a:endParaRPr lang="en-US" sz="1600" dirty="0"/>
                    </a:p>
                  </a:txBody>
                  <a:tcPr/>
                </a:tc>
                <a:tc>
                  <a:txBody>
                    <a:bodyPr/>
                    <a:lstStyle/>
                    <a:p>
                      <a:pPr algn="ctr"/>
                      <a:r>
                        <a:rPr lang="en-US" sz="1800" dirty="0" smtClean="0"/>
                        <a:t>P802.22a/D2.0 </a:t>
                      </a:r>
                      <a:r>
                        <a:rPr lang="en-US" sz="1800" dirty="0" smtClean="0"/>
                        <a:t>prepared</a:t>
                      </a:r>
                      <a:endParaRPr lang="en-US" sz="1800" dirty="0"/>
                    </a:p>
                  </a:txBody>
                  <a:tcPr/>
                </a:tc>
              </a:tr>
              <a:tr h="711200">
                <a:tc>
                  <a:txBody>
                    <a:bodyPr/>
                    <a:lstStyle/>
                    <a:p>
                      <a:pPr algn="ctr"/>
                      <a:r>
                        <a:rPr lang="en-US" sz="1600" b="1" dirty="0" smtClean="0"/>
                        <a:t>Sponsor Ballot Re-circ</a:t>
                      </a:r>
                      <a:r>
                        <a:rPr lang="en-US" sz="1600" b="1" baseline="0" dirty="0" smtClean="0"/>
                        <a:t> #1</a:t>
                      </a:r>
                      <a:r>
                        <a:rPr lang="en-US" sz="1600" b="1" dirty="0" smtClean="0"/>
                        <a:t> </a:t>
                      </a:r>
                    </a:p>
                    <a:p>
                      <a:pPr algn="ctr"/>
                      <a:r>
                        <a:rPr lang="en-US" sz="1600" b="1" dirty="0" smtClean="0"/>
                        <a:t>Open – </a:t>
                      </a:r>
                      <a:r>
                        <a:rPr lang="en-US" sz="1600" b="1" dirty="0" smtClean="0"/>
                        <a:t>15 October</a:t>
                      </a:r>
                      <a:r>
                        <a:rPr lang="en-US" sz="1600" b="1" baseline="0" dirty="0" smtClean="0"/>
                        <a:t>, 2013, </a:t>
                      </a:r>
                      <a:r>
                        <a:rPr lang="en-US" sz="1600" b="1" baseline="0" dirty="0" smtClean="0"/>
                        <a:t>Closed </a:t>
                      </a:r>
                      <a:r>
                        <a:rPr lang="en-US" sz="1600" b="1" baseline="0" dirty="0" smtClean="0"/>
                        <a:t>25 October 2013</a:t>
                      </a:r>
                      <a:endParaRPr lang="en-US" sz="1600" b="1" dirty="0" smtClean="0"/>
                    </a:p>
                  </a:txBody>
                  <a:tcPr/>
                </a:tc>
                <a:tc>
                  <a:txBody>
                    <a:bodyPr/>
                    <a:lstStyle/>
                    <a:p>
                      <a:pPr algn="ctr"/>
                      <a:r>
                        <a:rPr lang="en-US" sz="2000" b="1" dirty="0" smtClean="0">
                          <a:solidFill>
                            <a:schemeClr val="accent2"/>
                          </a:solidFill>
                        </a:rPr>
                        <a:t>84% return,</a:t>
                      </a:r>
                      <a:r>
                        <a:rPr lang="en-US" sz="2000" b="1" baseline="0" dirty="0" smtClean="0">
                          <a:solidFill>
                            <a:schemeClr val="accent2"/>
                          </a:solidFill>
                        </a:rPr>
                        <a:t> 9% abstention</a:t>
                      </a:r>
                      <a:endParaRPr lang="en-US" sz="2000" b="1" dirty="0">
                        <a:solidFill>
                          <a:schemeClr val="accent2"/>
                        </a:solidFill>
                      </a:endParaRPr>
                    </a:p>
                  </a:txBody>
                  <a:tcPr/>
                </a:tc>
                <a:tc>
                  <a:txBody>
                    <a:bodyPr/>
                    <a:lstStyle/>
                    <a:p>
                      <a:pPr marL="0" algn="ctr" defTabSz="914400" rtl="0" eaLnBrk="1" latinLnBrk="0" hangingPunct="1"/>
                      <a:r>
                        <a:rPr lang="en-US" sz="2400" b="1" kern="1200" dirty="0" smtClean="0">
                          <a:solidFill>
                            <a:schemeClr val="accent2"/>
                          </a:solidFill>
                          <a:latin typeface="+mn-lt"/>
                          <a:ea typeface="+mn-ea"/>
                          <a:cs typeface="+mn-cs"/>
                        </a:rPr>
                        <a:t>100%</a:t>
                      </a:r>
                      <a:endParaRPr lang="en-US" sz="2400" b="1" kern="1200" dirty="0">
                        <a:solidFill>
                          <a:schemeClr val="accent2"/>
                        </a:solidFill>
                        <a:latin typeface="+mn-lt"/>
                        <a:ea typeface="+mn-ea"/>
                        <a:cs typeface="+mn-cs"/>
                      </a:endParaRPr>
                    </a:p>
                  </a:txBody>
                  <a:tcPr/>
                </a:tc>
                <a:tc>
                  <a:txBody>
                    <a:bodyPr/>
                    <a:lstStyle/>
                    <a:p>
                      <a:pPr algn="ctr"/>
                      <a:r>
                        <a:rPr lang="en-US" sz="1800" dirty="0" smtClean="0"/>
                        <a:t>No negative</a:t>
                      </a:r>
                      <a:r>
                        <a:rPr lang="en-US" sz="1800" baseline="0" dirty="0" smtClean="0"/>
                        <a:t> votes received</a:t>
                      </a:r>
                      <a:endParaRPr lang="en-US" sz="1800" dirty="0"/>
                    </a:p>
                  </a:txBody>
                  <a:tcPr/>
                </a:tc>
                <a:tc>
                  <a:txBody>
                    <a:bodyPr/>
                    <a:lstStyle/>
                    <a:p>
                      <a:pPr marL="0" algn="ctr" defTabSz="914400" rtl="0" eaLnBrk="1" latinLnBrk="0" hangingPunct="1"/>
                      <a:r>
                        <a:rPr lang="en-US" sz="2800" kern="1200" dirty="0" smtClean="0">
                          <a:solidFill>
                            <a:schemeClr val="dk1"/>
                          </a:solidFill>
                          <a:latin typeface="+mn-lt"/>
                          <a:ea typeface="+mn-ea"/>
                          <a:cs typeface="+mn-cs"/>
                        </a:rPr>
                        <a:t>0</a:t>
                      </a:r>
                      <a:endParaRPr lang="en-US" sz="2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 more comments received</a:t>
                      </a:r>
                      <a:endParaRPr lang="en-US" sz="1800" dirty="0" smtClean="0"/>
                    </a:p>
                  </a:txBody>
                  <a:tcPr/>
                </a:tc>
                <a:tc>
                  <a:txBody>
                    <a:bodyPr/>
                    <a:lstStyle/>
                    <a:p>
                      <a:pPr algn="ctr"/>
                      <a:endParaRPr lang="en-US" sz="1800" dirty="0"/>
                    </a:p>
                  </a:txBody>
                  <a:tcPr/>
                </a:tc>
              </a:tr>
            </a:tbl>
          </a:graphicData>
        </a:graphic>
      </p:graphicFrame>
      <p:sp>
        <p:nvSpPr>
          <p:cNvPr id="42024" name="Rectangle 8"/>
          <p:cNvSpPr>
            <a:spLocks noChangeArrowheads="1"/>
          </p:cNvSpPr>
          <p:nvPr/>
        </p:nvSpPr>
        <p:spPr bwMode="auto">
          <a:xfrm>
            <a:off x="1066800" y="1295400"/>
            <a:ext cx="7010400" cy="461963"/>
          </a:xfrm>
          <a:prstGeom prst="rect">
            <a:avLst/>
          </a:prstGeom>
          <a:noFill/>
          <a:ln w="9525">
            <a:noFill/>
            <a:miter lim="800000"/>
            <a:headEnd/>
            <a:tailEnd/>
          </a:ln>
        </p:spPr>
        <p:txBody>
          <a:bodyPr>
            <a:spAutoFit/>
          </a:bodyPr>
          <a:lstStyle/>
          <a:p>
            <a:r>
              <a:rPr lang="en-US" sz="2400" dirty="0">
                <a:solidFill>
                  <a:schemeClr val="accent2"/>
                </a:solidFill>
              </a:rPr>
              <a:t>Number of People in the Sponsor Ballot Pool = </a:t>
            </a:r>
            <a:r>
              <a:rPr lang="en-US" sz="2400" dirty="0" smtClean="0">
                <a:solidFill>
                  <a:schemeClr val="accent2"/>
                </a:solidFill>
              </a:rPr>
              <a:t>78</a:t>
            </a:r>
            <a:endParaRPr lang="en-US" sz="2400" dirty="0">
              <a:solidFill>
                <a:schemeClr val="accent2"/>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title"/>
          </p:nvPr>
        </p:nvSpPr>
        <p:spPr>
          <a:xfrm>
            <a:off x="228600" y="609600"/>
            <a:ext cx="8610600" cy="685800"/>
          </a:xfrm>
          <a:noFill/>
        </p:spPr>
        <p:txBody>
          <a:bodyPr/>
          <a:lstStyle/>
          <a:p>
            <a:pPr eaLnBrk="1" hangingPunct="1"/>
            <a:r>
              <a:rPr lang="en-US" sz="2400" dirty="0" smtClean="0"/>
              <a:t>Working Group Motion to </a:t>
            </a:r>
            <a:r>
              <a:rPr lang="en-US" sz="2400" dirty="0" smtClean="0"/>
              <a:t>forward the IEEE </a:t>
            </a:r>
            <a:r>
              <a:rPr lang="en-US" sz="2400" dirty="0" smtClean="0"/>
              <a:t>P802.22</a:t>
            </a:r>
            <a:r>
              <a:rPr lang="en-US" sz="2400" dirty="0" smtClean="0"/>
              <a:t>a</a:t>
            </a:r>
            <a:r>
              <a:rPr lang="en-US" sz="2400" dirty="0" smtClean="0"/>
              <a:t> </a:t>
            </a:r>
            <a:r>
              <a:rPr lang="en-US" sz="2400" dirty="0" smtClean="0"/>
              <a:t>to the IEEE SA </a:t>
            </a:r>
            <a:r>
              <a:rPr lang="en-US" sz="2400" dirty="0" err="1" smtClean="0"/>
              <a:t>RevCom</a:t>
            </a:r>
            <a:endParaRPr lang="en-US" sz="2400" dirty="0" smtClean="0"/>
          </a:p>
        </p:txBody>
      </p:sp>
      <p:sp>
        <p:nvSpPr>
          <p:cNvPr id="41987" name="Slide Number Placeholder 4"/>
          <p:cNvSpPr>
            <a:spLocks noGrp="1"/>
          </p:cNvSpPr>
          <p:nvPr>
            <p:ph type="sldNum" sz="quarter" idx="12"/>
          </p:nvPr>
        </p:nvSpPr>
        <p:spPr>
          <a:xfrm>
            <a:off x="696913" y="333375"/>
            <a:ext cx="942975" cy="276225"/>
          </a:xfrm>
          <a:noFill/>
        </p:spPr>
        <p:txBody>
          <a:bodyPr anchor="b"/>
          <a:lstStyle/>
          <a:p>
            <a:pPr algn="l"/>
            <a:r>
              <a:rPr lang="en-GB" sz="1800" b="1" smtClean="0"/>
              <a:t>July 2010</a:t>
            </a:r>
          </a:p>
        </p:txBody>
      </p:sp>
      <p:sp>
        <p:nvSpPr>
          <p:cNvPr id="41988"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41989"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995B805C-BE44-492D-8F02-02564837A66E}" type="slidenum">
              <a:rPr lang="en-US" sz="1200" b="0">
                <a:solidFill>
                  <a:schemeClr val="tx1"/>
                </a:solidFill>
              </a:rPr>
              <a:pPr/>
              <a:t>11</a:t>
            </a:fld>
            <a:endParaRPr lang="en-US" sz="1200" b="0">
              <a:solidFill>
                <a:schemeClr val="tx1"/>
              </a:solidFill>
            </a:endParaRPr>
          </a:p>
        </p:txBody>
      </p:sp>
      <p:sp>
        <p:nvSpPr>
          <p:cNvPr id="51201" name="Rectangle 1"/>
          <p:cNvSpPr>
            <a:spLocks noChangeArrowheads="1"/>
          </p:cNvSpPr>
          <p:nvPr/>
        </p:nvSpPr>
        <p:spPr bwMode="auto">
          <a:xfrm>
            <a:off x="533400" y="1752600"/>
            <a:ext cx="83058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IEEE 802.22 working group authorizes the working group chair to seek approval from the IEEE 802 </a:t>
            </a:r>
            <a:r>
              <a:rPr kumimoji="0" lang="en-GB" altLang="ja-JP" sz="28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Excutive</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Committee to forward P802.22a/D2.0 to IEEE SA REVCOM.</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Tom Gurley</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Second: :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Jerry Kalke</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For: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11</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Against: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Abstain: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Motion passes.</a:t>
            </a:r>
            <a:endParaRPr kumimoji="0" lang="en-GB"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title"/>
          </p:nvPr>
        </p:nvSpPr>
        <p:spPr>
          <a:xfrm>
            <a:off x="228600" y="685800"/>
            <a:ext cx="8610600" cy="914400"/>
          </a:xfrm>
          <a:noFill/>
        </p:spPr>
        <p:txBody>
          <a:bodyPr/>
          <a:lstStyle/>
          <a:p>
            <a:pPr eaLnBrk="1" hangingPunct="1"/>
            <a:r>
              <a:rPr lang="en-US" sz="2800" dirty="0" smtClean="0"/>
              <a:t>EC Motion to </a:t>
            </a:r>
            <a:r>
              <a:rPr lang="en-US" sz="2800" dirty="0" smtClean="0"/>
              <a:t>forward the IEEE </a:t>
            </a:r>
            <a:r>
              <a:rPr lang="en-US" sz="2800" dirty="0" smtClean="0"/>
              <a:t>P802.22</a:t>
            </a:r>
            <a:r>
              <a:rPr lang="en-US" sz="2800" dirty="0" smtClean="0"/>
              <a:t>a</a:t>
            </a:r>
            <a:r>
              <a:rPr lang="en-US" sz="2800" dirty="0" smtClean="0"/>
              <a:t> </a:t>
            </a:r>
            <a:r>
              <a:rPr lang="en-US" sz="2800" dirty="0" smtClean="0"/>
              <a:t>to the IEEE SA </a:t>
            </a:r>
            <a:r>
              <a:rPr lang="en-US" sz="2800" dirty="0" err="1" smtClean="0"/>
              <a:t>RevCom</a:t>
            </a:r>
            <a:endParaRPr lang="en-US" sz="2800" dirty="0" smtClean="0"/>
          </a:p>
        </p:txBody>
      </p:sp>
      <p:sp>
        <p:nvSpPr>
          <p:cNvPr id="41987" name="Slide Number Placeholder 4"/>
          <p:cNvSpPr>
            <a:spLocks noGrp="1"/>
          </p:cNvSpPr>
          <p:nvPr>
            <p:ph type="sldNum" sz="quarter" idx="12"/>
          </p:nvPr>
        </p:nvSpPr>
        <p:spPr>
          <a:xfrm>
            <a:off x="696913" y="333375"/>
            <a:ext cx="942975" cy="276225"/>
          </a:xfrm>
          <a:noFill/>
        </p:spPr>
        <p:txBody>
          <a:bodyPr anchor="b"/>
          <a:lstStyle/>
          <a:p>
            <a:pPr algn="l"/>
            <a:r>
              <a:rPr lang="en-GB" sz="1800" b="1" smtClean="0"/>
              <a:t>July 2010</a:t>
            </a:r>
          </a:p>
        </p:txBody>
      </p:sp>
      <p:sp>
        <p:nvSpPr>
          <p:cNvPr id="41988"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41989"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995B805C-BE44-492D-8F02-02564837A66E}" type="slidenum">
              <a:rPr lang="en-US" sz="1200" b="0">
                <a:solidFill>
                  <a:schemeClr val="tx1"/>
                </a:solidFill>
              </a:rPr>
              <a:pPr/>
              <a:t>12</a:t>
            </a:fld>
            <a:endParaRPr lang="en-US" sz="1200" b="0">
              <a:solidFill>
                <a:schemeClr val="tx1"/>
              </a:solidFill>
            </a:endParaRPr>
          </a:p>
        </p:txBody>
      </p:sp>
      <p:sp>
        <p:nvSpPr>
          <p:cNvPr id="51201" name="Rectangle 1"/>
          <p:cNvSpPr>
            <a:spLocks noChangeArrowheads="1"/>
          </p:cNvSpPr>
          <p:nvPr/>
        </p:nvSpPr>
        <p:spPr bwMode="auto">
          <a:xfrm>
            <a:off x="533400" y="1905000"/>
            <a:ext cx="8305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IEEE 802 Executive Committee authorizes to forward P802.22a/D2.0 to IEEE SA REVCOM.</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Second: :</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For: </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Against: </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Abstain:</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Motion passes</a:t>
            </a:r>
            <a:r>
              <a:rPr kumimoji="0" lang="en-GB" altLang="ja-JP" sz="2800" b="0" i="0" u="none" strike="noStrike" cap="none" normalizeH="0" dirty="0" smtClean="0">
                <a:ln>
                  <a:noFill/>
                </a:ln>
                <a:solidFill>
                  <a:srgbClr val="000000"/>
                </a:solidFill>
                <a:effectLst/>
                <a:latin typeface="Times New Roman" pitchFamily="18" charset="0"/>
                <a:ea typeface="MS Mincho" pitchFamily="49" charset="-128"/>
                <a:cs typeface="Times New Roman" pitchFamily="18" charset="0"/>
              </a:rPr>
              <a:t> / Fails</a:t>
            </a:r>
            <a:endParaRPr kumimoji="0" lang="en-GB"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Motion to Approve the 802.22 Revision PAR</a:t>
            </a:r>
            <a:endParaRPr lang="en-GB" sz="3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Comments Received on the 802.22 Revision PAR</a:t>
            </a:r>
            <a:endParaRPr lang="en-GB" sz="3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dirty="0" smtClean="0"/>
              <a:t>802.22 General Comments</a:t>
            </a:r>
          </a:p>
          <a:p>
            <a:pPr marL="457200" indent="-457200">
              <a:buFont typeface="+mj-lt"/>
              <a:buAutoNum type="arabicPeriod"/>
            </a:pPr>
            <a:r>
              <a:rPr lang="en-US" dirty="0" smtClean="0"/>
              <a:t>The 802.22 WG submitted the initial revision PAR as contained in document [</a:t>
            </a:r>
            <a:r>
              <a:rPr lang="en-US" dirty="0" smtClean="0">
                <a:hlinkClick r:id="rId3"/>
              </a:rPr>
              <a:t>22-13-0138Rev2</a:t>
            </a:r>
            <a:r>
              <a:rPr lang="en-US" dirty="0" smtClean="0"/>
              <a:t>] on October 10</a:t>
            </a:r>
            <a:r>
              <a:rPr lang="en-US" baseline="30000" dirty="0" smtClean="0"/>
              <a:t>th</a:t>
            </a:r>
            <a:r>
              <a:rPr lang="en-US" dirty="0" smtClean="0"/>
              <a:t> 2013 </a:t>
            </a:r>
          </a:p>
          <a:p>
            <a:pPr marL="457200" indent="-457200">
              <a:buFont typeface="+mj-lt"/>
              <a:buAutoNum type="arabicPeriod"/>
            </a:pPr>
            <a:r>
              <a:rPr lang="en-US" dirty="0" smtClean="0"/>
              <a:t>A corrected PAR document was sent out on October 11</a:t>
            </a:r>
            <a:r>
              <a:rPr lang="en-US" baseline="30000" dirty="0" smtClean="0"/>
              <a:t>th</a:t>
            </a:r>
            <a:r>
              <a:rPr lang="en-US" dirty="0" smtClean="0"/>
              <a:t> 2013 [</a:t>
            </a:r>
            <a:r>
              <a:rPr lang="en-US" dirty="0" smtClean="0">
                <a:hlinkClick r:id="rId4"/>
              </a:rPr>
              <a:t>22-13-0138Rev3</a:t>
            </a:r>
            <a:r>
              <a:rPr lang="en-US" dirty="0" smtClean="0"/>
              <a:t>]</a:t>
            </a:r>
          </a:p>
          <a:p>
            <a:pPr marL="457200" indent="-457200">
              <a:buFont typeface="+mj-lt"/>
              <a:buAutoNum type="arabicPeriod"/>
            </a:pPr>
            <a:r>
              <a:rPr lang="en-US" dirty="0" smtClean="0"/>
              <a:t>5C [</a:t>
            </a:r>
            <a:r>
              <a:rPr lang="en-US" dirty="0" smtClean="0">
                <a:hlinkClick r:id="rId5"/>
              </a:rPr>
              <a:t>22-13-0156Rev0</a:t>
            </a:r>
            <a:r>
              <a:rPr lang="en-US" dirty="0" smtClean="0"/>
              <a:t>] document was sent out on Nov 1</a:t>
            </a:r>
            <a:r>
              <a:rPr lang="en-US" baseline="30000" dirty="0" smtClean="0"/>
              <a:t>st</a:t>
            </a:r>
            <a:r>
              <a:rPr lang="en-US" dirty="0" smtClean="0"/>
              <a:t> as per the instructions from the Chair of the 802 EC</a:t>
            </a:r>
          </a:p>
          <a:p>
            <a:pPr marL="457200" indent="-457200">
              <a:buFont typeface="+mj-lt"/>
              <a:buAutoNum type="arabicPeriod"/>
            </a:pPr>
            <a:r>
              <a:rPr lang="en-US" dirty="0" smtClean="0"/>
              <a:t>We considered the comments from the various working groups and here is the summary of our response.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sz="2000" dirty="0" smtClean="0"/>
              <a:t>802.22 General Comments</a:t>
            </a:r>
          </a:p>
          <a:p>
            <a:pPr marL="280988" indent="-280988">
              <a:buFont typeface="Arial" pitchFamily="34" charset="0"/>
              <a:buChar char="•"/>
            </a:pPr>
            <a:r>
              <a:rPr lang="en-US" sz="1800" dirty="0" smtClean="0"/>
              <a:t>Since 2005, when the 802.22 PAR was first submitted and approved, FCC, NTIA and other regulators have broadened their horizons for cooperative spectrum sharing approaches in order to optimize spectrum utilization. [</a:t>
            </a:r>
            <a:r>
              <a:rPr lang="en-US" sz="1800" dirty="0" smtClean="0">
                <a:hlinkClick r:id="rId3"/>
              </a:rPr>
              <a:t>For example see the PCAST Report  - Realizing Full Potential of Government Held Spectrum</a:t>
            </a:r>
            <a:r>
              <a:rPr lang="en-US" sz="1800" dirty="0" smtClean="0"/>
              <a:t>]</a:t>
            </a:r>
          </a:p>
          <a:p>
            <a:pPr marL="280988" indent="-280988">
              <a:buFont typeface="Arial" pitchFamily="34" charset="0"/>
              <a:buChar char="•"/>
            </a:pPr>
            <a:endParaRPr lang="en-US" sz="1100" dirty="0" smtClean="0"/>
          </a:p>
          <a:p>
            <a:pPr marL="233363" indent="-233363">
              <a:buFont typeface="Arial" pitchFamily="34" charset="0"/>
              <a:buChar char="•"/>
            </a:pPr>
            <a:r>
              <a:rPr lang="en-US" sz="1800" dirty="0" smtClean="0"/>
              <a:t>FCC/ NTIA are in the process of opening new spectrum bands which specifically require multi-levels of regulated users to share the spectrum utilizing cognitive radio behavior. For our purposes, we defined spectrum sharing as a mechanism which ensures that licensed services are protected from interference while retaining flexibility for other devices to share spectrum with new services or to change frequencies</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While these new bands have been specified by the FCC for the United States, they may be different in other countries. </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The intention of this PAR is to align the current 802.22 technology with emerging regulations.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097"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04800" y="1219200"/>
            <a:ext cx="8382000" cy="4724400"/>
          </a:xfrm>
          <a:ln/>
        </p:spPr>
        <p:txBody>
          <a:bodyPr/>
          <a:lstStyle/>
          <a:p>
            <a:r>
              <a:rPr lang="en-US" sz="2000" dirty="0" smtClean="0"/>
              <a:t>802.22 General Comments (continued)</a:t>
            </a:r>
          </a:p>
          <a:p>
            <a:pPr marL="280988" indent="-280988">
              <a:buFont typeface="Arial" pitchFamily="34" charset="0"/>
              <a:buChar char="•"/>
            </a:pPr>
            <a:r>
              <a:rPr lang="en-US" sz="2000" dirty="0" smtClean="0"/>
              <a:t>White Space database implementers are looking to leverage their existing TV Band solutions into these new bands where interfaces to the devices are likely to remain the same as defined for the TV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Wireless device manufacturers are seeking a common protocol to be used across these shared spectrum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The aim is not to change the 802.22 protocol (PHY and MAC) but to change the spectrum management framework to align 802.22 to be used in these other bands. For example, 802.22 may be used in the proposed Federal radar bands (e. g. 2700 MHz – 3650 MHz) which allow spectrum sharing, since 802.22 already contains the basic cognitive radio capabilities and mechanisms that are needed to enable spectrum sharing</a:t>
            </a:r>
            <a:endParaRPr lang="en-US" sz="2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802.19 </a:t>
            </a:r>
            <a:endParaRPr lang="en-US" dirty="0"/>
          </a:p>
        </p:txBody>
      </p:sp>
      <p:sp>
        <p:nvSpPr>
          <p:cNvPr id="3" name="Content Placeholder 2"/>
          <p:cNvSpPr>
            <a:spLocks noGrp="1"/>
          </p:cNvSpPr>
          <p:nvPr>
            <p:ph idx="1"/>
          </p:nvPr>
        </p:nvSpPr>
        <p:spPr>
          <a:xfrm>
            <a:off x="304800" y="1219200"/>
            <a:ext cx="8839200" cy="4953000"/>
          </a:xfrm>
        </p:spPr>
        <p:txBody>
          <a:bodyPr/>
          <a:lstStyle/>
          <a:p>
            <a:r>
              <a:rPr lang="en-US" sz="2000" dirty="0" smtClean="0"/>
              <a:t>IEEE 802.22 Revision</a:t>
            </a:r>
          </a:p>
          <a:p>
            <a:pPr marL="0" indent="0"/>
            <a:r>
              <a:rPr lang="en-US" sz="2000" dirty="0" smtClean="0"/>
              <a:t>Since Gerald Chouinard is no longer the vice chair of the working group Section 3.1 of the PAR should be updated with the current vice chair.</a:t>
            </a:r>
          </a:p>
          <a:p>
            <a:r>
              <a:rPr lang="en-US" sz="2000" dirty="0" smtClean="0">
                <a:solidFill>
                  <a:schemeClr val="accent2"/>
                </a:solidFill>
              </a:rPr>
              <a:t>ANS: ACCEPT</a:t>
            </a:r>
          </a:p>
          <a:p>
            <a:pPr marL="0" indent="0"/>
            <a:endParaRPr lang="en-US" sz="2000" dirty="0" smtClean="0"/>
          </a:p>
          <a:p>
            <a:pPr marL="0" indent="0"/>
            <a:r>
              <a:rPr lang="en-US" sz="2000" dirty="0" smtClean="0"/>
              <a:t>In the Purpose section it says that a new clause will be added.  This sounds a bit like an amendment.  Is there a reason a 5C was not provided for this new clause?</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but there may be some additional nuances.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87" y="533400"/>
            <a:ext cx="7770813" cy="457199"/>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990600"/>
            <a:ext cx="8686800" cy="5105400"/>
          </a:xfrm>
        </p:spPr>
        <p:txBody>
          <a:bodyPr/>
          <a:lstStyle/>
          <a:p>
            <a:r>
              <a:rPr lang="en-US" sz="1600" dirty="0" smtClean="0"/>
              <a:t>2.1 spell out the first use of RAN </a:t>
            </a:r>
          </a:p>
          <a:p>
            <a:r>
              <a:rPr lang="en-US" sz="1600" dirty="0" smtClean="0">
                <a:solidFill>
                  <a:schemeClr val="accent2"/>
                </a:solidFill>
              </a:rPr>
              <a:t>ANS: ACCEPT</a:t>
            </a:r>
          </a:p>
          <a:p>
            <a:r>
              <a:rPr lang="en-US" sz="1600" dirty="0" smtClean="0"/>
              <a:t>3.1 Update the WG Vice chair</a:t>
            </a:r>
          </a:p>
          <a:p>
            <a:r>
              <a:rPr lang="en-US" sz="1600" dirty="0" smtClean="0">
                <a:solidFill>
                  <a:schemeClr val="accent2"/>
                </a:solidFill>
              </a:rPr>
              <a:t>ANS: ACCEPT </a:t>
            </a:r>
          </a:p>
          <a:p>
            <a:r>
              <a:rPr lang="en-US" sz="1600" dirty="0" smtClean="0"/>
              <a:t>5.2 the scope is not describing what band is truly being used.  “any band” is too broad a scope.</a:t>
            </a:r>
          </a:p>
          <a:p>
            <a:pPr marL="280988" indent="-280988"/>
            <a:r>
              <a:rPr lang="en-US" sz="1600" dirty="0" smtClean="0"/>
              <a:t>ANS: </a:t>
            </a:r>
          </a:p>
          <a:p>
            <a:pPr marL="280988" indent="-280988">
              <a:buFont typeface="Arial" pitchFamily="34" charset="0"/>
              <a:buChar char="•"/>
            </a:pPr>
            <a:r>
              <a:rPr lang="en-US" sz="1600" b="1" dirty="0" smtClean="0">
                <a:solidFill>
                  <a:schemeClr val="accent2"/>
                </a:solidFill>
              </a:rPr>
              <a:t>Since 2005, when the 802.22 PAR was first submitted and approved, FCC, NTIA and other regulators have broadened their horizons for cooperative spectrum sharing approaches in order to optimize spectrum utilization. [</a:t>
            </a:r>
            <a:r>
              <a:rPr lang="en-US" sz="1600" b="1" dirty="0" smtClean="0">
                <a:solidFill>
                  <a:schemeClr val="accent2"/>
                </a:solidFill>
                <a:hlinkClick r:id="rId3"/>
              </a:rPr>
              <a:t>For example see the PCAST Report  - Realizing Full Potential of Government Held Spectrum</a:t>
            </a:r>
            <a:r>
              <a:rPr lang="en-US" sz="1600" b="1" dirty="0" smtClean="0">
                <a:solidFill>
                  <a:schemeClr val="accent2"/>
                </a:solidFill>
              </a:rPr>
              <a:t>]</a:t>
            </a:r>
          </a:p>
          <a:p>
            <a:pPr marL="280988" indent="-280988">
              <a:buFont typeface="Arial" pitchFamily="34" charset="0"/>
              <a:buChar char="•"/>
            </a:pPr>
            <a:r>
              <a:rPr lang="en-US" sz="1600" b="1" dirty="0" smtClean="0">
                <a:solidFill>
                  <a:schemeClr val="accent2"/>
                </a:solidFill>
              </a:rPr>
              <a:t>FCC/ NTIA are in the process of opening new spectrum bands which specifically require multi-levels of regulated users with spectrum sharing and cognitive radio behavior.</a:t>
            </a:r>
          </a:p>
          <a:p>
            <a:pPr marL="280988" indent="-280988">
              <a:buFont typeface="Arial" pitchFamily="34" charset="0"/>
              <a:buChar char="•"/>
            </a:pPr>
            <a:r>
              <a:rPr lang="en-US" sz="1600" dirty="0" smtClean="0">
                <a:solidFill>
                  <a:schemeClr val="accent2"/>
                </a:solidFill>
              </a:rPr>
              <a:t>While these new bands have been specified by the FCC for the United States, they may be different in other countries. </a:t>
            </a:r>
          </a:p>
          <a:p>
            <a:pPr marL="280988" indent="-280988">
              <a:buFont typeface="Arial" pitchFamily="34" charset="0"/>
              <a:buChar char="•"/>
            </a:pPr>
            <a:r>
              <a:rPr lang="en-US" sz="1600" b="1" dirty="0" smtClean="0">
                <a:solidFill>
                  <a:schemeClr val="accent2"/>
                </a:solidFill>
              </a:rPr>
              <a:t>The aim is not to change the 802.22 protocol (PHY and MAC) but to change the spectrum management framework to align 802.22 to be used in these other bands. For example, 802.22 may be used in the proposed Federal radar bands (e. g. 2700 MHz – 3650 MHz) which require spectrum sharing, since 802.22 already contains the basic cognitive radio capabilities and mechanisms  that are needed to enable spectrum sharing</a:t>
            </a:r>
            <a:endParaRPr lang="en-US" sz="2000" dirty="0" smtClean="0">
              <a:solidFill>
                <a:schemeClr val="accent2"/>
              </a:solidFill>
            </a:endParaRPr>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838200" y="1905000"/>
            <a:ext cx="7772400" cy="2057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Formation of the Spectrum Occupancy Sensing (SOS) Study Group under the 802.22 WG</a:t>
            </a:r>
            <a:endParaRPr lang="en-GB" sz="4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802.11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5.4 the added sentences of “This Revision project…” is not being added in the right place.  This should be part of 5.5 Need for the project. (see slide notes for all the text that should be moved to 5.5.)</a:t>
            </a:r>
          </a:p>
          <a:p>
            <a:r>
              <a:rPr lang="en-US" dirty="0" err="1" smtClean="0">
                <a:solidFill>
                  <a:schemeClr val="accent2"/>
                </a:solidFill>
              </a:rPr>
              <a:t>Ans</a:t>
            </a:r>
            <a:r>
              <a:rPr lang="en-US" dirty="0" smtClean="0">
                <a:solidFill>
                  <a:schemeClr val="accent2"/>
                </a:solidFill>
              </a:rPr>
              <a:t>: ACCEPT</a:t>
            </a: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p>
          <a:p>
            <a:r>
              <a:rPr lang="en-US" dirty="0" err="1" smtClean="0">
                <a:solidFill>
                  <a:schemeClr val="accent2"/>
                </a:solidFill>
              </a:rPr>
              <a:t>Ans</a:t>
            </a:r>
            <a:r>
              <a:rPr lang="en-US" dirty="0" smtClean="0">
                <a:solidFill>
                  <a:schemeClr val="accent2"/>
                </a:solidFill>
              </a:rPr>
              <a:t>: ACCEPT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533400"/>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r>
              <a:rPr lang="en-US" sz="2000" dirty="0" smtClean="0"/>
              <a:t>5.2 Is the scope of the revision only to </a:t>
            </a:r>
            <a:r>
              <a:rPr lang="en-US" sz="2000" dirty="0" err="1" smtClean="0"/>
              <a:t>reband</a:t>
            </a:r>
            <a:r>
              <a:rPr lang="en-US" sz="2000" dirty="0" smtClean="0"/>
              <a:t> the existing 802.22 radio?</a:t>
            </a:r>
          </a:p>
          <a:p>
            <a:pPr marL="0" indent="0"/>
            <a:r>
              <a:rPr lang="en-US" sz="2000" dirty="0" smtClean="0">
                <a:solidFill>
                  <a:schemeClr val="accent2"/>
                </a:solidFill>
              </a:rPr>
              <a:t>ANS: The aim is not to change the 802.22 protocol (PHY and MAC) but to provide a spectrum management framework to align 802.22 to be used in these other bands. For example, 802.22 may be used in the proposed United States Federal radar bands (e. g. 2700 MHz – 3650 MHz) which require spectrum sharing, since 802.22 already contains the basic cognitive radio capabilities and mechanisms that are needed to enable spectrum sharing</a:t>
            </a:r>
          </a:p>
          <a:p>
            <a:pPr marL="0" indent="0"/>
            <a:r>
              <a:rPr lang="en-US" sz="2000" dirty="0" smtClean="0"/>
              <a:t>5.2 Which bands do you intend to occupy? (this should be stated in the Scope statement) All Unlicensed Spectrum is not a reasonable response.  A specific range of bands should be specified.</a:t>
            </a:r>
          </a:p>
          <a:p>
            <a:pPr marL="0" indent="0"/>
            <a:r>
              <a:rPr lang="en-US" sz="2000" dirty="0" smtClean="0">
                <a:solidFill>
                  <a:schemeClr val="accent2"/>
                </a:solidFill>
              </a:rPr>
              <a:t>ANS: That is correct. 802.22 is unlikely to be used in an Unlicensed band such as the ISM bands. However, due its cognitive radio capabilities, 802.22 is highly suitable to bands that require spectrum sharing with other primary users. As specified earlier, such bands may include 2700 MHz – 3650 MHz in the United States where sharing with radar systems may be allowed. </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pPr marL="0" indent="0"/>
            <a:r>
              <a:rPr lang="en-US" sz="2200" dirty="0" smtClean="0"/>
              <a:t>7.1 What about 802.16? If you are expanding the bands and the type of station definition, does this become similar to 802.16?</a:t>
            </a:r>
          </a:p>
          <a:p>
            <a:pPr marL="0" indent="0"/>
            <a:r>
              <a:rPr lang="en-US" sz="2000" dirty="0" smtClean="0">
                <a:solidFill>
                  <a:schemeClr val="accent2"/>
                </a:solidFill>
              </a:rPr>
              <a:t>ANS: Counter to 802.16, 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require spectrum sharing such TV Bands or in the newly available radar bands in the United States between 2700 MHz to 3650 </a:t>
            </a:r>
            <a:r>
              <a:rPr lang="en-US" sz="2000" dirty="0" err="1" smtClean="0">
                <a:solidFill>
                  <a:schemeClr val="accent2"/>
                </a:solidFill>
              </a:rPr>
              <a:t>MHz.</a:t>
            </a:r>
            <a:r>
              <a:rPr lang="en-US" sz="2000" dirty="0" smtClean="0">
                <a:solidFill>
                  <a:schemeClr val="accent2"/>
                </a:solidFill>
              </a:rPr>
              <a:t> </a:t>
            </a:r>
          </a:p>
          <a:p>
            <a:pPr marL="0" indent="0"/>
            <a:endParaRPr lang="en-US" sz="2200" dirty="0" smtClean="0"/>
          </a:p>
          <a:p>
            <a:pPr marL="0" indent="0"/>
            <a:r>
              <a:rPr lang="en-US" sz="2200" dirty="0" smtClean="0"/>
              <a:t>8.1 No section number with the text, and it seems to be a cut and paste error as it is identical to the purpose statement.  Delete.</a:t>
            </a:r>
          </a:p>
          <a:p>
            <a:r>
              <a:rPr lang="en-US" sz="2200" dirty="0" err="1" smtClean="0">
                <a:solidFill>
                  <a:schemeClr val="accent2"/>
                </a:solidFill>
              </a:rPr>
              <a:t>Ans</a:t>
            </a:r>
            <a:r>
              <a:rPr lang="en-US" sz="2200" dirty="0" smtClean="0">
                <a:solidFill>
                  <a:schemeClr val="accent2"/>
                </a:solidFill>
              </a:rPr>
              <a:t>: ACCEPT</a:t>
            </a: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1219200"/>
            <a:ext cx="8610600" cy="5029200"/>
          </a:xfrm>
        </p:spPr>
        <p:txBody>
          <a:bodyPr/>
          <a:lstStyle/>
          <a:p>
            <a:pPr marL="0" indent="0"/>
            <a:r>
              <a:rPr lang="en-US" sz="2000" dirty="0" smtClean="0"/>
              <a:t>General: Missing updated 5C – see 10.2 and 10.3 of the LMSC OM – This Project is not qualified to be considered at this Session.</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pPr marL="0" indent="0"/>
            <a:r>
              <a:rPr lang="en-US" sz="2000" dirty="0" smtClean="0"/>
              <a:t>General: the PAR form presented is not the correct PAR form.  An old PAR form should not be used for consideration.</a:t>
            </a:r>
          </a:p>
          <a:p>
            <a:pPr marL="0" indent="0"/>
            <a:r>
              <a:rPr lang="en-US" sz="2000" dirty="0" smtClean="0">
                <a:solidFill>
                  <a:schemeClr val="accent2"/>
                </a:solidFill>
              </a:rPr>
              <a:t>ANS: This PAR form was generated by the IEEE </a:t>
            </a:r>
            <a:r>
              <a:rPr lang="en-US" sz="2000" dirty="0" err="1" smtClean="0">
                <a:solidFill>
                  <a:schemeClr val="accent2"/>
                </a:solidFill>
              </a:rPr>
              <a:t>myProject</a:t>
            </a:r>
            <a:r>
              <a:rPr lang="en-US" sz="2000" dirty="0" smtClean="0">
                <a:solidFill>
                  <a:schemeClr val="accent2"/>
                </a:solidFill>
              </a:rPr>
              <a:t> so we are not aware if the form automatically generated by the tool is an old PAR form or a new PAR form.</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96987"/>
            <a:ext cx="8610600" cy="4875213"/>
          </a:xfrm>
        </p:spPr>
        <p:txBody>
          <a:bodyPr/>
          <a:lstStyle/>
          <a:p>
            <a:r>
              <a:rPr lang="en-US" dirty="0" smtClean="0"/>
              <a:t>The IEEE 802.16 Working Group has reviewed the draft P802.22 PAR Revision</a:t>
            </a:r>
          </a:p>
          <a:p>
            <a:r>
              <a:rPr lang="en-US" dirty="0" smtClean="0"/>
              <a:t>&lt;https://mentor.ieee.org/802.22/dcn/13/22-13-0138-03-0000-802-22-revision-par.pdf&gt; and offers the following comment.</a:t>
            </a:r>
          </a:p>
          <a:p>
            <a:r>
              <a:rPr lang="en-US" dirty="0" smtClean="0"/>
              <a:t>The Scope, per the draft PAR revision, is:</a:t>
            </a:r>
          </a:p>
          <a:p>
            <a:pPr marL="0" indent="0"/>
            <a:r>
              <a:rPr lang="en-US" i="1" dirty="0" smtClean="0"/>
              <a:t>This standard specifies the air interface, including the cognitive </a:t>
            </a:r>
            <a:r>
              <a:rPr lang="en-US" i="1" dirty="0" smtClean="0">
                <a:solidFill>
                  <a:srgbClr val="FF0000"/>
                </a:solidFill>
              </a:rPr>
              <a:t>radio </a:t>
            </a:r>
            <a:r>
              <a:rPr lang="en-US" i="1" dirty="0" smtClean="0"/>
              <a:t>medium access control layer (MAC) and physical layer (PHY), of point-to-multipoint and </a:t>
            </a:r>
            <a:r>
              <a:rPr lang="en-US" i="1" dirty="0" smtClean="0">
                <a:solidFill>
                  <a:srgbClr val="FF0000"/>
                </a:solidFill>
              </a:rPr>
              <a:t>point-to-point</a:t>
            </a:r>
            <a:r>
              <a:rPr lang="en-US" i="1" dirty="0" smtClean="0"/>
              <a:t> wireless regional area networks comprised of a professional fixed base station with fixed and portable user terminals operating </a:t>
            </a:r>
            <a:r>
              <a:rPr lang="en-US" i="1" dirty="0" smtClean="0">
                <a:solidFill>
                  <a:srgbClr val="FF0000"/>
                </a:solidFill>
              </a:rPr>
              <a:t>in the bands that allow spectrum sharing such as </a:t>
            </a:r>
            <a:r>
              <a:rPr lang="en-US" i="1" dirty="0" smtClean="0"/>
              <a:t>VHF/UHF TV broadcast bands between 54 MHz to 862 </a:t>
            </a:r>
            <a:r>
              <a:rPr lang="en-US" i="1" dirty="0" err="1" smtClean="0"/>
              <a:t>MHz.</a:t>
            </a:r>
            <a:endParaRPr lang="en-US"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066800"/>
            <a:ext cx="8610600" cy="5103813"/>
          </a:xfrm>
        </p:spPr>
        <p:txBody>
          <a:bodyPr/>
          <a:lstStyle/>
          <a:p>
            <a:pPr marL="0" indent="0"/>
            <a:r>
              <a:rPr lang="en-US" sz="2000" dirty="0" smtClean="0"/>
              <a:t>We note the proposed addition of the term “point-to-point” to the scope, implying the draft standard will specify an air interface of point-to-point in addition to point-to-multipoint wireless regional area networks. To the extent that a point-to-multipoint system can be considered a point-to-point system when a fixed base station communicates with a single user terminal, this additional “point-to-point” text is superfluous since the capability is already included in the existing 802.22 standard. Alternatively, if the intention of this PAR revision is to broaden the PAR scope (for example, to include an air interface between a pair of base stations or a pair of user terminals), this would be a major change in the scope of the existing standard and would require full justification through a Five Criteria statement. However, the Five Criteria statement circulated on 1 November does not provide details justifying such a broadening of scope. We propose to remove the term “point-to-point” from the PAR revision, since there is currently no restriction on the application of a point-to-multipoint system with only a single user terminal communicating with a fixed base station in the 802.22 standard.</a:t>
            </a:r>
          </a:p>
          <a:p>
            <a:pPr marL="0" indent="0"/>
            <a:r>
              <a:rPr lang="en-US" sz="2000" dirty="0" smtClean="0">
                <a:solidFill>
                  <a:schemeClr val="accent2"/>
                </a:solidFill>
              </a:rPr>
              <a:t>ANS: ACCEPT – Removed the term Point-to-Point from the Scope</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t>We are also concerned about the proposed text “bands that allow spectrum sharing such as” to the modified scope (noting that the word “allow” was not used in the draft PAR revision 02 that was reviewed by many EC members and dramatically alters the meaning of the scope). To our understanding some form of spectrum sharing is allowed in virtually all wireless bands, including licensed bands. Thus, the proposal would expand the scope of the standard from cognitive radio networks to radio networks applicable to any spectrum sharing method in any known band, including bands in which spectrum sharing is allowed but not normally used. Such a significant change of scope would need to be supported by an analysis in an accompanying Five Criteria statement addressing the expansion to all possible spectrum sharing methods. We propose to limit the expansion of the scope to bands requiring cognitive radio solutions.</a:t>
            </a:r>
          </a:p>
          <a:p>
            <a:pPr marL="0" indent="0"/>
            <a:r>
              <a:rPr lang="en-US" sz="2000" dirty="0" smtClean="0">
                <a:solidFill>
                  <a:schemeClr val="accent2"/>
                </a:solidFill>
              </a:rPr>
              <a:t>ANS: Please see the next page …..</a:t>
            </a:r>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solidFill>
                  <a:schemeClr val="accent2"/>
                </a:solidFill>
              </a:rPr>
              <a:t>Continued from the earlier page ….</a:t>
            </a:r>
          </a:p>
          <a:p>
            <a:pPr marL="0" indent="0"/>
            <a:endParaRPr lang="en-US" sz="2000" dirty="0" smtClean="0">
              <a:solidFill>
                <a:schemeClr val="accent2"/>
              </a:solidFill>
            </a:endParaRPr>
          </a:p>
          <a:p>
            <a:pPr marL="0" indent="0"/>
            <a:r>
              <a:rPr lang="en-US" sz="2000" dirty="0" smtClean="0">
                <a:solidFill>
                  <a:schemeClr val="accent2"/>
                </a:solidFill>
              </a:rPr>
              <a:t>ANS: The PAR document with the words “allow” was circulated as a correction via e-mail that was sent out on October 11</a:t>
            </a:r>
            <a:r>
              <a:rPr lang="en-US" sz="2000" baseline="30000" dirty="0" smtClean="0">
                <a:solidFill>
                  <a:schemeClr val="accent2"/>
                </a:solidFill>
              </a:rPr>
              <a:t>th</a:t>
            </a:r>
            <a:r>
              <a:rPr lang="en-US" sz="2000" dirty="0" smtClean="0">
                <a:solidFill>
                  <a:schemeClr val="accent2"/>
                </a:solidFill>
              </a:rPr>
              <a:t> [22-13-0138Rev2].  However, we are okay with changing the word “that Allow Spectrum Sharing” to “that Allow Spectrum Sharing between Primary Services and Opportunistic Communication Devices”</a:t>
            </a:r>
          </a:p>
          <a:p>
            <a:pPr marL="0" indent="0"/>
            <a:endParaRPr lang="en-US" sz="2000" dirty="0" smtClean="0">
              <a:solidFill>
                <a:schemeClr val="accent2"/>
              </a:solidFill>
            </a:endParaRPr>
          </a:p>
          <a:p>
            <a:pPr marL="0" indent="0"/>
            <a:r>
              <a:rPr lang="en-US" sz="2000" dirty="0" smtClean="0">
                <a:solidFill>
                  <a:schemeClr val="accent2"/>
                </a:solidFill>
              </a:rPr>
              <a:t>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allow or require spectrum sharing such as the radar bands between 2700 MHz to 3650 MHz in the United States. </a:t>
            </a:r>
          </a:p>
          <a:p>
            <a:pPr marL="0" indent="0"/>
            <a:endParaRPr lang="en-US" sz="2000" dirty="0" smtClean="0">
              <a:solidFill>
                <a:schemeClr val="accent2"/>
              </a:solidFill>
            </a:endParaRPr>
          </a:p>
          <a:p>
            <a:pPr marL="0" indent="0"/>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Further Comments Received on the 802.22 Revision PAR</a:t>
            </a:r>
            <a:endParaRPr lang="en-GB" sz="3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802.22</a:t>
            </a:r>
            <a:endParaRPr lang="en-US" dirty="0"/>
          </a:p>
        </p:txBody>
      </p:sp>
      <p:sp>
        <p:nvSpPr>
          <p:cNvPr id="3" name="Content Placeholder 2"/>
          <p:cNvSpPr>
            <a:spLocks noGrp="1"/>
          </p:cNvSpPr>
          <p:nvPr>
            <p:ph idx="1"/>
          </p:nvPr>
        </p:nvSpPr>
        <p:spPr/>
        <p:txBody>
          <a:bodyPr/>
          <a:lstStyle/>
          <a:p>
            <a:r>
              <a:rPr lang="en-US" dirty="0" smtClean="0"/>
              <a:t>See 22-13/168r0 for comments: </a:t>
            </a:r>
            <a:r>
              <a:rPr lang="en-US" dirty="0" smtClean="0">
                <a:hlinkClick r:id="rId2"/>
              </a:rPr>
              <a:t>https://mentor.ieee.org/802.22/dcn/13/22-13-0168-00-0000-802-22-response-to-the-comments-on-the-802-22-revision-par.pptx</a:t>
            </a:r>
            <a:endParaRPr lang="en-US" dirty="0" smtClean="0"/>
          </a:p>
          <a:p>
            <a:r>
              <a:rPr lang="en-US" dirty="0" smtClean="0"/>
              <a:t>Updated PAR:  </a:t>
            </a:r>
            <a:r>
              <a:rPr lang="en-US" dirty="0" smtClean="0">
                <a:hlinkClick r:id="rId3"/>
              </a:rPr>
              <a:t>https://mentor.ieee.org/802.22/dcn/13/22-13-0138-04-0000-802-22-revision-par.docx</a:t>
            </a:r>
            <a:endParaRPr lang="en-US" dirty="0" smtClean="0"/>
          </a:p>
          <a:p>
            <a:r>
              <a:rPr lang="en-US" dirty="0" smtClean="0"/>
              <a:t>Updated 5c:  </a:t>
            </a:r>
            <a:r>
              <a:rPr lang="en-US" dirty="0" smtClean="0">
                <a:hlinkClick r:id="rId4"/>
              </a:rPr>
              <a:t>https://mentor.ieee.org/802.22/dcn/13/22-13-0156-01-0000-802-22-revision-par-5c.docx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 and Motivation </a:t>
            </a:r>
            <a:endParaRPr lang="en-GB" dirty="0"/>
          </a:p>
        </p:txBody>
      </p:sp>
      <p:sp>
        <p:nvSpPr>
          <p:cNvPr id="35841" name="Rectangle 1"/>
          <p:cNvSpPr>
            <a:spLocks noChangeArrowheads="1"/>
          </p:cNvSpPr>
          <p:nvPr/>
        </p:nvSpPr>
        <p:spPr bwMode="auto">
          <a:xfrm>
            <a:off x="304800" y="1153210"/>
            <a:ext cx="8534400" cy="52475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Administrations all over the world are looking to improve the utilization of the spectrum.  White Space Database access is one of the techniques to enable spectrum sharing and the use of unused frequency bands also known as the White </a:t>
            </a:r>
            <a:r>
              <a:rPr lang="en-US" sz="1800" b="1" dirty="0" smtClean="0">
                <a:solidFill>
                  <a:schemeClr val="tx1"/>
                </a:solidFill>
                <a:latin typeface="Arial" pitchFamily="34" charset="0"/>
                <a:ea typeface="Calibri" pitchFamily="34" charset="0"/>
                <a:cs typeface="Arial" pitchFamily="34" charset="0"/>
              </a:rPr>
              <a:t>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paces.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However,</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in many administrations,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locations and characteristics of the radiators are not well documented. Individual and collaborative spectrum sensing is one of the tools to complement the information contained in databases to create an accurate spectrum occupancy survey.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Such a</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Spectrum Occupancy Sensing</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(SOS) system will combine information from multiple sensors along with local terrain information to predict the spectrum occupancy patterns.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This could lead to more efficient use of spectrum especially in places where the information about the primary users is difficult to find.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The SOS Study Group will explore on-going research, challenges and aspects that require standardization.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802.22 </a:t>
            </a:r>
            <a:r>
              <a:rPr lang="en-US" dirty="0" smtClean="0"/>
              <a:t>Rebuttal with Responses</a:t>
            </a:r>
            <a:endParaRPr lang="en-US" dirty="0"/>
          </a:p>
        </p:txBody>
      </p:sp>
      <p:sp>
        <p:nvSpPr>
          <p:cNvPr id="3" name="Content Placeholder 2"/>
          <p:cNvSpPr>
            <a:spLocks noGrp="1"/>
          </p:cNvSpPr>
          <p:nvPr>
            <p:ph idx="1"/>
          </p:nvPr>
        </p:nvSpPr>
        <p:spPr>
          <a:xfrm>
            <a:off x="304800" y="1447800"/>
            <a:ext cx="8458200" cy="4113213"/>
          </a:xfrm>
        </p:spPr>
        <p:txBody>
          <a:bodyPr/>
          <a:lstStyle/>
          <a:p>
            <a:r>
              <a:rPr lang="en-US" dirty="0" smtClean="0"/>
              <a:t>The change of adding “such as” made the scope non-definitive.  If the scope clause had left out the “such as” phrase then the scope would be bounded and we could tell what new bands were being added</a:t>
            </a:r>
            <a:r>
              <a:rPr lang="en-US" dirty="0" smtClean="0"/>
              <a:t>.</a:t>
            </a:r>
          </a:p>
          <a:p>
            <a:r>
              <a:rPr lang="en-US" dirty="0" err="1" smtClean="0">
                <a:solidFill>
                  <a:schemeClr val="accent2"/>
                </a:solidFill>
              </a:rPr>
              <a:t>Ans</a:t>
            </a:r>
            <a:r>
              <a:rPr lang="en-US" dirty="0" smtClean="0">
                <a:solidFill>
                  <a:schemeClr val="accent2"/>
                </a:solidFill>
              </a:rPr>
              <a:t>: Noted. Thanks for the possible remedies</a:t>
            </a:r>
            <a:endParaRPr lang="en-US" dirty="0" smtClean="0">
              <a:solidFill>
                <a:schemeClr val="accent2"/>
              </a:solidFill>
            </a:endParaRPr>
          </a:p>
          <a:p>
            <a:r>
              <a:rPr lang="en-US" dirty="0" smtClean="0"/>
              <a:t>The Addition of “between primary services and opportunistic communications devices” phrase is also problematic for us</a:t>
            </a:r>
            <a:r>
              <a:rPr lang="en-US" dirty="0" smtClean="0"/>
              <a:t>.</a:t>
            </a:r>
          </a:p>
          <a:p>
            <a:r>
              <a:rPr lang="en-US" dirty="0" err="1" smtClean="0">
                <a:solidFill>
                  <a:schemeClr val="accent2"/>
                </a:solidFill>
              </a:rPr>
              <a:t>Ans</a:t>
            </a:r>
            <a:r>
              <a:rPr lang="en-US" dirty="0" smtClean="0">
                <a:solidFill>
                  <a:schemeClr val="accent2"/>
                </a:solidFill>
              </a:rPr>
              <a:t>: Noted. However, this de-</a:t>
            </a:r>
            <a:r>
              <a:rPr lang="en-US" dirty="0" err="1" smtClean="0">
                <a:solidFill>
                  <a:schemeClr val="accent2"/>
                </a:solidFill>
              </a:rPr>
              <a:t>lineates</a:t>
            </a:r>
            <a:r>
              <a:rPr lang="en-US" dirty="0" smtClean="0">
                <a:solidFill>
                  <a:schemeClr val="accent2"/>
                </a:solidFill>
              </a:rPr>
              <a:t> 802.22 as a technology that is focused more on cognitive radio based operation.</a:t>
            </a:r>
            <a:endParaRPr lang="en-US" dirty="0" smtClean="0">
              <a:solidFill>
                <a:schemeClr val="accent2"/>
              </a:solidFill>
            </a:endParaRPr>
          </a:p>
          <a:p>
            <a:r>
              <a:rPr lang="en-US" dirty="0" smtClean="0"/>
              <a:t>Option 1: Just do a roll-up and do the additional bands as a separate project (amendment</a:t>
            </a:r>
            <a:r>
              <a:rPr lang="en-US" dirty="0" smtClean="0"/>
              <a:t>).</a:t>
            </a:r>
          </a:p>
          <a:p>
            <a:r>
              <a:rPr lang="en-US" dirty="0" err="1" smtClean="0">
                <a:solidFill>
                  <a:schemeClr val="accent2"/>
                </a:solidFill>
              </a:rPr>
              <a:t>Ans</a:t>
            </a:r>
            <a:r>
              <a:rPr lang="en-US" dirty="0" smtClean="0">
                <a:solidFill>
                  <a:schemeClr val="accent2"/>
                </a:solidFill>
              </a:rPr>
              <a:t>: We prefer to go with Option 2</a:t>
            </a:r>
            <a:endParaRPr lang="en-US"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a:t>
            </a:r>
            <a:r>
              <a:rPr lang="en-US" dirty="0" smtClean="0"/>
              <a:t>rebuttal  </a:t>
            </a:r>
            <a:r>
              <a:rPr lang="en-US" dirty="0" smtClean="0"/>
              <a:t/>
            </a:r>
            <a:br>
              <a:rPr lang="en-US" dirty="0" smtClean="0"/>
            </a:br>
            <a:r>
              <a:rPr lang="en-US" dirty="0" smtClean="0"/>
              <a:t>Scope suggestion</a:t>
            </a:r>
            <a:endParaRPr lang="en-US" dirty="0"/>
          </a:p>
        </p:txBody>
      </p:sp>
      <p:sp>
        <p:nvSpPr>
          <p:cNvPr id="3" name="Content Placeholder 2"/>
          <p:cNvSpPr>
            <a:spLocks noGrp="1"/>
          </p:cNvSpPr>
          <p:nvPr>
            <p:ph idx="1"/>
          </p:nvPr>
        </p:nvSpPr>
        <p:spPr/>
        <p:txBody>
          <a:bodyPr/>
          <a:lstStyle/>
          <a:p>
            <a:r>
              <a:rPr lang="en-US" dirty="0" smtClean="0"/>
              <a:t>Option 2: Change the Scope statement to be definitive:</a:t>
            </a:r>
          </a:p>
          <a:p>
            <a:r>
              <a:rPr lang="en-US" dirty="0" smtClean="0"/>
              <a:t>This standard specifies the air interface, including the cognitive </a:t>
            </a:r>
            <a:r>
              <a:rPr lang="en-US" dirty="0" smtClean="0">
                <a:solidFill>
                  <a:srgbClr val="C00000"/>
                </a:solidFill>
              </a:rPr>
              <a:t>radio</a:t>
            </a:r>
            <a:r>
              <a:rPr lang="en-US" dirty="0" smtClean="0"/>
              <a:t> medium access control layer (MAC) and physical layer (PHY), of point-to-multipoint </a:t>
            </a:r>
            <a:r>
              <a:rPr lang="en-US" dirty="0" smtClean="0">
                <a:solidFill>
                  <a:srgbClr val="C00000"/>
                </a:solidFill>
              </a:rPr>
              <a:t>and point-to-point</a:t>
            </a:r>
            <a:r>
              <a:rPr lang="en-US" dirty="0" smtClean="0"/>
              <a:t> wireless regional area networks comprised of a professional fixed base station with fixed and portable user terminals operating in the bands between </a:t>
            </a:r>
            <a:r>
              <a:rPr lang="en-US" dirty="0" smtClean="0">
                <a:solidFill>
                  <a:srgbClr val="FF0000"/>
                </a:solidFill>
              </a:rPr>
              <a:t>1300 MHz to 1750 MHz and 2700 MHz to 3650 MHz, and the</a:t>
            </a:r>
            <a:r>
              <a:rPr lang="en-US" dirty="0" smtClean="0"/>
              <a:t> VHF/UHF TV broadcast bands between 54 MHz to 862 </a:t>
            </a:r>
            <a:r>
              <a:rPr lang="en-US" dirty="0" err="1" smtClean="0"/>
              <a:t>MHz</a:t>
            </a:r>
            <a:r>
              <a:rPr lang="en-US" dirty="0" err="1" smtClean="0"/>
              <a:t>.</a:t>
            </a:r>
            <a:endParaRPr lang="en-US" dirty="0" smtClean="0"/>
          </a:p>
          <a:p>
            <a:r>
              <a:rPr lang="en-US" dirty="0" smtClean="0">
                <a:solidFill>
                  <a:schemeClr val="accent2"/>
                </a:solidFill>
              </a:rPr>
              <a:t>ANS: Thanks for the remedy. We agree.</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802.22 rebuttal  </a:t>
            </a:r>
            <a:endParaRPr lang="en-US" dirty="0"/>
          </a:p>
        </p:txBody>
      </p:sp>
      <p:sp>
        <p:nvSpPr>
          <p:cNvPr id="3" name="Content Placeholder 2"/>
          <p:cNvSpPr>
            <a:spLocks noGrp="1"/>
          </p:cNvSpPr>
          <p:nvPr>
            <p:ph idx="1"/>
          </p:nvPr>
        </p:nvSpPr>
        <p:spPr>
          <a:xfrm>
            <a:off x="228600" y="1295400"/>
            <a:ext cx="8915400" cy="5105400"/>
          </a:xfrm>
        </p:spPr>
        <p:txBody>
          <a:bodyPr/>
          <a:lstStyle/>
          <a:p>
            <a:r>
              <a:rPr lang="en-US" dirty="0" smtClean="0"/>
              <a:t>Note from the </a:t>
            </a:r>
            <a:r>
              <a:rPr lang="en-US" dirty="0" err="1" smtClean="0"/>
              <a:t>NesCom</a:t>
            </a:r>
            <a:r>
              <a:rPr lang="en-US" dirty="0" smtClean="0"/>
              <a:t> Conventions: </a:t>
            </a:r>
          </a:p>
          <a:p>
            <a:r>
              <a:rPr lang="en-US" dirty="0" smtClean="0"/>
              <a:t>PARs for the Revision of a Standard </a:t>
            </a:r>
            <a:br>
              <a:rPr lang="en-US" dirty="0" smtClean="0"/>
            </a:br>
            <a:r>
              <a:rPr lang="en-US" dirty="0" smtClean="0"/>
              <a:t>All PARs for the revision of a standard shall include an indication under "Additional Explanatory Notes" of the PAR form to identify PAR elements (e.g., scope, purpose, need, etc.) that have been modified.</a:t>
            </a:r>
          </a:p>
          <a:p>
            <a:endParaRPr lang="en-US" dirty="0" smtClean="0"/>
          </a:p>
          <a:p>
            <a:r>
              <a:rPr lang="en-US" dirty="0" smtClean="0"/>
              <a:t>8.1 does not have that included, but rather has a cut and paste from the need…in our original comment, you indicated you would accept removal of the </a:t>
            </a:r>
            <a:r>
              <a:rPr lang="en-US" dirty="0" err="1" smtClean="0"/>
              <a:t>extranous</a:t>
            </a:r>
            <a:r>
              <a:rPr lang="en-US" dirty="0" smtClean="0"/>
              <a:t> material, but you still need to add the required information</a:t>
            </a:r>
            <a:r>
              <a:rPr lang="en-US" dirty="0" smtClean="0"/>
              <a:t>.</a:t>
            </a:r>
          </a:p>
          <a:p>
            <a:r>
              <a:rPr lang="en-US" dirty="0" smtClean="0">
                <a:solidFill>
                  <a:schemeClr val="accent2"/>
                </a:solidFill>
              </a:rPr>
              <a:t>ANS: This was overlooked when the response PAR with changes was sent out. We have </a:t>
            </a:r>
            <a:r>
              <a:rPr lang="en-US" smtClean="0">
                <a:solidFill>
                  <a:schemeClr val="accent2"/>
                </a:solidFill>
              </a:rPr>
              <a:t>corrected that. </a:t>
            </a:r>
            <a:endParaRPr lang="en-US"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14399"/>
          </a:xfrm>
        </p:spPr>
        <p:txBody>
          <a:bodyPr/>
          <a:lstStyle/>
          <a:p>
            <a:r>
              <a:rPr lang="en-US" dirty="0" smtClean="0"/>
              <a:t>802.22 </a:t>
            </a:r>
            <a:r>
              <a:rPr lang="en-US" dirty="0" smtClean="0"/>
              <a:t>Working Group Motion Authorizing the 802.22 Revision PAR 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58369" name="Rectangle 1"/>
          <p:cNvSpPr>
            <a:spLocks noChangeArrowheads="1"/>
          </p:cNvSpPr>
          <p:nvPr/>
        </p:nvSpPr>
        <p:spPr bwMode="auto">
          <a:xfrm>
            <a:off x="609600" y="1693307"/>
            <a:ext cx="80010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Move to approve the contents of the document:22-13-0138Rev</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4</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(802.22 Revision PAR)</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GB" altLang="ja-JP" sz="1400" b="1" i="0" u="none" strike="noStrike" cap="none" normalizeH="0" baseline="0" dirty="0" smtClean="0">
                <a:ln>
                  <a:noFill/>
                </a:ln>
                <a:solidFill>
                  <a:schemeClr val="tx1"/>
                </a:solidFill>
                <a:effectLst/>
                <a:latin typeface="Times New Roman" pitchFamily="18" charset="0"/>
                <a:ea typeface="SimSun"/>
                <a:cs typeface="Times New Roman" pitchFamily="18" charset="0"/>
                <a:hlinkClick r:id="rId2"/>
              </a:rPr>
              <a:t>https://mentor.ieee.org/802.22/dcn/13/22-13-0138-04-0000-802-22-revision-par.docx</a:t>
            </a:r>
            <a:r>
              <a:rPr kumimoji="0" lang="en-GB" altLang="ja-JP" sz="1400" b="1" i="0" u="none" strike="noStrike" cap="none" normalizeH="0" baseline="0" dirty="0" smtClean="0">
                <a:ln>
                  <a:noFill/>
                </a:ln>
                <a:solidFill>
                  <a:schemeClr val="tx1"/>
                </a:solidFill>
                <a:effectLst/>
                <a:latin typeface="Times New Roman" pitchFamily="18" charset="0"/>
                <a:ea typeface="SimSun"/>
                <a:cs typeface="Times New Roman" pitchFamily="18" charset="0"/>
              </a:rPr>
              <a:t> </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as the contents of the P802.22 Revision PAR</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and </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contents of the document:22-13-01</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56</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Rev</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1</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(802.22 Revision PAR</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5C</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https://mentor.ieee.org/802.22/dcn/13/22-13-0156-01-0000-802-22-revision-par-5c.docx</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 the contents of the P802.22 Revision PAR</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5C, </a:t>
            </a: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be forwarded to the IEEE 802 EC. To allow the Chair to make a motion during the Closing EC Meeting seeking approval to submit the PAR form to IEEE SA NESCOM. To allow the Chair to make subsequent submission of the PAR form to the IEEE SA NESCOM upon its approval from the EC. To allow the Chair to make the necessary changes to the PAR form at his discretion based on the comments from IEEE 802 EC or the IEEE SA NESCOM members and submit the revised PAR to the NESCOM. </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Move: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Chang-woo Pyo</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Second: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Peter Flynn</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11</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Against: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0</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Abstain: </a:t>
            </a: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0</a:t>
            </a:r>
            <a:endParaRPr kumimoji="0" lang="en-US" altLang="ja-JP" sz="105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Motion passes.</a:t>
            </a:r>
            <a:endParaRPr kumimoji="0" lang="en-GB" altLang="ja-JP"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14399"/>
          </a:xfrm>
        </p:spPr>
        <p:txBody>
          <a:bodyPr/>
          <a:lstStyle/>
          <a:p>
            <a:r>
              <a:rPr lang="en-US" dirty="0" smtClean="0"/>
              <a:t>EC Motion Authorizing the 802.22 Revision PAR Form to be Forwarded to NESCOM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58369" name="Rectangle 1"/>
          <p:cNvSpPr>
            <a:spLocks noChangeArrowheads="1"/>
          </p:cNvSpPr>
          <p:nvPr/>
        </p:nvSpPr>
        <p:spPr bwMode="auto">
          <a:xfrm>
            <a:off x="609600" y="2078034"/>
            <a:ext cx="8001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b="1" dirty="0" smtClean="0">
                <a:solidFill>
                  <a:schemeClr val="tx1"/>
                </a:solidFill>
                <a:latin typeface="Times New Roman" pitchFamily="18" charset="0"/>
                <a:ea typeface="Times New Roman" pitchFamily="18" charset="0"/>
                <a:cs typeface="Times New Roman" pitchFamily="18" charset="0"/>
              </a:rPr>
              <a:t>EC Approves the </a:t>
            </a:r>
            <a:r>
              <a:rPr kumimoji="0" lang="en-GB"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802.22</a:t>
            </a:r>
            <a:r>
              <a:rPr kumimoji="0" lang="en-GB"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Revision PAR Form as contained in Document 22-13-0138 Rev 5[], and allows the PAR Form to be forwarded to the IEEE SA NESCOM</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Move:</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Second: </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Against:  </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Abstain: </a:t>
            </a:r>
            <a:endParaRPr kumimoji="0" lang="en-US" altLang="ja-JP"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Motion passes/</a:t>
            </a:r>
            <a:r>
              <a:rPr kumimoji="0" lang="en-GB" altLang="ja-JP" b="1" i="0" u="none" strike="noStrike" cap="none" normalizeH="0" dirty="0" smtClean="0">
                <a:ln>
                  <a:noFill/>
                </a:ln>
                <a:solidFill>
                  <a:schemeClr val="tx1"/>
                </a:solidFill>
                <a:effectLst/>
                <a:latin typeface="Times New Roman" pitchFamily="18" charset="0"/>
                <a:ea typeface="MS Mincho" pitchFamily="49" charset="-128"/>
                <a:cs typeface="Times New Roman" pitchFamily="18" charset="0"/>
              </a:rPr>
              <a:t> Fails</a:t>
            </a:r>
            <a:endParaRPr kumimoji="0" lang="en-GB" altLang="ja-JP"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32" name="TextBox 31"/>
          <p:cNvSpPr txBox="1"/>
          <p:nvPr/>
        </p:nvSpPr>
        <p:spPr>
          <a:xfrm>
            <a:off x="304800" y="1143000"/>
            <a:ext cx="8610600" cy="5016758"/>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rPr>
              <a:t>802.22 November Plenary </a:t>
            </a:r>
            <a:r>
              <a:rPr lang="en-US" sz="2000" dirty="0" smtClean="0">
                <a:solidFill>
                  <a:schemeClr val="tx1"/>
                </a:solidFill>
              </a:rPr>
              <a:t>Working Group Motions - </a:t>
            </a:r>
            <a:r>
              <a:rPr lang="en-US" sz="2000" dirty="0" smtClean="0">
                <a:solidFill>
                  <a:schemeClr val="tx1"/>
                </a:solidFill>
                <a:hlinkClick r:id="rId3"/>
              </a:rPr>
              <a:t>https://</a:t>
            </a:r>
            <a:r>
              <a:rPr lang="en-US" sz="2000" dirty="0" smtClean="0">
                <a:solidFill>
                  <a:schemeClr val="tx1"/>
                </a:solidFill>
                <a:hlinkClick r:id="rId3"/>
              </a:rPr>
              <a:t>mentor.ieee.org/802.22/dcn/13/22-13-0170-01-0000-802-22-wg-motions-at-nov-2013-plenary.docx</a:t>
            </a:r>
            <a:r>
              <a:rPr lang="en-US" sz="2000" dirty="0" smtClean="0">
                <a:solidFill>
                  <a:schemeClr val="tx1"/>
                </a:solidFill>
              </a:rPr>
              <a:t> </a:t>
            </a:r>
          </a:p>
          <a:p>
            <a:pPr marL="177800" indent="-177800">
              <a:buFont typeface="Arial" pitchFamily="34" charset="0"/>
              <a:buChar char="•"/>
            </a:pPr>
            <a:r>
              <a:rPr lang="en-US" sz="2000" dirty="0" smtClean="0">
                <a:solidFill>
                  <a:schemeClr val="tx1"/>
                </a:solidFill>
              </a:rPr>
              <a:t>802.22 Revision PAR Documents – </a:t>
            </a:r>
          </a:p>
          <a:p>
            <a:pPr marL="457200" indent="-457200">
              <a:buFont typeface="+mj-lt"/>
              <a:buAutoNum type="arabicPeriod"/>
            </a:pPr>
            <a:r>
              <a:rPr lang="en-US" sz="2000" dirty="0" smtClean="0">
                <a:solidFill>
                  <a:schemeClr val="tx1"/>
                </a:solidFill>
              </a:rPr>
              <a:t>PAR Forms: </a:t>
            </a:r>
            <a:r>
              <a:rPr lang="en-US" sz="2000" dirty="0" smtClean="0">
                <a:solidFill>
                  <a:schemeClr val="tx1"/>
                </a:solidFill>
              </a:rPr>
              <a:t>The 802.22 WG submitted the initial revision PAR as contained in document [</a:t>
            </a:r>
            <a:r>
              <a:rPr lang="en-US" sz="2000" dirty="0" smtClean="0">
                <a:solidFill>
                  <a:schemeClr val="tx1"/>
                </a:solidFill>
                <a:hlinkClick r:id="rId4"/>
              </a:rPr>
              <a:t>22-13-0138Rev2</a:t>
            </a:r>
            <a:r>
              <a:rPr lang="en-US" sz="2000" dirty="0" smtClean="0">
                <a:solidFill>
                  <a:schemeClr val="tx1"/>
                </a:solidFill>
              </a:rPr>
              <a:t>] on October 10</a:t>
            </a:r>
            <a:r>
              <a:rPr lang="en-US" sz="2000" baseline="30000" dirty="0" smtClean="0">
                <a:solidFill>
                  <a:schemeClr val="tx1"/>
                </a:solidFill>
              </a:rPr>
              <a:t>th</a:t>
            </a:r>
            <a:r>
              <a:rPr lang="en-US" sz="2000" dirty="0" smtClean="0">
                <a:solidFill>
                  <a:schemeClr val="tx1"/>
                </a:solidFill>
              </a:rPr>
              <a:t> 2013 </a:t>
            </a:r>
          </a:p>
          <a:p>
            <a:pPr marL="457200" indent="-457200">
              <a:buFont typeface="+mj-lt"/>
              <a:buAutoNum type="arabicPeriod"/>
            </a:pPr>
            <a:r>
              <a:rPr lang="en-US" sz="2000" dirty="0" smtClean="0">
                <a:solidFill>
                  <a:schemeClr val="tx1"/>
                </a:solidFill>
              </a:rPr>
              <a:t>A corrected PAR document was sent out on October 11</a:t>
            </a:r>
            <a:r>
              <a:rPr lang="en-US" sz="2000" baseline="30000" dirty="0" smtClean="0">
                <a:solidFill>
                  <a:schemeClr val="tx1"/>
                </a:solidFill>
              </a:rPr>
              <a:t>th</a:t>
            </a:r>
            <a:r>
              <a:rPr lang="en-US" sz="2000" dirty="0" smtClean="0">
                <a:solidFill>
                  <a:schemeClr val="tx1"/>
                </a:solidFill>
              </a:rPr>
              <a:t> 2013 [</a:t>
            </a:r>
            <a:r>
              <a:rPr lang="en-US" sz="2000" dirty="0" smtClean="0">
                <a:solidFill>
                  <a:schemeClr val="tx1"/>
                </a:solidFill>
                <a:hlinkClick r:id="rId5"/>
              </a:rPr>
              <a:t>22-13-0138Rev3</a:t>
            </a:r>
            <a:r>
              <a:rPr lang="en-US" sz="2000" dirty="0" smtClean="0">
                <a:solidFill>
                  <a:schemeClr val="tx1"/>
                </a:solidFill>
              </a:rPr>
              <a:t>]</a:t>
            </a:r>
          </a:p>
          <a:p>
            <a:pPr marL="457200" indent="-457200">
              <a:buFont typeface="+mj-lt"/>
              <a:buAutoNum type="arabicPeriod"/>
            </a:pPr>
            <a:r>
              <a:rPr lang="en-US" sz="2000" dirty="0" smtClean="0">
                <a:solidFill>
                  <a:schemeClr val="tx1"/>
                </a:solidFill>
              </a:rPr>
              <a:t>5C [</a:t>
            </a:r>
            <a:r>
              <a:rPr lang="en-US" sz="2000" dirty="0" smtClean="0">
                <a:solidFill>
                  <a:schemeClr val="tx1"/>
                </a:solidFill>
                <a:hlinkClick r:id="rId6"/>
              </a:rPr>
              <a:t>22-13-0156Rev0</a:t>
            </a:r>
            <a:r>
              <a:rPr lang="en-US" sz="2000" dirty="0" smtClean="0">
                <a:solidFill>
                  <a:schemeClr val="tx1"/>
                </a:solidFill>
              </a:rPr>
              <a:t>] document was sent out on Nov 1</a:t>
            </a:r>
            <a:r>
              <a:rPr lang="en-US" sz="2000" baseline="30000" dirty="0" smtClean="0">
                <a:solidFill>
                  <a:schemeClr val="tx1"/>
                </a:solidFill>
              </a:rPr>
              <a:t>st</a:t>
            </a:r>
            <a:r>
              <a:rPr lang="en-US" sz="2000" dirty="0" smtClean="0">
                <a:solidFill>
                  <a:schemeClr val="tx1"/>
                </a:solidFill>
              </a:rPr>
              <a:t> as per the instructions from the Chair of the 802 EC</a:t>
            </a:r>
          </a:p>
          <a:p>
            <a:pPr marL="457200" indent="-457200">
              <a:buFont typeface="+mj-lt"/>
              <a:buAutoNum type="arabicPeriod"/>
            </a:pPr>
            <a:r>
              <a:rPr lang="en-US" sz="2000" dirty="0" smtClean="0">
                <a:solidFill>
                  <a:schemeClr val="tx1"/>
                </a:solidFill>
              </a:rPr>
              <a:t>Revisions to the PAR Form based on the comments received from 802.11, 802.19 and 802.16 Working Groups [</a:t>
            </a:r>
            <a:r>
              <a:rPr lang="en-US" sz="2000" dirty="0" smtClean="0">
                <a:solidFill>
                  <a:schemeClr val="tx1"/>
                </a:solidFill>
                <a:hlinkClick r:id="rId7"/>
              </a:rPr>
              <a:t>22-13-0138Rev4</a:t>
            </a:r>
            <a:r>
              <a:rPr lang="en-US" sz="2000" dirty="0" smtClean="0">
                <a:solidFill>
                  <a:schemeClr val="tx1"/>
                </a:solidFill>
              </a:rPr>
              <a:t>]</a:t>
            </a:r>
          </a:p>
          <a:p>
            <a:pPr marL="457200" indent="-457200">
              <a:buFont typeface="+mj-lt"/>
              <a:buAutoNum type="arabicPeriod"/>
            </a:pPr>
            <a:r>
              <a:rPr lang="en-US" sz="2000" dirty="0" smtClean="0">
                <a:solidFill>
                  <a:schemeClr val="tx1"/>
                </a:solidFill>
              </a:rPr>
              <a:t>Revisions to the 5C based on the comments received from 802.11 WG [</a:t>
            </a:r>
            <a:r>
              <a:rPr lang="en-US" sz="2000" dirty="0" smtClean="0">
                <a:solidFill>
                  <a:schemeClr val="tx1"/>
                </a:solidFill>
                <a:hlinkClick r:id="rId8"/>
              </a:rPr>
              <a:t>22-13-0156Rev1</a:t>
            </a:r>
            <a:r>
              <a:rPr lang="en-US" sz="2000" dirty="0" smtClean="0">
                <a:solidFill>
                  <a:schemeClr val="tx1"/>
                </a:solidFill>
              </a:rPr>
              <a:t>]</a:t>
            </a:r>
          </a:p>
          <a:p>
            <a:pPr marL="457200" indent="-457200">
              <a:buFont typeface="+mj-lt"/>
              <a:buAutoNum type="arabicPeriod"/>
            </a:pPr>
            <a:r>
              <a:rPr lang="en-US" sz="2000" dirty="0" smtClean="0">
                <a:solidFill>
                  <a:schemeClr val="tx1"/>
                </a:solidFill>
              </a:rPr>
              <a:t>Revisions based on the new re-</a:t>
            </a:r>
            <a:r>
              <a:rPr lang="en-US" sz="2000" dirty="0" err="1" smtClean="0">
                <a:solidFill>
                  <a:schemeClr val="tx1"/>
                </a:solidFill>
              </a:rPr>
              <a:t>buttal</a:t>
            </a:r>
            <a:r>
              <a:rPr lang="en-US" sz="2000" dirty="0" smtClean="0">
                <a:solidFill>
                  <a:schemeClr val="tx1"/>
                </a:solidFill>
              </a:rPr>
              <a:t> comments from the 802.11 Working Group [</a:t>
            </a:r>
            <a:r>
              <a:rPr lang="en-US" sz="2000" dirty="0" smtClean="0">
                <a:solidFill>
                  <a:schemeClr val="tx1"/>
                </a:solidFill>
                <a:hlinkClick r:id="rId9"/>
              </a:rPr>
              <a:t>22-13-0138Rev5</a:t>
            </a:r>
            <a:r>
              <a:rPr lang="en-US" sz="2000" dirty="0" smtClean="0">
                <a:solidFill>
                  <a:schemeClr val="tx1"/>
                </a:solidFill>
              </a:rPr>
              <a:t>]</a:t>
            </a:r>
            <a:endParaRPr 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Relevanc</a:t>
            </a:r>
            <a:r>
              <a:rPr lang="en-GB" dirty="0" smtClean="0"/>
              <a:t>e to the IEEE 802.22 WG </a:t>
            </a:r>
            <a:endParaRPr lang="en-GB" dirty="0"/>
          </a:p>
        </p:txBody>
      </p:sp>
      <p:pic>
        <p:nvPicPr>
          <p:cNvPr id="37891" name="Picture 3"/>
          <p:cNvPicPr>
            <a:picLocks noChangeAspect="1" noChangeArrowheads="1"/>
          </p:cNvPicPr>
          <p:nvPr/>
        </p:nvPicPr>
        <p:blipFill>
          <a:blip r:embed="rId3" cstate="print"/>
          <a:srcRect/>
          <a:stretch>
            <a:fillRect/>
          </a:stretch>
        </p:blipFill>
        <p:spPr bwMode="auto">
          <a:xfrm>
            <a:off x="76201" y="1066800"/>
            <a:ext cx="5791200" cy="5426075"/>
          </a:xfrm>
          <a:prstGeom prst="rect">
            <a:avLst/>
          </a:prstGeom>
          <a:noFill/>
          <a:ln w="9525">
            <a:noFill/>
            <a:miter lim="800000"/>
            <a:headEnd/>
            <a:tailEnd/>
          </a:ln>
          <a:effectLst/>
        </p:spPr>
      </p:pic>
      <p:sp>
        <p:nvSpPr>
          <p:cNvPr id="9" name="Rectangle 8"/>
          <p:cNvSpPr/>
          <p:nvPr/>
        </p:nvSpPr>
        <p:spPr bwMode="auto">
          <a:xfrm>
            <a:off x="742950" y="5257800"/>
            <a:ext cx="704850" cy="9144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5715000" y="1219200"/>
            <a:ext cx="3276600" cy="378565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802.22 supports </a:t>
            </a:r>
            <a:r>
              <a:rPr lang="en-US" sz="2000" b="1" dirty="0" smtClean="0">
                <a:solidFill>
                  <a:schemeClr val="tx1"/>
                </a:solidFill>
                <a:latin typeface="Arial" pitchFamily="34" charset="0"/>
                <a:cs typeface="Arial" pitchFamily="34" charset="0"/>
              </a:rPr>
              <a:t>sensing</a:t>
            </a:r>
            <a:r>
              <a:rPr lang="en-US" sz="2000" dirty="0" smtClean="0">
                <a:solidFill>
                  <a:schemeClr val="tx1"/>
                </a:solidFill>
                <a:latin typeface="Arial" pitchFamily="34" charset="0"/>
                <a:cs typeface="Arial" pitchFamily="34" charset="0"/>
              </a:rPr>
              <a:t>, beaconing and database access to enable cognitive sharing</a:t>
            </a:r>
          </a:p>
          <a:p>
            <a:pPr marL="177800" indent="-177800">
              <a:buFont typeface="Arial" pitchFamily="34" charset="0"/>
              <a:buChar char="•"/>
            </a:pPr>
            <a:endParaRPr lang="en-US" sz="2000" dirty="0" smtClean="0">
              <a:solidFill>
                <a:schemeClr val="tx1"/>
              </a:solidFill>
              <a:latin typeface="Arial" pitchFamily="34" charset="0"/>
              <a:cs typeface="Arial" pitchFamily="34" charset="0"/>
            </a:endParaRPr>
          </a:p>
          <a:p>
            <a:pPr marL="177800" indent="-177800">
              <a:buFont typeface="Arial" pitchFamily="34" charset="0"/>
              <a:buChar char="•"/>
            </a:pPr>
            <a:r>
              <a:rPr lang="en-US" sz="2000" dirty="0" smtClean="0">
                <a:solidFill>
                  <a:schemeClr val="tx1"/>
                </a:solidFill>
                <a:latin typeface="Arial" pitchFamily="34" charset="0"/>
                <a:cs typeface="Arial" pitchFamily="34" charset="0"/>
              </a:rPr>
              <a:t>802.22 has defined the MAC messaging formats to transfer sensing information from Customer Premises Equipment (CPEs) to the Base Station</a:t>
            </a:r>
          </a:p>
        </p:txBody>
      </p:sp>
      <p:sp>
        <p:nvSpPr>
          <p:cNvPr id="13" name="TextBox 12"/>
          <p:cNvSpPr txBox="1"/>
          <p:nvPr/>
        </p:nvSpPr>
        <p:spPr>
          <a:xfrm>
            <a:off x="4953000" y="5410200"/>
            <a:ext cx="3505200" cy="830997"/>
          </a:xfrm>
          <a:prstGeom prst="rect">
            <a:avLst/>
          </a:prstGeom>
          <a:noFill/>
        </p:spPr>
        <p:txBody>
          <a:bodyPr wrap="square" rtlCol="0">
            <a:spAutoFit/>
          </a:bodyPr>
          <a:lstStyle/>
          <a:p>
            <a:r>
              <a:rPr lang="en-US" dirty="0" smtClean="0">
                <a:solidFill>
                  <a:schemeClr val="tx1"/>
                </a:solidFill>
                <a:latin typeface="Arial" pitchFamily="34" charset="0"/>
                <a:cs typeface="Arial" pitchFamily="34" charset="0"/>
              </a:rPr>
              <a:t>802.22 Protocol Reference Model </a:t>
            </a:r>
            <a:endParaRPr lang="en-US" dirty="0">
              <a:solidFill>
                <a:schemeClr val="tx1"/>
              </a:solidFill>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Spectrum Occupancy Sensing (SOS) System</a:t>
            </a:r>
            <a:r>
              <a:rPr lang="en-GB" dirty="0" smtClean="0"/>
              <a:t> </a:t>
            </a:r>
            <a:endParaRPr lang="en-GB" dirty="0"/>
          </a:p>
        </p:txBody>
      </p:sp>
      <p:sp>
        <p:nvSpPr>
          <p:cNvPr id="9" name="Rectangle 8"/>
          <p:cNvSpPr/>
          <p:nvPr/>
        </p:nvSpPr>
        <p:spPr bwMode="auto">
          <a:xfrm>
            <a:off x="2286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(1)</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5181600" y="1447800"/>
            <a:ext cx="3581400" cy="3170099"/>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SOS will bring </a:t>
            </a:r>
            <a:r>
              <a:rPr lang="en-US" sz="2000" dirty="0" smtClean="0">
                <a:solidFill>
                  <a:schemeClr val="tx1"/>
                </a:solidFill>
                <a:latin typeface="Arial" pitchFamily="34" charset="0"/>
                <a:cs typeface="Arial" pitchFamily="34" charset="0"/>
              </a:rPr>
              <a:t>the Spectrum Sensing Functions (SSF) and sensing related </a:t>
            </a:r>
            <a:r>
              <a:rPr lang="en-US" sz="2000" dirty="0" smtClean="0">
                <a:solidFill>
                  <a:schemeClr val="tx1"/>
                </a:solidFill>
                <a:latin typeface="Arial" pitchFamily="34" charset="0"/>
                <a:cs typeface="Arial" pitchFamily="34" charset="0"/>
              </a:rPr>
              <a:t>messaging formats out </a:t>
            </a:r>
            <a:r>
              <a:rPr lang="en-US" sz="2000" dirty="0" smtClean="0">
                <a:solidFill>
                  <a:schemeClr val="tx1"/>
                </a:solidFill>
                <a:latin typeface="Arial" pitchFamily="34" charset="0"/>
                <a:cs typeface="Arial" pitchFamily="34" charset="0"/>
              </a:rPr>
              <a:t>of the current 802.22 spec to </a:t>
            </a:r>
            <a:r>
              <a:rPr lang="en-US" sz="2000" dirty="0" smtClean="0">
                <a:solidFill>
                  <a:schemeClr val="tx1"/>
                </a:solidFill>
                <a:latin typeface="Arial" pitchFamily="34" charset="0"/>
                <a:cs typeface="Arial" pitchFamily="34" charset="0"/>
              </a:rPr>
              <a:t>create a stand-alone system </a:t>
            </a:r>
            <a:r>
              <a:rPr lang="en-US" sz="2000" dirty="0" smtClean="0">
                <a:solidFill>
                  <a:schemeClr val="tx1"/>
                </a:solidFill>
                <a:latin typeface="Arial" pitchFamily="34" charset="0"/>
                <a:cs typeface="Arial" pitchFamily="34" charset="0"/>
              </a:rPr>
              <a:t>of </a:t>
            </a:r>
            <a:r>
              <a:rPr lang="en-US" sz="2000" dirty="0" smtClean="0">
                <a:solidFill>
                  <a:schemeClr val="tx1"/>
                </a:solidFill>
                <a:latin typeface="Arial" pitchFamily="34" charset="0"/>
                <a:cs typeface="Arial" pitchFamily="34" charset="0"/>
              </a:rPr>
              <a:t>external </a:t>
            </a:r>
            <a:r>
              <a:rPr lang="en-US" sz="2000" dirty="0" smtClean="0">
                <a:solidFill>
                  <a:schemeClr val="tx1"/>
                </a:solidFill>
                <a:latin typeface="Arial" pitchFamily="34" charset="0"/>
                <a:cs typeface="Arial" pitchFamily="34" charset="0"/>
              </a:rPr>
              <a:t>sensors dedicated to creating a Spectrum Occupancy Survey. </a:t>
            </a:r>
          </a:p>
        </p:txBody>
      </p:sp>
      <p:sp>
        <p:nvSpPr>
          <p:cNvPr id="11" name="Rectangle 10"/>
          <p:cNvSpPr/>
          <p:nvPr/>
        </p:nvSpPr>
        <p:spPr bwMode="auto">
          <a:xfrm>
            <a:off x="1600200" y="1676400"/>
            <a:ext cx="20574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Occupancy Sensing</a:t>
            </a:r>
            <a:r>
              <a:rPr kumimoji="0" lang="en-US" sz="2400" b="1" i="0" u="none" strike="noStrike" cap="none" normalizeH="0" dirty="0" smtClean="0">
                <a:ln>
                  <a:noFill/>
                </a:ln>
                <a:solidFill>
                  <a:schemeClr val="tx1"/>
                </a:solidFill>
                <a:effectLst/>
                <a:latin typeface="Arial" pitchFamily="34" charset="0"/>
                <a:cs typeface="Arial" pitchFamily="34"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bwMode="auto">
          <a:xfrm>
            <a:off x="29718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(N)</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 name="Elbow Connector 15"/>
          <p:cNvCxnSpPr>
            <a:stCxn id="9" idx="0"/>
            <a:endCxn id="11" idx="2"/>
          </p:cNvCxnSpPr>
          <p:nvPr/>
        </p:nvCxnSpPr>
        <p:spPr bwMode="auto">
          <a:xfrm rot="5400000" flipH="1" flipV="1">
            <a:off x="1162050" y="2952750"/>
            <a:ext cx="1524000" cy="14097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cxnSp>
        <p:nvCxnSpPr>
          <p:cNvPr id="17" name="Elbow Connector 16"/>
          <p:cNvCxnSpPr>
            <a:stCxn id="14" idx="0"/>
            <a:endCxn id="11" idx="2"/>
          </p:cNvCxnSpPr>
          <p:nvPr/>
        </p:nvCxnSpPr>
        <p:spPr bwMode="auto">
          <a:xfrm rot="16200000" flipV="1">
            <a:off x="2533650" y="2990850"/>
            <a:ext cx="1524000" cy="13335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Timelines of the Study Group</a:t>
            </a:r>
            <a:endParaRPr lang="en-GB" dirty="0"/>
          </a:p>
        </p:txBody>
      </p:sp>
      <p:cxnSp>
        <p:nvCxnSpPr>
          <p:cNvPr id="13" name="Straight Arrow Connector 12"/>
          <p:cNvCxnSpPr/>
          <p:nvPr/>
        </p:nvCxnSpPr>
        <p:spPr>
          <a:xfrm>
            <a:off x="7162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876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3" idx="2"/>
          </p:cNvCxnSpPr>
          <p:nvPr/>
        </p:nvCxnSpPr>
        <p:spPr>
          <a:xfrm>
            <a:off x="2438400" y="1727775"/>
            <a:ext cx="0" cy="467427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1905000"/>
            <a:ext cx="1447800" cy="738664"/>
          </a:xfrm>
          <a:prstGeom prst="rect">
            <a:avLst/>
          </a:prstGeom>
          <a:solidFill>
            <a:schemeClr val="accent6">
              <a:lumMod val="50000"/>
            </a:schemeClr>
          </a:solidFill>
        </p:spPr>
        <p:txBody>
          <a:bodyPr wrap="square" rtlCol="0">
            <a:spAutoFit/>
          </a:bodyPr>
          <a:lstStyle/>
          <a:p>
            <a:pPr algn="ctr"/>
            <a:r>
              <a:rPr lang="en-US" sz="1400" b="1" dirty="0" smtClean="0">
                <a:solidFill>
                  <a:schemeClr val="bg1"/>
                </a:solidFill>
                <a:latin typeface="Arial" pitchFamily="34" charset="0"/>
                <a:cs typeface="Arial" pitchFamily="34" charset="0"/>
              </a:rPr>
              <a:t>STUDY GROUP FORMED</a:t>
            </a:r>
            <a:endParaRPr lang="en-US" sz="1400" b="1" dirty="0">
              <a:solidFill>
                <a:schemeClr val="bg1"/>
              </a:solidFill>
              <a:latin typeface="Arial" pitchFamily="34" charset="0"/>
              <a:cs typeface="Arial" pitchFamily="34" charset="0"/>
            </a:endParaRPr>
          </a:p>
        </p:txBody>
      </p:sp>
      <p:sp>
        <p:nvSpPr>
          <p:cNvPr id="22" name="TextBox 21"/>
          <p:cNvSpPr txBox="1"/>
          <p:nvPr/>
        </p:nvSpPr>
        <p:spPr>
          <a:xfrm>
            <a:off x="228600" y="2895600"/>
            <a:ext cx="1371600" cy="830997"/>
          </a:xfrm>
          <a:prstGeom prst="rect">
            <a:avLst/>
          </a:prstGeom>
          <a:solidFill>
            <a:schemeClr val="accent6">
              <a:lumMod val="50000"/>
            </a:schemeClr>
          </a:solidFill>
        </p:spPr>
        <p:txBody>
          <a:bodyPr wrap="square" rtlCol="0">
            <a:spAutoFit/>
          </a:bodyPr>
          <a:lstStyle/>
          <a:p>
            <a:pPr algn="ctr"/>
            <a:r>
              <a:rPr lang="en-US" sz="1200" b="1" dirty="0" smtClean="0">
                <a:solidFill>
                  <a:schemeClr val="bg1"/>
                </a:solidFill>
                <a:latin typeface="Arial" pitchFamily="34" charset="0"/>
                <a:cs typeface="Arial" pitchFamily="34" charset="0"/>
              </a:rPr>
              <a:t>OUTREACH TO OTHER SIMILAR ACTIVITIES</a:t>
            </a:r>
            <a:endParaRPr lang="en-US" sz="1200" b="1" dirty="0">
              <a:solidFill>
                <a:schemeClr val="bg1"/>
              </a:solidFill>
              <a:latin typeface="Arial" pitchFamily="34" charset="0"/>
              <a:cs typeface="Arial" pitchFamily="34" charset="0"/>
            </a:endParaRPr>
          </a:p>
        </p:txBody>
      </p:sp>
      <p:sp>
        <p:nvSpPr>
          <p:cNvPr id="23" name="TextBox 22"/>
          <p:cNvSpPr txBox="1"/>
          <p:nvPr/>
        </p:nvSpPr>
        <p:spPr>
          <a:xfrm>
            <a:off x="19050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2013 Nov</a:t>
            </a:r>
            <a:endParaRPr lang="en-US" sz="1600" b="1" dirty="0">
              <a:latin typeface="Arial" pitchFamily="34" charset="0"/>
              <a:cs typeface="Arial" pitchFamily="34" charset="0"/>
            </a:endParaRPr>
          </a:p>
        </p:txBody>
      </p:sp>
      <p:sp>
        <p:nvSpPr>
          <p:cNvPr id="25" name="TextBox 24"/>
          <p:cNvSpPr txBox="1"/>
          <p:nvPr/>
        </p:nvSpPr>
        <p:spPr>
          <a:xfrm>
            <a:off x="4343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MARCH</a:t>
            </a:r>
            <a:endParaRPr lang="en-US" sz="1600" b="1" dirty="0">
              <a:latin typeface="Arial" pitchFamily="34" charset="0"/>
              <a:cs typeface="Arial" pitchFamily="34" charset="0"/>
            </a:endParaRPr>
          </a:p>
        </p:txBody>
      </p:sp>
      <p:sp>
        <p:nvSpPr>
          <p:cNvPr id="26" name="TextBox 25"/>
          <p:cNvSpPr txBox="1"/>
          <p:nvPr/>
        </p:nvSpPr>
        <p:spPr>
          <a:xfrm>
            <a:off x="6629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JULY</a:t>
            </a:r>
            <a:endParaRPr lang="en-US" sz="1600" b="1" dirty="0">
              <a:latin typeface="Arial" pitchFamily="34" charset="0"/>
              <a:cs typeface="Arial" pitchFamily="34" charset="0"/>
            </a:endParaRPr>
          </a:p>
        </p:txBody>
      </p:sp>
      <p:cxnSp>
        <p:nvCxnSpPr>
          <p:cNvPr id="27" name="Straight Arrow Connector 26"/>
          <p:cNvCxnSpPr>
            <a:stCxn id="20" idx="3"/>
          </p:cNvCxnSpPr>
          <p:nvPr/>
        </p:nvCxnSpPr>
        <p:spPr>
          <a:xfrm>
            <a:off x="1676400" y="2274332"/>
            <a:ext cx="7467600" cy="1166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676400" y="3327975"/>
            <a:ext cx="746760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10800000">
            <a:off x="7467600" y="1237326"/>
            <a:ext cx="990600" cy="1107996"/>
          </a:xfrm>
          <a:prstGeom prst="rect">
            <a:avLst/>
          </a:prstGeom>
          <a:noFill/>
        </p:spPr>
        <p:txBody>
          <a:bodyPr wrap="square" rtlCol="0">
            <a:spAutoFit/>
          </a:bodyPr>
          <a:lstStyle/>
          <a:p>
            <a:r>
              <a:rPr lang="en-US" sz="6600" dirty="0" smtClean="0">
                <a:latin typeface="Arial" pitchFamily="34" charset="0"/>
                <a:cs typeface="Arial" pitchFamily="34" charset="0"/>
              </a:rPr>
              <a:t>..</a:t>
            </a:r>
            <a:endParaRPr lang="en-US" sz="6600" dirty="0">
              <a:latin typeface="Arial" pitchFamily="34" charset="0"/>
              <a:cs typeface="Arial" pitchFamily="34" charset="0"/>
            </a:endParaRPr>
          </a:p>
        </p:txBody>
      </p:sp>
      <p:sp>
        <p:nvSpPr>
          <p:cNvPr id="31" name="Rectangle 30"/>
          <p:cNvSpPr/>
          <p:nvPr/>
        </p:nvSpPr>
        <p:spPr>
          <a:xfrm>
            <a:off x="1905000" y="2133600"/>
            <a:ext cx="990600" cy="306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3" name="Rectangle 32"/>
          <p:cNvSpPr/>
          <p:nvPr/>
        </p:nvSpPr>
        <p:spPr>
          <a:xfrm>
            <a:off x="1981200" y="3124200"/>
            <a:ext cx="1828800" cy="32962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4" name="TextBox 33"/>
          <p:cNvSpPr txBox="1"/>
          <p:nvPr/>
        </p:nvSpPr>
        <p:spPr>
          <a:xfrm>
            <a:off x="228600" y="3886200"/>
            <a:ext cx="1371600" cy="523220"/>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DEVELOP PAR </a:t>
            </a:r>
            <a:r>
              <a:rPr lang="en-US" sz="1400" b="1" dirty="0" smtClean="0">
                <a:latin typeface="Arial" pitchFamily="34" charset="0"/>
                <a:cs typeface="Arial" pitchFamily="34" charset="0"/>
              </a:rPr>
              <a:t>AND 5C</a:t>
            </a:r>
            <a:endParaRPr lang="en-US" sz="1400" b="1" dirty="0">
              <a:latin typeface="Arial" pitchFamily="34" charset="0"/>
              <a:cs typeface="Arial" pitchFamily="34" charset="0"/>
            </a:endParaRPr>
          </a:p>
        </p:txBody>
      </p:sp>
      <p:cxnSp>
        <p:nvCxnSpPr>
          <p:cNvPr id="35" name="Straight Arrow Connector 34"/>
          <p:cNvCxnSpPr/>
          <p:nvPr/>
        </p:nvCxnSpPr>
        <p:spPr>
          <a:xfrm flipV="1">
            <a:off x="1676400" y="41808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057400" y="4038600"/>
            <a:ext cx="3048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40" name="TextBox 39"/>
          <p:cNvSpPr txBox="1"/>
          <p:nvPr/>
        </p:nvSpPr>
        <p:spPr>
          <a:xfrm>
            <a:off x="228600" y="45720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PAR AND 5C APPROVED BY THE EC</a:t>
            </a:r>
            <a:endParaRPr lang="en-US" sz="1400" b="1" dirty="0">
              <a:latin typeface="Arial" pitchFamily="34" charset="0"/>
              <a:cs typeface="Arial" pitchFamily="34" charset="0"/>
            </a:endParaRPr>
          </a:p>
        </p:txBody>
      </p:sp>
      <p:cxnSp>
        <p:nvCxnSpPr>
          <p:cNvPr id="41" name="Straight Arrow Connector 40"/>
          <p:cNvCxnSpPr/>
          <p:nvPr/>
        </p:nvCxnSpPr>
        <p:spPr>
          <a:xfrm flipV="1">
            <a:off x="1676400" y="50190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267200" y="4869597"/>
            <a:ext cx="1219200" cy="29759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43" name="TextBox 42"/>
          <p:cNvSpPr txBox="1"/>
          <p:nvPr/>
        </p:nvSpPr>
        <p:spPr>
          <a:xfrm>
            <a:off x="228600" y="54102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SOS ACTIVITY BEGINS</a:t>
            </a:r>
            <a:endParaRPr lang="en-US" sz="1400" b="1" dirty="0">
              <a:latin typeface="Arial" pitchFamily="34" charset="0"/>
              <a:cs typeface="Arial" pitchFamily="34" charset="0"/>
            </a:endParaRPr>
          </a:p>
        </p:txBody>
      </p:sp>
      <p:cxnSp>
        <p:nvCxnSpPr>
          <p:cNvPr id="44" name="Straight Arrow Connector 43"/>
          <p:cNvCxnSpPr/>
          <p:nvPr/>
        </p:nvCxnSpPr>
        <p:spPr>
          <a:xfrm flipV="1">
            <a:off x="1676400" y="58572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553200" y="5715000"/>
            <a:ext cx="2362200" cy="304800"/>
          </a:xfrm>
          <a:prstGeom prst="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381000" y="762000"/>
            <a:ext cx="8077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802.22 Working Group Motion fo</a:t>
            </a:r>
            <a:r>
              <a:rPr lang="en-GB" dirty="0" smtClean="0"/>
              <a:t>r the Approval of the SOS Study Group </a:t>
            </a:r>
            <a:endParaRPr lang="en-GB" dirty="0"/>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39937" name="Rectangle 1"/>
          <p:cNvSpPr>
            <a:spLocks noChangeArrowheads="1"/>
          </p:cNvSpPr>
          <p:nvPr/>
        </p:nvSpPr>
        <p:spPr bwMode="auto">
          <a:xfrm>
            <a:off x="533400" y="1981200"/>
            <a:ext cx="7924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 to approve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the launch of the</a:t>
            </a:r>
            <a:r>
              <a:rPr kumimoji="0" lang="en-GB" altLang="ja-JP" sz="2800" b="0" i="0" u="none" strike="noStrike" cap="none" normalizeH="0" baseline="0" dirty="0" smtClean="0">
                <a:ln>
                  <a:noFill/>
                </a:ln>
                <a:solidFill>
                  <a:srgbClr val="000000"/>
                </a:solidFill>
                <a:effectLst/>
                <a:latin typeface="Times New Roman" pitchFamily="18" charset="0"/>
                <a:ea typeface="SimSun"/>
                <a:cs typeface="Times New Roman" pitchFamily="18" charset="0"/>
              </a:rPr>
              <a:t> Spectrum Occupancy Sensing (SOS) Standardization Study Group</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under the IEEE 802.22 working group</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Peter Flynn</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Second: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Jerry Kalke</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For: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11</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Against: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Abstain: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Motion passes</a:t>
            </a:r>
            <a:endParaRPr kumimoji="0" lang="en-GB"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381000" y="762000"/>
            <a:ext cx="8077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EC Motion fo</a:t>
            </a:r>
            <a:r>
              <a:rPr lang="en-GB" dirty="0" smtClean="0"/>
              <a:t>r the Approval of the SOS Study Group </a:t>
            </a:r>
            <a:endParaRPr lang="en-GB" dirty="0"/>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39937" name="Rectangle 1"/>
          <p:cNvSpPr>
            <a:spLocks noChangeArrowheads="1"/>
          </p:cNvSpPr>
          <p:nvPr/>
        </p:nvSpPr>
        <p:spPr bwMode="auto">
          <a:xfrm>
            <a:off x="533400" y="1981200"/>
            <a:ext cx="7924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IEEE</a:t>
            </a:r>
            <a:r>
              <a:rPr kumimoji="0" lang="en-GB"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802 EC </a:t>
            </a:r>
            <a:r>
              <a:rPr kumimoji="0" lang="en-GB"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approves </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the launch of the</a:t>
            </a:r>
            <a:r>
              <a:rPr kumimoji="0" lang="en-GB" altLang="ja-JP" sz="2800" b="0" i="0" u="none" strike="noStrike" cap="none" normalizeH="0" baseline="0" dirty="0" smtClean="0">
                <a:ln>
                  <a:noFill/>
                </a:ln>
                <a:solidFill>
                  <a:srgbClr val="000000"/>
                </a:solidFill>
                <a:effectLst/>
                <a:latin typeface="Times New Roman" pitchFamily="18" charset="0"/>
                <a:ea typeface="SimSun"/>
                <a:cs typeface="Times New Roman" pitchFamily="18" charset="0"/>
              </a:rPr>
              <a:t> Spectrum Occupancy Sensing (SOS) Standardization Study Group</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under the IEEE 802.22 working group</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Second:</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For: </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Against: </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Abstain:</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Motion </a:t>
            </a:r>
            <a:r>
              <a:rPr lang="en-GB" altLang="ja-JP" sz="2800" dirty="0" smtClean="0">
                <a:solidFill>
                  <a:srgbClr val="000000"/>
                </a:solidFill>
                <a:latin typeface="Times New Roman" pitchFamily="18" charset="0"/>
                <a:ea typeface="MS Mincho" pitchFamily="49" charset="-128"/>
                <a:cs typeface="Times New Roman" pitchFamily="18" charset="0"/>
              </a:rPr>
              <a:t>Passes / Fails</a:t>
            </a:r>
            <a:endParaRPr kumimoji="0" lang="en-GB"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Motion to Forward P802.22a (Amendment on </a:t>
            </a:r>
            <a:r>
              <a:rPr lang="en-GB" sz="3600" dirty="0" err="1" smtClean="0"/>
              <a:t>MIBs</a:t>
            </a:r>
            <a:r>
              <a:rPr lang="en-GB" sz="3600" dirty="0" smtClean="0"/>
              <a:t> and Management Plane Procedures) to </a:t>
            </a:r>
            <a:r>
              <a:rPr lang="en-GB" sz="3600" dirty="0" err="1" smtClean="0"/>
              <a:t>RevCom</a:t>
            </a:r>
            <a:endParaRPr lang="en-GB" sz="3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5089</TotalTime>
  <Words>3980</Words>
  <Application>Microsoft Office PowerPoint</Application>
  <PresentationFormat>On-screen Show (4:3)</PresentationFormat>
  <Paragraphs>412</Paragraphs>
  <Slides>35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Microsoft Office Word 97 - 2003 Document</vt:lpstr>
      <vt:lpstr>802.22 EC Closing Motions Package</vt:lpstr>
      <vt:lpstr>Formation of the Spectrum Occupancy Sensing (SOS) Study Group under the 802.22 WG</vt:lpstr>
      <vt:lpstr>Summary and Motivation </vt:lpstr>
      <vt:lpstr>Relevance to the IEEE 802.22 WG </vt:lpstr>
      <vt:lpstr>Spectrum Occupancy Sensing (SOS) System </vt:lpstr>
      <vt:lpstr>Timelines of the Study Group</vt:lpstr>
      <vt:lpstr>802.22 Working Group Motion for the Approval of the SOS Study Group </vt:lpstr>
      <vt:lpstr>EC Motion for the Approval of the SOS Study Group </vt:lpstr>
      <vt:lpstr>Motion to Forward P802.22a (Amendment on MIBs and Management Plane Procedures) to RevCom</vt:lpstr>
      <vt:lpstr>Motion for an Approval to forward the IEEE P802.22a to the IEEE SA RevCom</vt:lpstr>
      <vt:lpstr>Working Group Motion to forward the IEEE P802.22a to the IEEE SA RevCom</vt:lpstr>
      <vt:lpstr>EC Motion to forward the IEEE P802.22a to the IEEE SA RevCom</vt:lpstr>
      <vt:lpstr>Motion to Approve the 802.22 Revision PAR</vt:lpstr>
      <vt:lpstr>Comments Received on the 802.22 Revision PAR</vt:lpstr>
      <vt:lpstr>Summary</vt:lpstr>
      <vt:lpstr>Summary</vt:lpstr>
      <vt:lpstr>Summary</vt:lpstr>
      <vt:lpstr>Comments from 802.19 </vt:lpstr>
      <vt:lpstr>Comments from 802.11 </vt:lpstr>
      <vt:lpstr>Comments from 802.11 </vt:lpstr>
      <vt:lpstr>Comments from 802.11</vt:lpstr>
      <vt:lpstr>Comments from 802.11</vt:lpstr>
      <vt:lpstr>Comments from 802.11 </vt:lpstr>
      <vt:lpstr>Comments from 802.16 </vt:lpstr>
      <vt:lpstr>Comments from 802.16 </vt:lpstr>
      <vt:lpstr>Comments from 802.16 </vt:lpstr>
      <vt:lpstr>Comments from 802.16 </vt:lpstr>
      <vt:lpstr>Further Comments Received on the 802.22 Revision PAR</vt:lpstr>
      <vt:lpstr>From 802.22</vt:lpstr>
      <vt:lpstr>802.22 Rebuttal with Responses</vt:lpstr>
      <vt:lpstr>802.22  rebuttal   Scope suggestion</vt:lpstr>
      <vt:lpstr>802.22 rebuttal  </vt:lpstr>
      <vt:lpstr>802.22 Working Group Motion Authorizing the 802.22 Revision PAR Form</vt:lpstr>
      <vt:lpstr>EC Motion Authorizing the 802.22 Revision PAR Form to be Forwarded to NESCOM</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apurva.mody</cp:lastModifiedBy>
  <cp:revision>104</cp:revision>
  <cp:lastPrinted>1601-01-01T00:00:00Z</cp:lastPrinted>
  <dcterms:created xsi:type="dcterms:W3CDTF">2013-11-11T17:45:24Z</dcterms:created>
  <dcterms:modified xsi:type="dcterms:W3CDTF">2013-11-15T07:18:20Z</dcterms:modified>
</cp:coreProperties>
</file>