
<file path=[Content_Types].xml><?xml version="1.0" encoding="utf-8"?>
<Types xmlns="http://schemas.openxmlformats.org/package/2006/content-types">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commentAuthors.xml" ContentType="application/vnd.openxmlformats-officedocument.presentationml.commentAuthors+xml"/>
  <Default Extension="vml" ContentType="application/vnd.openxmlformats-officedocument.vmlDrawing"/>
  <Default Extension="doc" ContentType="application/msword"/>
  <Override PartName="/ppt/handoutMasters/handoutMaster1.xml" ContentType="application/vnd.openxmlformats-officedocument.presentationml.handoutMaster+xml"/>
  <Override PartName="/ppt/viewProps.xml" ContentType="application/vnd.openxmlformats-officedocument.presentationml.viewProps+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6"/>
  </p:notesMasterIdLst>
  <p:handoutMasterIdLst>
    <p:handoutMasterId r:id="rId7"/>
  </p:handoutMasterIdLst>
  <p:sldIdLst>
    <p:sldId id="565" r:id="rId2"/>
    <p:sldId id="566" r:id="rId3"/>
    <p:sldId id="567" r:id="rId4"/>
    <p:sldId id="568" r:id="rId5"/>
  </p:sldIdLst>
  <p:sldSz cx="9144000" cy="6858000" type="screen4x3"/>
  <p:notesSz cx="7099300" cy="10234613"/>
  <p:defaultTextStyle>
    <a:defPPr>
      <a:defRPr lang="en-US"/>
    </a:defPPr>
    <a:lvl1pPr algn="l" rtl="0" fontAlgn="base" latinLnBrk="1">
      <a:spcBef>
        <a:spcPct val="0"/>
      </a:spcBef>
      <a:spcAft>
        <a:spcPct val="0"/>
      </a:spcAft>
      <a:defRPr sz="1400" b="1" kern="1200">
        <a:solidFill>
          <a:schemeClr val="tx1"/>
        </a:solidFill>
        <a:latin typeface="Times New Roman" charset="0"/>
        <a:ea typeface="굴림" charset="0"/>
        <a:cs typeface="굴림" charset="0"/>
      </a:defRPr>
    </a:lvl1pPr>
    <a:lvl2pPr marL="457200" algn="l" rtl="0" fontAlgn="base" latinLnBrk="1">
      <a:spcBef>
        <a:spcPct val="0"/>
      </a:spcBef>
      <a:spcAft>
        <a:spcPct val="0"/>
      </a:spcAft>
      <a:defRPr sz="1400" b="1" kern="1200">
        <a:solidFill>
          <a:schemeClr val="tx1"/>
        </a:solidFill>
        <a:latin typeface="Times New Roman" charset="0"/>
        <a:ea typeface="굴림" charset="0"/>
        <a:cs typeface="굴림" charset="0"/>
      </a:defRPr>
    </a:lvl2pPr>
    <a:lvl3pPr marL="914400" algn="l" rtl="0" fontAlgn="base" latinLnBrk="1">
      <a:spcBef>
        <a:spcPct val="0"/>
      </a:spcBef>
      <a:spcAft>
        <a:spcPct val="0"/>
      </a:spcAft>
      <a:defRPr sz="1400" b="1" kern="1200">
        <a:solidFill>
          <a:schemeClr val="tx1"/>
        </a:solidFill>
        <a:latin typeface="Times New Roman" charset="0"/>
        <a:ea typeface="굴림" charset="0"/>
        <a:cs typeface="굴림" charset="0"/>
      </a:defRPr>
    </a:lvl3pPr>
    <a:lvl4pPr marL="1371600" algn="l" rtl="0" fontAlgn="base" latinLnBrk="1">
      <a:spcBef>
        <a:spcPct val="0"/>
      </a:spcBef>
      <a:spcAft>
        <a:spcPct val="0"/>
      </a:spcAft>
      <a:defRPr sz="1400" b="1" kern="1200">
        <a:solidFill>
          <a:schemeClr val="tx1"/>
        </a:solidFill>
        <a:latin typeface="Times New Roman" charset="0"/>
        <a:ea typeface="굴림" charset="0"/>
        <a:cs typeface="굴림" charset="0"/>
      </a:defRPr>
    </a:lvl4pPr>
    <a:lvl5pPr marL="1828800" algn="l" rtl="0" fontAlgn="base" latinLnBrk="1">
      <a:spcBef>
        <a:spcPct val="0"/>
      </a:spcBef>
      <a:spcAft>
        <a:spcPct val="0"/>
      </a:spcAft>
      <a:defRPr sz="1400" b="1" kern="1200">
        <a:solidFill>
          <a:schemeClr val="tx1"/>
        </a:solidFill>
        <a:latin typeface="Times New Roman" charset="0"/>
        <a:ea typeface="굴림" charset="0"/>
        <a:cs typeface="굴림" charset="0"/>
      </a:defRPr>
    </a:lvl5pPr>
    <a:lvl6pPr marL="2286000" algn="l" defTabSz="457200" rtl="0" eaLnBrk="1" latinLnBrk="0" hangingPunct="1">
      <a:defRPr sz="1400" b="1" kern="1200">
        <a:solidFill>
          <a:schemeClr val="tx1"/>
        </a:solidFill>
        <a:latin typeface="Times New Roman" charset="0"/>
        <a:ea typeface="굴림" charset="0"/>
        <a:cs typeface="굴림" charset="0"/>
      </a:defRPr>
    </a:lvl6pPr>
    <a:lvl7pPr marL="2743200" algn="l" defTabSz="457200" rtl="0" eaLnBrk="1" latinLnBrk="0" hangingPunct="1">
      <a:defRPr sz="1400" b="1" kern="1200">
        <a:solidFill>
          <a:schemeClr val="tx1"/>
        </a:solidFill>
        <a:latin typeface="Times New Roman" charset="0"/>
        <a:ea typeface="굴림" charset="0"/>
        <a:cs typeface="굴림" charset="0"/>
      </a:defRPr>
    </a:lvl7pPr>
    <a:lvl8pPr marL="3200400" algn="l" defTabSz="457200" rtl="0" eaLnBrk="1" latinLnBrk="0" hangingPunct="1">
      <a:defRPr sz="1400" b="1" kern="1200">
        <a:solidFill>
          <a:schemeClr val="tx1"/>
        </a:solidFill>
        <a:latin typeface="Times New Roman" charset="0"/>
        <a:ea typeface="굴림" charset="0"/>
        <a:cs typeface="굴림" charset="0"/>
      </a:defRPr>
    </a:lvl8pPr>
    <a:lvl9pPr marL="3657600" algn="l" defTabSz="457200" rtl="0" eaLnBrk="1" latinLnBrk="0" hangingPunct="1">
      <a:defRPr sz="1400" b="1" kern="1200">
        <a:solidFill>
          <a:schemeClr val="tx1"/>
        </a:solidFill>
        <a:latin typeface="Times New Roman" charset="0"/>
        <a:ea typeface="굴림" charset="0"/>
        <a:cs typeface="굴림" charset="0"/>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cwpyo" initials="c" lastIdx="2"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3333FF"/>
    <a:srgbClr val="0066FF"/>
    <a:srgbClr val="FF0000"/>
    <a:srgbClr val="008000"/>
    <a:srgbClr val="CCFFCC"/>
    <a:srgbClr val="99FF99"/>
    <a:srgbClr val="CCECFF"/>
    <a:srgbClr val="FFCC99"/>
    <a:srgbClr val="FFFFCC"/>
  </p:clrMru>
  <p:extLst>
    <p:ext uri="{E76CE94A-603C-4142-B9EB-6D1370010A27}">
      <p14:discardImageEditData xmlns="" xmlns:p14="http://schemas.microsoft.com/office/powerpoint/2010/main" val="0"/>
    </p:ext>
    <p:ext uri="{D31A062A-798A-4329-ABDD-BBA856620510}">
      <p14:defaultImageDpi xmlns=""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16DA210-FB5B-4158-B5E0-FEB733F419BA}" styleName="スタイル (淡色)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10" d="100"/>
          <a:sy n="110" d="100"/>
        </p:scale>
        <p:origin x="-1680"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9" d="100"/>
          <a:sy n="59" d="100"/>
        </p:scale>
        <p:origin x="-3274" y="-91"/>
      </p:cViewPr>
      <p:guideLst>
        <p:guide orient="horz" pos="3223"/>
        <p:guide pos="2236"/>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handoutMaster" Target="handoutMasters/handout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699125" y="201613"/>
            <a:ext cx="688975" cy="2286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55675" eaLnBrk="0" latinLnBrk="0" hangingPunct="0">
              <a:lnSpc>
                <a:spcPct val="100000"/>
              </a:lnSpc>
              <a:spcBef>
                <a:spcPct val="0"/>
              </a:spcBef>
              <a:defRPr sz="1500">
                <a:latin typeface="Times New Roman" pitchFamily="18" charset="0"/>
                <a:ea typeface="굴림" pitchFamily="50" charset="-127"/>
                <a:cs typeface="+mn-cs"/>
              </a:defRPr>
            </a:lvl1pPr>
          </a:lstStyle>
          <a:p>
            <a:pPr>
              <a:defRPr/>
            </a:pPr>
            <a:r>
              <a:rPr lang="en-US" altLang="ko-KR"/>
              <a:t>doc.: IEEE 802.22-08-0080-02-0000</a:t>
            </a:r>
          </a:p>
        </p:txBody>
      </p:sp>
      <p:sp>
        <p:nvSpPr>
          <p:cNvPr id="3075" name="Rectangle 3"/>
          <p:cNvSpPr>
            <a:spLocks noGrp="1" noChangeArrowheads="1"/>
          </p:cNvSpPr>
          <p:nvPr>
            <p:ph type="dt" sz="quarter" idx="1"/>
          </p:nvPr>
        </p:nvSpPr>
        <p:spPr bwMode="auto">
          <a:xfrm>
            <a:off x="711200" y="201613"/>
            <a:ext cx="928688" cy="2286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55675" eaLnBrk="0" latinLnBrk="0" hangingPunct="0">
              <a:defRPr sz="1500"/>
            </a:lvl1pPr>
          </a:lstStyle>
          <a:p>
            <a:pPr>
              <a:defRPr/>
            </a:pPr>
            <a:r>
              <a:rPr lang="ko-KR" altLang="en-US"/>
              <a:t>March 2007</a:t>
            </a:r>
            <a:endParaRPr lang="en-US" altLang="ko-KR"/>
          </a:p>
        </p:txBody>
      </p:sp>
      <p:sp>
        <p:nvSpPr>
          <p:cNvPr id="3076" name="Rectangle 4"/>
          <p:cNvSpPr>
            <a:spLocks noGrp="1" noChangeArrowheads="1"/>
          </p:cNvSpPr>
          <p:nvPr>
            <p:ph type="ftr" sz="quarter" idx="2"/>
          </p:nvPr>
        </p:nvSpPr>
        <p:spPr bwMode="auto">
          <a:xfrm>
            <a:off x="5862638" y="9906000"/>
            <a:ext cx="606425" cy="1984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55675" eaLnBrk="0" latinLnBrk="0" hangingPunct="0">
              <a:defRPr sz="1300" b="0"/>
            </a:lvl1pPr>
          </a:lstStyle>
          <a:p>
            <a:pPr>
              <a:defRPr/>
            </a:pPr>
            <a:r>
              <a:rPr lang="ko-KR" altLang="en-US"/>
              <a:t>Chang-Joo Kim, ETRI</a:t>
            </a:r>
            <a:endParaRPr lang="en-US" altLang="ko-KR"/>
          </a:p>
        </p:txBody>
      </p:sp>
      <p:sp>
        <p:nvSpPr>
          <p:cNvPr id="3077" name="Rectangle 5"/>
          <p:cNvSpPr>
            <a:spLocks noGrp="1" noChangeArrowheads="1"/>
          </p:cNvSpPr>
          <p:nvPr>
            <p:ph type="sldNum" sz="quarter" idx="3"/>
          </p:nvPr>
        </p:nvSpPr>
        <p:spPr bwMode="auto">
          <a:xfrm>
            <a:off x="3194050" y="9906000"/>
            <a:ext cx="555625" cy="1984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55675" eaLnBrk="0" latinLnBrk="0" hangingPunct="0">
              <a:defRPr sz="1300" b="0"/>
            </a:lvl1pPr>
          </a:lstStyle>
          <a:p>
            <a:pPr>
              <a:defRPr/>
            </a:pPr>
            <a:r>
              <a:rPr lang="en-US" altLang="ko-KR"/>
              <a:t>Page </a:t>
            </a:r>
            <a:fld id="{576E8A6C-B872-4046-A1A9-68F3E6F0F02D}" type="slidenum">
              <a:rPr lang="en-US" altLang="ko-KR"/>
              <a:pPr>
                <a:defRPr/>
              </a:pPr>
              <a:t>&lt;#&gt;</a:t>
            </a:fld>
            <a:endParaRPr lang="en-US" altLang="ko-KR"/>
          </a:p>
        </p:txBody>
      </p:sp>
      <p:sp>
        <p:nvSpPr>
          <p:cNvPr id="14342" name="Line 6"/>
          <p:cNvSpPr>
            <a:spLocks noChangeShapeType="1"/>
          </p:cNvSpPr>
          <p:nvPr/>
        </p:nvSpPr>
        <p:spPr bwMode="auto">
          <a:xfrm>
            <a:off x="709613" y="428625"/>
            <a:ext cx="5680075"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
        <p:nvSpPr>
          <p:cNvPr id="14343" name="Rectangle 7"/>
          <p:cNvSpPr>
            <a:spLocks noChangeArrowheads="1"/>
          </p:cNvSpPr>
          <p:nvPr/>
        </p:nvSpPr>
        <p:spPr bwMode="auto">
          <a:xfrm>
            <a:off x="709613" y="9906000"/>
            <a:ext cx="728662" cy="2016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pPr defTabSz="955675" eaLnBrk="0" latinLnBrk="0" hangingPunct="0"/>
            <a:r>
              <a:rPr lang="en-US" altLang="ko-KR" sz="1300" b="0"/>
              <a:t>Submission</a:t>
            </a:r>
          </a:p>
        </p:txBody>
      </p:sp>
      <p:sp>
        <p:nvSpPr>
          <p:cNvPr id="14344" name="Line 8"/>
          <p:cNvSpPr>
            <a:spLocks noChangeShapeType="1"/>
          </p:cNvSpPr>
          <p:nvPr/>
        </p:nvSpPr>
        <p:spPr bwMode="auto">
          <a:xfrm>
            <a:off x="709613" y="9893300"/>
            <a:ext cx="5837237"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Tree>
    <p:extLst>
      <p:ext uri="{BB962C8B-B14F-4D97-AF65-F5344CB8AC3E}">
        <p14:creationId xmlns="" xmlns:p14="http://schemas.microsoft.com/office/powerpoint/2010/main" val="370838775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743575" y="114300"/>
            <a:ext cx="688975" cy="2286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55675" eaLnBrk="0" latinLnBrk="0" hangingPunct="0">
              <a:lnSpc>
                <a:spcPct val="100000"/>
              </a:lnSpc>
              <a:spcBef>
                <a:spcPct val="0"/>
              </a:spcBef>
              <a:defRPr sz="1500">
                <a:latin typeface="Times New Roman" pitchFamily="18" charset="0"/>
                <a:ea typeface="굴림" pitchFamily="50" charset="-127"/>
                <a:cs typeface="+mn-cs"/>
              </a:defRPr>
            </a:lvl1pPr>
          </a:lstStyle>
          <a:p>
            <a:pPr>
              <a:defRPr/>
            </a:pPr>
            <a:r>
              <a:rPr lang="en-US" altLang="ko-KR"/>
              <a:t>doc.: IEEE 802.22-08-0080-02-0000</a:t>
            </a:r>
          </a:p>
        </p:txBody>
      </p:sp>
      <p:sp>
        <p:nvSpPr>
          <p:cNvPr id="2051" name="Rectangle 3"/>
          <p:cNvSpPr>
            <a:spLocks noGrp="1" noChangeArrowheads="1"/>
          </p:cNvSpPr>
          <p:nvPr>
            <p:ph type="dt" idx="1"/>
          </p:nvPr>
        </p:nvSpPr>
        <p:spPr bwMode="auto">
          <a:xfrm>
            <a:off x="669925" y="114300"/>
            <a:ext cx="928688" cy="2286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55675" eaLnBrk="0" latinLnBrk="0" hangingPunct="0">
              <a:defRPr sz="1500"/>
            </a:lvl1pPr>
          </a:lstStyle>
          <a:p>
            <a:pPr>
              <a:defRPr/>
            </a:pPr>
            <a:r>
              <a:rPr lang="ko-KR" altLang="en-US"/>
              <a:t>March 2007</a:t>
            </a:r>
            <a:endParaRPr lang="en-US" altLang="ko-KR"/>
          </a:p>
        </p:txBody>
      </p:sp>
      <p:sp>
        <p:nvSpPr>
          <p:cNvPr id="15364" name="Rectangle 4"/>
          <p:cNvSpPr>
            <a:spLocks noGrp="1" noRot="1" noChangeAspect="1" noChangeArrowheads="1" noTextEdit="1"/>
          </p:cNvSpPr>
          <p:nvPr>
            <p:ph type="sldImg" idx="2"/>
          </p:nvPr>
        </p:nvSpPr>
        <p:spPr bwMode="auto">
          <a:xfrm>
            <a:off x="1000125" y="774700"/>
            <a:ext cx="5099050" cy="3824288"/>
          </a:xfrm>
          <a:prstGeom prst="rect">
            <a:avLst/>
          </a:prstGeom>
          <a:noFill/>
          <a:ln w="12700">
            <a:solidFill>
              <a:schemeClr val="tx1"/>
            </a:solidFill>
            <a:miter lim="800000"/>
            <a:headEnd/>
            <a:tailEnd/>
          </a:ln>
          <a:extLst>
            <a:ext uri="{909E8E84-426E-40dd-AFC4-6F175D3DCCD1}">
              <a14:hiddenFill xmlns=""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2053" name="Rectangle 5"/>
          <p:cNvSpPr>
            <a:spLocks noGrp="1" noChangeArrowheads="1"/>
          </p:cNvSpPr>
          <p:nvPr>
            <p:ph type="body" sz="quarter" idx="3"/>
          </p:nvPr>
        </p:nvSpPr>
        <p:spPr bwMode="auto">
          <a:xfrm>
            <a:off x="946150" y="4860925"/>
            <a:ext cx="5207000" cy="4608513"/>
          </a:xfrm>
          <a:prstGeom prst="rect">
            <a:avLst/>
          </a:prstGeom>
          <a:noFill/>
          <a:ln w="9525">
            <a:noFill/>
            <a:miter lim="800000"/>
            <a:headEnd/>
            <a:tailEnd/>
          </a:ln>
          <a:effectLst/>
        </p:spPr>
        <p:txBody>
          <a:bodyPr vert="horz" wrap="square" lIns="95865" tIns="47121" rIns="95865" bIns="47121" numCol="1" anchor="t" anchorCtr="0" compatLnSpc="1">
            <a:prstTxWarp prst="textNoShape">
              <a:avLst/>
            </a:prstTxWarp>
          </a:bodyPr>
          <a:lstStyle/>
          <a:p>
            <a:pPr lvl="0"/>
            <a:r>
              <a:rPr lang="en-US" altLang="ko-KR" noProof="0" smtClean="0"/>
              <a:t>Click to edit Master text styles</a:t>
            </a:r>
          </a:p>
          <a:p>
            <a:pPr lvl="1"/>
            <a:r>
              <a:rPr lang="en-US" altLang="ko-KR" noProof="0" smtClean="0"/>
              <a:t>Second level</a:t>
            </a:r>
          </a:p>
          <a:p>
            <a:pPr lvl="2"/>
            <a:r>
              <a:rPr lang="en-US" altLang="ko-KR" noProof="0" smtClean="0"/>
              <a:t>Third level</a:t>
            </a:r>
          </a:p>
          <a:p>
            <a:pPr lvl="3"/>
            <a:r>
              <a:rPr lang="en-US" altLang="ko-KR" noProof="0" smtClean="0"/>
              <a:t>Fourth level</a:t>
            </a:r>
          </a:p>
          <a:p>
            <a:pPr lvl="4"/>
            <a:r>
              <a:rPr lang="en-US" altLang="ko-KR" noProof="0" smtClean="0"/>
              <a:t>Fifth level</a:t>
            </a:r>
          </a:p>
        </p:txBody>
      </p:sp>
      <p:sp>
        <p:nvSpPr>
          <p:cNvPr id="2054" name="Rectangle 6"/>
          <p:cNvSpPr>
            <a:spLocks noGrp="1" noChangeArrowheads="1"/>
          </p:cNvSpPr>
          <p:nvPr>
            <p:ph type="ftr" sz="quarter" idx="4"/>
          </p:nvPr>
        </p:nvSpPr>
        <p:spPr bwMode="auto">
          <a:xfrm>
            <a:off x="5359400" y="9909175"/>
            <a:ext cx="1073150" cy="1984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66725" lvl="4" algn="r" defTabSz="955675" eaLnBrk="0" latinLnBrk="0" hangingPunct="0">
              <a:defRPr sz="1300" b="0"/>
            </a:lvl5pPr>
          </a:lstStyle>
          <a:p>
            <a:pPr lvl="4">
              <a:defRPr/>
            </a:pPr>
            <a:r>
              <a:rPr lang="ko-KR" altLang="en-US"/>
              <a:t>Chang-Joo Kim, ETRI</a:t>
            </a:r>
            <a:endParaRPr lang="en-US" altLang="ko-KR"/>
          </a:p>
        </p:txBody>
      </p:sp>
      <p:sp>
        <p:nvSpPr>
          <p:cNvPr id="2055" name="Rectangle 7"/>
          <p:cNvSpPr>
            <a:spLocks noGrp="1" noChangeArrowheads="1"/>
          </p:cNvSpPr>
          <p:nvPr>
            <p:ph type="sldNum" sz="quarter" idx="5"/>
          </p:nvPr>
        </p:nvSpPr>
        <p:spPr bwMode="auto">
          <a:xfrm>
            <a:off x="3268663" y="9909175"/>
            <a:ext cx="555625" cy="1984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55675" eaLnBrk="0" latinLnBrk="0" hangingPunct="0">
              <a:defRPr sz="1300" b="0"/>
            </a:lvl1pPr>
          </a:lstStyle>
          <a:p>
            <a:pPr>
              <a:defRPr/>
            </a:pPr>
            <a:r>
              <a:rPr lang="en-US" altLang="ko-KR"/>
              <a:t>Page </a:t>
            </a:r>
            <a:fld id="{F032E6D2-CDC3-2849-BF7D-4A3704537A52}" type="slidenum">
              <a:rPr lang="en-US" altLang="ko-KR"/>
              <a:pPr>
                <a:defRPr/>
              </a:pPr>
              <a:t>&lt;#&gt;</a:t>
            </a:fld>
            <a:endParaRPr lang="en-US" altLang="ko-KR"/>
          </a:p>
        </p:txBody>
      </p:sp>
      <p:sp>
        <p:nvSpPr>
          <p:cNvPr id="15368" name="Rectangle 8"/>
          <p:cNvSpPr>
            <a:spLocks noChangeArrowheads="1"/>
          </p:cNvSpPr>
          <p:nvPr/>
        </p:nvSpPr>
        <p:spPr bwMode="auto">
          <a:xfrm>
            <a:off x="741363" y="9909175"/>
            <a:ext cx="727075" cy="2016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pPr defTabSz="936625" eaLnBrk="0" latinLnBrk="0" hangingPunct="0"/>
            <a:r>
              <a:rPr lang="en-US" altLang="ko-KR" sz="1300" b="0"/>
              <a:t>Submission</a:t>
            </a:r>
          </a:p>
        </p:txBody>
      </p:sp>
      <p:sp>
        <p:nvSpPr>
          <p:cNvPr id="15369" name="Line 9"/>
          <p:cNvSpPr>
            <a:spLocks noChangeShapeType="1"/>
          </p:cNvSpPr>
          <p:nvPr/>
        </p:nvSpPr>
        <p:spPr bwMode="auto">
          <a:xfrm>
            <a:off x="741363" y="9907588"/>
            <a:ext cx="5616575"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
        <p:nvSpPr>
          <p:cNvPr id="15370" name="Line 10"/>
          <p:cNvSpPr>
            <a:spLocks noChangeShapeType="1"/>
          </p:cNvSpPr>
          <p:nvPr/>
        </p:nvSpPr>
        <p:spPr bwMode="auto">
          <a:xfrm>
            <a:off x="663575" y="327025"/>
            <a:ext cx="577215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Tree>
    <p:extLst>
      <p:ext uri="{BB962C8B-B14F-4D97-AF65-F5344CB8AC3E}">
        <p14:creationId xmlns="" xmlns:p14="http://schemas.microsoft.com/office/powerpoint/2010/main" val="854150027"/>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ＭＳ Ｐゴシック"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685800" y="2130425"/>
            <a:ext cx="7772400" cy="1470025"/>
          </a:xfrm>
        </p:spPr>
        <p:txBody>
          <a:bodyPr/>
          <a:lstStyle/>
          <a:p>
            <a:r>
              <a:rPr lang="ko-KR" altLang="en-US" smtClean="0"/>
              <a:t>마스터 제목 스타일 편집</a:t>
            </a:r>
            <a:endParaRPr lang="ko-KR" altLang="en-US"/>
          </a:p>
        </p:txBody>
      </p:sp>
      <p:sp>
        <p:nvSpPr>
          <p:cNvPr id="3" name="부제목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ko-KR" altLang="en-US" smtClean="0"/>
              <a:t>마스터 부제목 스타일 편집</a:t>
            </a:r>
            <a:endParaRPr lang="ko-KR" altLang="en-US"/>
          </a:p>
        </p:txBody>
      </p:sp>
      <p:sp>
        <p:nvSpPr>
          <p:cNvPr id="4" name="Rectangle 4"/>
          <p:cNvSpPr>
            <a:spLocks noGrp="1" noChangeArrowheads="1"/>
          </p:cNvSpPr>
          <p:nvPr>
            <p:ph type="dt" sz="half" idx="10"/>
          </p:nvPr>
        </p:nvSpPr>
        <p:spPr>
          <a:xfrm>
            <a:off x="696913" y="334189"/>
            <a:ext cx="961866" cy="276999"/>
          </a:xfrm>
        </p:spPr>
        <p:txBody>
          <a:bodyPr/>
          <a:lstStyle>
            <a:lvl1pPr>
              <a:defRPr/>
            </a:lvl1pPr>
          </a:lstStyle>
          <a:p>
            <a:pPr>
              <a:defRPr/>
            </a:pPr>
            <a:r>
              <a:rPr lang="en-US" altLang="ko-KR" dirty="0" smtClean="0"/>
              <a:t>Nov. 2013</a:t>
            </a:r>
            <a:endParaRPr lang="en-US" altLang="ko-KR" dirty="0"/>
          </a:p>
        </p:txBody>
      </p:sp>
      <p:sp>
        <p:nvSpPr>
          <p:cNvPr id="5" name="Rectangle 5"/>
          <p:cNvSpPr>
            <a:spLocks noGrp="1" noChangeArrowheads="1"/>
          </p:cNvSpPr>
          <p:nvPr>
            <p:ph type="ftr" sz="quarter" idx="11"/>
          </p:nvPr>
        </p:nvSpPr>
        <p:spPr/>
        <p:txBody>
          <a:bodyPr/>
          <a:lstStyle>
            <a:lvl1pPr>
              <a:defRPr dirty="0" smtClean="0"/>
            </a:lvl1pPr>
          </a:lstStyle>
          <a:p>
            <a:pPr>
              <a:defRPr/>
            </a:pPr>
            <a:r>
              <a:rPr lang="en-US" altLang="ko-KR" dirty="0" smtClean="0"/>
              <a:t>Chang-woo </a:t>
            </a:r>
            <a:r>
              <a:rPr lang="en-US" altLang="ko-KR" dirty="0" err="1" smtClean="0"/>
              <a:t>Pyo</a:t>
            </a:r>
            <a:r>
              <a:rPr lang="en-US" altLang="ko-KR" dirty="0" smtClean="0"/>
              <a:t> (NICT)</a:t>
            </a:r>
            <a:endParaRPr lang="en-US" altLang="ko-KR" dirty="0"/>
          </a:p>
        </p:txBody>
      </p:sp>
      <p:sp>
        <p:nvSpPr>
          <p:cNvPr id="6" name="Rectangle 6"/>
          <p:cNvSpPr>
            <a:spLocks noGrp="1" noChangeArrowheads="1"/>
          </p:cNvSpPr>
          <p:nvPr>
            <p:ph type="sldNum" sz="quarter" idx="12"/>
          </p:nvPr>
        </p:nvSpPr>
        <p:spPr/>
        <p:txBody>
          <a:bodyPr/>
          <a:lstStyle>
            <a:lvl1pPr>
              <a:defRPr/>
            </a:lvl1pPr>
          </a:lstStyle>
          <a:p>
            <a:pPr>
              <a:defRPr/>
            </a:pPr>
            <a:r>
              <a:rPr lang="en-US" altLang="ko-KR"/>
              <a:t>Slide </a:t>
            </a:r>
            <a:fld id="{3526CD8B-CBE4-FD4D-85DF-AA0F7C1931EE}" type="slidenum">
              <a:rPr lang="en-US" altLang="ko-KR"/>
              <a:pPr>
                <a:defRPr/>
              </a:pPr>
              <a:t>&lt;#&gt;</a:t>
            </a:fld>
            <a:endParaRPr lang="en-US" altLang="ko-KR"/>
          </a:p>
        </p:txBody>
      </p:sp>
    </p:spTree>
    <p:extLst>
      <p:ext uri="{BB962C8B-B14F-4D97-AF65-F5344CB8AC3E}">
        <p14:creationId xmlns="" xmlns:p14="http://schemas.microsoft.com/office/powerpoint/2010/main" val="34884952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idx="1"/>
          </p:nvPr>
        </p:nvSpPr>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4"/>
          <p:cNvSpPr>
            <a:spLocks noGrp="1" noChangeArrowheads="1"/>
          </p:cNvSpPr>
          <p:nvPr>
            <p:ph type="dt" sz="half" idx="10"/>
          </p:nvPr>
        </p:nvSpPr>
        <p:spPr>
          <a:xfrm>
            <a:off x="696913" y="334189"/>
            <a:ext cx="961866" cy="276999"/>
          </a:xfrm>
        </p:spPr>
        <p:txBody>
          <a:bodyPr/>
          <a:lstStyle>
            <a:lvl1pPr>
              <a:defRPr/>
            </a:lvl1pPr>
          </a:lstStyle>
          <a:p>
            <a:pPr>
              <a:defRPr/>
            </a:pPr>
            <a:r>
              <a:rPr lang="en-US" altLang="ko-KR" dirty="0" smtClean="0"/>
              <a:t>Nov. 2013</a:t>
            </a:r>
            <a:endParaRPr lang="en-US" altLang="ko-KR" dirty="0"/>
          </a:p>
        </p:txBody>
      </p:sp>
      <p:sp>
        <p:nvSpPr>
          <p:cNvPr id="5" name="Rectangle 5"/>
          <p:cNvSpPr>
            <a:spLocks noGrp="1" noChangeArrowheads="1"/>
          </p:cNvSpPr>
          <p:nvPr>
            <p:ph type="ftr" sz="quarter" idx="11"/>
          </p:nvPr>
        </p:nvSpPr>
        <p:spPr/>
        <p:txBody>
          <a:bodyPr/>
          <a:lstStyle>
            <a:lvl1pPr>
              <a:defRPr/>
            </a:lvl1pPr>
          </a:lstStyle>
          <a:p>
            <a:pPr>
              <a:defRPr/>
            </a:pPr>
            <a:r>
              <a:rPr lang="en-US" altLang="ko-KR" dirty="0" smtClean="0"/>
              <a:t>Chang-woo </a:t>
            </a:r>
            <a:r>
              <a:rPr lang="en-US" altLang="ko-KR" dirty="0" err="1" smtClean="0"/>
              <a:t>Pyo</a:t>
            </a:r>
            <a:r>
              <a:rPr lang="en-US" altLang="ko-KR" dirty="0" smtClean="0"/>
              <a:t> (NICT)</a:t>
            </a:r>
            <a:endParaRPr lang="en-US" altLang="ko-KR" dirty="0"/>
          </a:p>
        </p:txBody>
      </p:sp>
      <p:sp>
        <p:nvSpPr>
          <p:cNvPr id="6" name="Rectangle 6"/>
          <p:cNvSpPr>
            <a:spLocks noGrp="1" noChangeArrowheads="1"/>
          </p:cNvSpPr>
          <p:nvPr>
            <p:ph type="sldNum" sz="quarter" idx="12"/>
          </p:nvPr>
        </p:nvSpPr>
        <p:spPr/>
        <p:txBody>
          <a:bodyPr/>
          <a:lstStyle>
            <a:lvl1pPr>
              <a:defRPr/>
            </a:lvl1pPr>
          </a:lstStyle>
          <a:p>
            <a:pPr>
              <a:defRPr/>
            </a:pPr>
            <a:r>
              <a:rPr lang="en-US" altLang="ko-KR"/>
              <a:t>Slide </a:t>
            </a:r>
            <a:fld id="{34DA5C14-BC51-5D4D-BF6B-6BB6BBDF3E1E}" type="slidenum">
              <a:rPr lang="en-US" altLang="ko-KR"/>
              <a:pPr>
                <a:defRPr/>
              </a:pPr>
              <a:t>&lt;#&gt;</a:t>
            </a:fld>
            <a:endParaRPr lang="en-US" altLang="ko-KR"/>
          </a:p>
        </p:txBody>
      </p:sp>
    </p:spTree>
    <p:extLst>
      <p:ext uri="{BB962C8B-B14F-4D97-AF65-F5344CB8AC3E}">
        <p14:creationId xmlns="" xmlns:p14="http://schemas.microsoft.com/office/powerpoint/2010/main" val="24834715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ko-KR" altLang="en-US"/>
              <a:t>마스터 제목 스타일 편집</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ko-KR" altLang="en-US"/>
              <a:t>마스터 텍스트 스타일을 편집합니다</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1028" name="Rectangle 4"/>
          <p:cNvSpPr>
            <a:spLocks noGrp="1" noChangeArrowheads="1"/>
          </p:cNvSpPr>
          <p:nvPr>
            <p:ph type="dt" sz="half" idx="2"/>
          </p:nvPr>
        </p:nvSpPr>
        <p:spPr bwMode="auto">
          <a:xfrm>
            <a:off x="696913" y="334189"/>
            <a:ext cx="93615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l" eaLnBrk="0" latinLnBrk="0" hangingPunct="0">
              <a:lnSpc>
                <a:spcPct val="100000"/>
              </a:lnSpc>
              <a:spcBef>
                <a:spcPct val="0"/>
              </a:spcBef>
              <a:defRPr sz="1800" dirty="0" smtClean="0">
                <a:latin typeface="Times New Roman" pitchFamily="18" charset="0"/>
                <a:ea typeface="굴림" pitchFamily="50" charset="-127"/>
                <a:cs typeface="+mn-cs"/>
              </a:defRPr>
            </a:lvl1pPr>
          </a:lstStyle>
          <a:p>
            <a:pPr>
              <a:defRPr/>
            </a:pPr>
            <a:r>
              <a:rPr lang="en-US" altLang="ko-KR" dirty="0" smtClean="0"/>
              <a:t>Jan. 2014</a:t>
            </a:r>
            <a:endParaRPr lang="en-US" altLang="ko-KR" dirty="0"/>
          </a:p>
        </p:txBody>
      </p:sp>
      <p:sp>
        <p:nvSpPr>
          <p:cNvPr id="1029" name="Rectangle 5"/>
          <p:cNvSpPr>
            <a:spLocks noGrp="1" noChangeArrowheads="1"/>
          </p:cNvSpPr>
          <p:nvPr>
            <p:ph type="ftr" sz="quarter" idx="3"/>
          </p:nvPr>
        </p:nvSpPr>
        <p:spPr bwMode="auto">
          <a:xfrm>
            <a:off x="7048323" y="6475413"/>
            <a:ext cx="149560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latinLnBrk="0" hangingPunct="0">
              <a:defRPr sz="1200" b="0" dirty="0" smtClean="0"/>
            </a:lvl1pPr>
          </a:lstStyle>
          <a:p>
            <a:pPr>
              <a:defRPr/>
            </a:pPr>
            <a:r>
              <a:rPr lang="en-US" altLang="ko-KR" dirty="0" smtClean="0"/>
              <a:t>Chang-woo </a:t>
            </a:r>
            <a:r>
              <a:rPr lang="en-US" altLang="ko-KR" dirty="0" err="1" smtClean="0"/>
              <a:t>Pyo</a:t>
            </a:r>
            <a:r>
              <a:rPr lang="en-US" altLang="ko-KR" dirty="0" smtClean="0"/>
              <a:t> (NICT)</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latinLnBrk="0" hangingPunct="0">
              <a:defRPr sz="1200" b="0"/>
            </a:lvl1pPr>
          </a:lstStyle>
          <a:p>
            <a:pPr>
              <a:defRPr/>
            </a:pPr>
            <a:r>
              <a:rPr lang="en-US" altLang="ko-KR"/>
              <a:t>Slide </a:t>
            </a:r>
            <a:fld id="{21816E0C-F923-854E-AFF7-AA1E9DDBBA57}" type="slidenum">
              <a:rPr lang="en-US" altLang="ko-KR"/>
              <a:pPr>
                <a:defRPr/>
              </a:pPr>
              <a:t>&lt;#&gt;</a:t>
            </a:fld>
            <a:endParaRPr lang="en-US" altLang="ko-KR"/>
          </a:p>
        </p:txBody>
      </p:sp>
      <p:sp>
        <p:nvSpPr>
          <p:cNvPr id="1031" name="Rectangle 7"/>
          <p:cNvSpPr>
            <a:spLocks noChangeArrowheads="1"/>
          </p:cNvSpPr>
          <p:nvPr/>
        </p:nvSpPr>
        <p:spPr bwMode="auto">
          <a:xfrm>
            <a:off x="5508799" y="334189"/>
            <a:ext cx="2936701" cy="276999"/>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nchor="b">
            <a:spAutoFit/>
          </a:bodyPr>
          <a:lstStyle/>
          <a:p>
            <a:pPr marL="457200" lvl="4" algn="r" eaLnBrk="0" latinLnBrk="0" hangingPunct="0"/>
            <a:r>
              <a:rPr lang="en-US" altLang="ko-KR" sz="1800" dirty="0" smtClean="0"/>
              <a:t>doc.: </a:t>
            </a:r>
            <a:r>
              <a:rPr lang="en-US" altLang="ja-JP" sz="1800" b="1" dirty="0" smtClean="0"/>
              <a:t>22-13-0179-01-000b</a:t>
            </a:r>
            <a:endParaRPr lang="en-US" altLang="ko-KR" sz="1800"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pPr eaLnBrk="0" latinLnBrk="0" hangingPunct="0"/>
            <a:r>
              <a:rPr lang="en-US" altLang="ko-KR" sz="1200" b="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Lst>
  <p:hf hdr="0"/>
  <p:txStyles>
    <p:titleStyle>
      <a:lvl1pPr algn="ctr" rtl="0" eaLnBrk="0" fontAlgn="base" hangingPunct="0">
        <a:spcBef>
          <a:spcPct val="0"/>
        </a:spcBef>
        <a:spcAft>
          <a:spcPct val="0"/>
        </a:spcAft>
        <a:defRPr sz="3200" b="1">
          <a:solidFill>
            <a:schemeClr val="tx2"/>
          </a:solidFill>
          <a:latin typeface="+mj-lt"/>
          <a:ea typeface="ＭＳ Ｐゴシック" charset="0"/>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ＭＳ Ｐゴシック" charset="0"/>
          <a:cs typeface="ＭＳ Ｐゴシック" charset="0"/>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0"/>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charset="0"/>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0"/>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tandards.ieee.org/guides/bylaws/sb-bylaws.pdf" TargetMode="External"/><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oleObject" Target="../embeddings/Microsoft_Office_Word_97-2003___1.doc"/><Relationship Id="rId5" Type="http://schemas.openxmlformats.org/officeDocument/2006/relationships/hyperlink" Target="mailto:patcom@ieee.org" TargetMode="External"/><Relationship Id="rId4" Type="http://schemas.openxmlformats.org/officeDocument/2006/relationships/hyperlink" Target="mailto:apurva.mody@ieee.org"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ko-KR" dirty="0" smtClean="0">
                <a:latin typeface="Times New Roman" charset="0"/>
                <a:ea typeface="굴림" charset="0"/>
                <a:cs typeface="굴림" charset="0"/>
              </a:rPr>
              <a:t>Comment Resolution related to </a:t>
            </a:r>
            <a:br>
              <a:rPr lang="en-US" altLang="ko-KR" dirty="0" smtClean="0">
                <a:latin typeface="Times New Roman" charset="0"/>
                <a:ea typeface="굴림" charset="0"/>
                <a:cs typeface="굴림" charset="0"/>
              </a:rPr>
            </a:br>
            <a:r>
              <a:rPr lang="en-US" altLang="ko-KR" dirty="0" smtClean="0">
                <a:latin typeface="Times New Roman" charset="0"/>
                <a:ea typeface="굴림" charset="0"/>
                <a:cs typeface="굴림" charset="0"/>
              </a:rPr>
              <a:t>Frame Configuration</a:t>
            </a:r>
            <a:endParaRPr kumimoji="1" lang="ja-JP" altLang="en-US" dirty="0"/>
          </a:p>
        </p:txBody>
      </p:sp>
      <p:sp>
        <p:nvSpPr>
          <p:cNvPr id="4" name="日付プレースホルダ 3"/>
          <p:cNvSpPr>
            <a:spLocks noGrp="1"/>
          </p:cNvSpPr>
          <p:nvPr>
            <p:ph type="dt" sz="half" idx="10"/>
          </p:nvPr>
        </p:nvSpPr>
        <p:spPr>
          <a:xfrm>
            <a:off x="696913" y="334189"/>
            <a:ext cx="936154" cy="276999"/>
          </a:xfrm>
        </p:spPr>
        <p:txBody>
          <a:bodyPr/>
          <a:lstStyle/>
          <a:p>
            <a:pPr>
              <a:defRPr/>
            </a:pPr>
            <a:r>
              <a:rPr lang="en-US" altLang="ko-KR" dirty="0" smtClean="0"/>
              <a:t>Jan. 2014</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1</a:t>
            </a:fld>
            <a:endParaRPr lang="en-US" altLang="ko-KR"/>
          </a:p>
        </p:txBody>
      </p:sp>
      <p:sp>
        <p:nvSpPr>
          <p:cNvPr id="7" name="正方形/長方形 6"/>
          <p:cNvSpPr/>
          <p:nvPr/>
        </p:nvSpPr>
        <p:spPr>
          <a:xfrm>
            <a:off x="1698714" y="1628800"/>
            <a:ext cx="5350888" cy="369332"/>
          </a:xfrm>
          <a:prstGeom prst="rect">
            <a:avLst/>
          </a:prstGeom>
        </p:spPr>
        <p:txBody>
          <a:bodyPr wrap="none">
            <a:spAutoFit/>
          </a:bodyPr>
          <a:lstStyle/>
          <a:p>
            <a:pPr algn="ctr">
              <a:buFontTx/>
              <a:buNone/>
            </a:pPr>
            <a:r>
              <a:rPr lang="en-US" altLang="ko-KR" sz="1800" dirty="0" smtClean="0"/>
              <a:t>IEEE P802.22 Wireless RANs          Date:</a:t>
            </a:r>
            <a:r>
              <a:rPr lang="en-US" altLang="ko-KR" sz="1800" b="0" dirty="0" smtClean="0"/>
              <a:t> 2013-11-21</a:t>
            </a:r>
            <a:endParaRPr lang="en-US" altLang="ko-KR" sz="1800" b="0" dirty="0"/>
          </a:p>
        </p:txBody>
      </p:sp>
      <p:sp>
        <p:nvSpPr>
          <p:cNvPr id="8" name="Rectangle 12"/>
          <p:cNvSpPr>
            <a:spLocks noChangeArrowheads="1"/>
          </p:cNvSpPr>
          <p:nvPr/>
        </p:nvSpPr>
        <p:spPr bwMode="auto">
          <a:xfrm>
            <a:off x="533400" y="2185988"/>
            <a:ext cx="1447800" cy="381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92075" tIns="46038" rIns="92075" bIns="46038"/>
          <a:lstStyle/>
          <a:p>
            <a:pPr marL="342900" indent="-342900" eaLnBrk="0" latinLnBrk="0" hangingPunct="0">
              <a:spcBef>
                <a:spcPct val="20000"/>
              </a:spcBef>
            </a:pPr>
            <a:r>
              <a:rPr lang="en-US" altLang="ko-KR" sz="2000" dirty="0"/>
              <a:t>Authors:</a:t>
            </a:r>
            <a:endParaRPr lang="en-US" altLang="ko-KR" sz="2000" b="0" dirty="0"/>
          </a:p>
        </p:txBody>
      </p:sp>
      <p:sp>
        <p:nvSpPr>
          <p:cNvPr id="9" name="Text Box 13"/>
          <p:cNvSpPr txBox="1">
            <a:spLocks noChangeArrowheads="1"/>
          </p:cNvSpPr>
          <p:nvPr/>
        </p:nvSpPr>
        <p:spPr bwMode="auto">
          <a:xfrm>
            <a:off x="609600" y="3933056"/>
            <a:ext cx="8001000" cy="230896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lIns="92075" tIns="46038" rIns="92075" bIns="46038">
            <a:spAutoFit/>
          </a:bodyPr>
          <a:lstStyle>
            <a:lvl1pPr eaLnBrk="0" hangingPunct="0">
              <a:defRPr sz="1400" b="1">
                <a:solidFill>
                  <a:schemeClr val="tx1"/>
                </a:solidFill>
                <a:latin typeface="Times New Roman" charset="0"/>
                <a:ea typeface="굴림" charset="0"/>
                <a:cs typeface="굴림" charset="0"/>
              </a:defRPr>
            </a:lvl1pPr>
            <a:lvl2pPr marL="742950" indent="-285750" eaLnBrk="0" hangingPunct="0">
              <a:defRPr sz="1400" b="1">
                <a:solidFill>
                  <a:schemeClr val="tx1"/>
                </a:solidFill>
                <a:latin typeface="Times New Roman" charset="0"/>
                <a:ea typeface="굴림" charset="0"/>
                <a:cs typeface="굴림" charset="0"/>
              </a:defRPr>
            </a:lvl2pPr>
            <a:lvl3pPr marL="1143000" indent="-228600" eaLnBrk="0" hangingPunct="0">
              <a:defRPr sz="1400" b="1">
                <a:solidFill>
                  <a:schemeClr val="tx1"/>
                </a:solidFill>
                <a:latin typeface="Times New Roman" charset="0"/>
                <a:ea typeface="굴림" charset="0"/>
                <a:cs typeface="굴림" charset="0"/>
              </a:defRPr>
            </a:lvl3pPr>
            <a:lvl4pPr marL="1600200" indent="-228600" eaLnBrk="0" hangingPunct="0">
              <a:defRPr sz="1400" b="1">
                <a:solidFill>
                  <a:schemeClr val="tx1"/>
                </a:solidFill>
                <a:latin typeface="Times New Roman" charset="0"/>
                <a:ea typeface="굴림" charset="0"/>
                <a:cs typeface="굴림" charset="0"/>
              </a:defRPr>
            </a:lvl4pPr>
            <a:lvl5pPr marL="2057400" indent="-228600" eaLnBrk="0" hangingPunct="0">
              <a:defRPr sz="1400" b="1">
                <a:solidFill>
                  <a:schemeClr val="tx1"/>
                </a:solidFill>
                <a:latin typeface="Times New Roman" charset="0"/>
                <a:ea typeface="굴림" charset="0"/>
                <a:cs typeface="굴림" charset="0"/>
              </a:defRPr>
            </a:lvl5pPr>
            <a:lvl6pPr marL="25146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6pPr>
            <a:lvl7pPr marL="29718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7pPr>
            <a:lvl8pPr marL="34290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8pPr>
            <a:lvl9pPr marL="38862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9pPr>
          </a:lstStyle>
          <a:p>
            <a:r>
              <a:rPr lang="en-GB" altLang="ja-JP" sz="900" b="0" dirty="0" smtClean="0"/>
              <a:t>Notice: This document has been prepared to assist IEEE 802.22.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endParaRPr lang="ja-JP" altLang="ja-JP" sz="900" b="0" dirty="0" smtClean="0"/>
          </a:p>
          <a:p>
            <a:r>
              <a:rPr lang="en-US" altLang="ja-JP" sz="900" b="0" dirty="0" smtClean="0"/>
              <a:t> </a:t>
            </a:r>
            <a:endParaRPr lang="ja-JP" altLang="ja-JP" sz="900" b="0" dirty="0" smtClean="0"/>
          </a:p>
          <a:p>
            <a:r>
              <a:rPr lang="en-GB" altLang="ja-JP" sz="900" b="0" dirty="0" smtClean="0"/>
              <a:t>Release: The contributor grants a free, irrevocable license to the IEEE to incorporate material contained in this contribution, and any modifications thereof, in the creation of an IEEE Standards publication; to copyright in the IEEE’s name any IEEE Standards publication even though it may include portions of this contribution; and at the IEEE’s sole discretion to permit others to reproduce in whole or in part the resulting IEEE Standards publication.  The contributor also acknowledges and accepts that this contribution may be made public by IEEE 802.22.</a:t>
            </a:r>
            <a:endParaRPr lang="ja-JP" altLang="ja-JP" sz="900" b="0" dirty="0" smtClean="0"/>
          </a:p>
          <a:p>
            <a:r>
              <a:rPr lang="en-GB" altLang="ja-JP" sz="900" b="0" dirty="0" smtClean="0"/>
              <a:t> </a:t>
            </a:r>
            <a:endParaRPr lang="ja-JP" altLang="ja-JP" sz="900" b="0" dirty="0" smtClean="0"/>
          </a:p>
          <a:p>
            <a:r>
              <a:rPr lang="en-GB" altLang="ja-JP" sz="900" b="0" dirty="0" smtClean="0"/>
              <a:t>Patent Policy and Procedures: The contributor is familiar with the IEEE 802 Patent Policy and Procedures </a:t>
            </a:r>
            <a:endParaRPr lang="ja-JP" altLang="ja-JP" sz="900" b="0" dirty="0" smtClean="0"/>
          </a:p>
          <a:p>
            <a:r>
              <a:rPr lang="en-GB" altLang="ja-JP" sz="900" b="0" dirty="0" smtClean="0"/>
              <a:t>&lt;</a:t>
            </a:r>
            <a:r>
              <a:rPr lang="en-GB" altLang="ja-JP" sz="900" b="0" u="sng" dirty="0" smtClean="0">
                <a:hlinkClick r:id="rId3"/>
              </a:rPr>
              <a:t>http://standards.ieee.org/guides/bylaws/sb-bylaws.pdf</a:t>
            </a:r>
            <a:r>
              <a:rPr lang="en-GB" altLang="ja-JP" sz="900" b="0" dirty="0" smtClean="0"/>
              <a:t>&gt;, including the statement "IEEE standards may include the known use of patent(s), including patent applications, provided the IEEE receives assurance from the patent holder or applicant with respect to patents essential for compliance with both mandatory and optional portions of the standard."  Early disclosure to the Working Group of patent information that might be relevant to the standard is essential to reduce the possibility for delays in the development process and increase the likelihood that the draft publication will be approved for publication.  Please notify the Chair </a:t>
            </a:r>
            <a:r>
              <a:rPr lang="en-GB" altLang="ja-JP" sz="900" b="0" dirty="0" err="1" smtClean="0"/>
              <a:t>Apurva</a:t>
            </a:r>
            <a:r>
              <a:rPr lang="en-GB" altLang="ja-JP" sz="900" b="0" dirty="0" smtClean="0"/>
              <a:t> </a:t>
            </a:r>
            <a:r>
              <a:rPr lang="en-GB" altLang="ja-JP" sz="900" b="0" dirty="0" err="1" smtClean="0"/>
              <a:t>Mody</a:t>
            </a:r>
            <a:r>
              <a:rPr lang="en-GB" altLang="ja-JP" sz="900" b="0" dirty="0" smtClean="0"/>
              <a:t> &lt;</a:t>
            </a:r>
            <a:r>
              <a:rPr lang="en-GB" altLang="ja-JP" sz="900" b="0" u="sng" dirty="0" smtClean="0">
                <a:hlinkClick r:id="rId4"/>
              </a:rPr>
              <a:t>apurva.mody@ieee.org</a:t>
            </a:r>
            <a:r>
              <a:rPr lang="en-GB" altLang="ja-JP" sz="900" b="0" dirty="0" smtClean="0"/>
              <a:t>&gt; as early as possible, in written or electronic form, if patented technology (or technology under patent application) might be incorporated into a draft standard being developed within the IEEE 802.22 Working Group. If you have questions, contact the IEEE Patent Committee Administrator at &lt;</a:t>
            </a:r>
            <a:r>
              <a:rPr lang="en-GB" altLang="ja-JP" sz="900" b="0" u="sng" dirty="0" smtClean="0">
                <a:hlinkClick r:id="rId5"/>
              </a:rPr>
              <a:t>patcom@ieee.org</a:t>
            </a:r>
            <a:r>
              <a:rPr lang="en-GB" altLang="ja-JP" sz="900" b="0" dirty="0" smtClean="0"/>
              <a:t>&gt;.</a:t>
            </a:r>
            <a:endParaRPr lang="ja-JP" altLang="ja-JP" sz="900" b="0" dirty="0"/>
          </a:p>
        </p:txBody>
      </p:sp>
      <p:graphicFrame>
        <p:nvGraphicFramePr>
          <p:cNvPr id="10" name="Object 16"/>
          <p:cNvGraphicFramePr>
            <a:graphicFrameLocks noChangeAspect="1"/>
          </p:cNvGraphicFramePr>
          <p:nvPr/>
        </p:nvGraphicFramePr>
        <p:xfrm>
          <a:off x="612775" y="2713038"/>
          <a:ext cx="7897813" cy="703262"/>
        </p:xfrm>
        <a:graphic>
          <a:graphicData uri="http://schemas.openxmlformats.org/presentationml/2006/ole">
            <p:oleObj spid="_x0000_s36866" name="Document" r:id="rId6" imgW="8452204" imgH="756314" progId="Word.Document.8">
              <p:embed/>
            </p:oleObj>
          </a:graphicData>
        </a:graphic>
      </p:graphicFrame>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ko-KR" dirty="0" smtClean="0">
                <a:latin typeface="Times New Roman" charset="0"/>
                <a:ea typeface="굴림" charset="0"/>
                <a:cs typeface="굴림" charset="0"/>
              </a:rPr>
              <a:t>Comment Resolution related to CID #85, #159</a:t>
            </a:r>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dirty="0" smtClean="0"/>
              <a:t>Jan. 2014</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2</a:t>
            </a:fld>
            <a:endParaRPr lang="en-US" altLang="ko-KR"/>
          </a:p>
        </p:txBody>
      </p:sp>
      <p:graphicFrame>
        <p:nvGraphicFramePr>
          <p:cNvPr id="9" name="表 8"/>
          <p:cNvGraphicFramePr>
            <a:graphicFrameLocks noGrp="1"/>
          </p:cNvGraphicFramePr>
          <p:nvPr/>
        </p:nvGraphicFramePr>
        <p:xfrm>
          <a:off x="611560" y="2348880"/>
          <a:ext cx="8136904" cy="1512168"/>
        </p:xfrm>
        <a:graphic>
          <a:graphicData uri="http://schemas.openxmlformats.org/drawingml/2006/table">
            <a:tbl>
              <a:tblPr/>
              <a:tblGrid>
                <a:gridCol w="414710"/>
                <a:gridCol w="3861097"/>
                <a:gridCol w="3861097"/>
              </a:tblGrid>
              <a:tr h="397893">
                <a:tc>
                  <a:txBody>
                    <a:bodyPr/>
                    <a:lstStyle/>
                    <a:p>
                      <a:pPr algn="ctr" fontAlgn="ctr"/>
                      <a:r>
                        <a:rPr lang="en-US" sz="800" b="1" i="0" u="none" strike="noStrike" dirty="0">
                          <a:latin typeface="Arial"/>
                        </a:rPr>
                        <a:t>ID</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ctr"/>
                      <a:r>
                        <a:rPr lang="en-US" sz="800" b="1" i="0" u="none" strike="noStrike" dirty="0">
                          <a:latin typeface="Arial"/>
                        </a:rPr>
                        <a:t>Comment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ctr"/>
                      <a:r>
                        <a:rPr lang="en-US" sz="800" b="1" i="0" u="none" strike="noStrike">
                          <a:latin typeface="Arial"/>
                        </a:rPr>
                        <a:t>Suggested Remedy</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r>
              <a:tr h="565828">
                <a:tc>
                  <a:txBody>
                    <a:bodyPr/>
                    <a:lstStyle/>
                    <a:p>
                      <a:pPr algn="ctr" fontAlgn="t"/>
                      <a:r>
                        <a:rPr lang="en-US" altLang="ja-JP" sz="1000" b="0" i="0" u="none" strike="noStrike" dirty="0">
                          <a:latin typeface="Arial"/>
                        </a:rPr>
                        <a:t>85</a:t>
                      </a:r>
                    </a:p>
                  </a:txBody>
                  <a:tcPr marL="0" marR="0" marT="0" marB="0">
                    <a:lnL>
                      <a:noFill/>
                    </a:lnL>
                    <a:lnR>
                      <a:noFill/>
                    </a:lnR>
                    <a:lnT w="6350" cap="flat" cmpd="sng" algn="ctr">
                      <a:solidFill>
                        <a:srgbClr val="000000"/>
                      </a:solidFill>
                      <a:prstDash val="solid"/>
                      <a:round/>
                      <a:headEnd type="none" w="med" len="med"/>
                      <a:tailEnd type="none" w="med" len="med"/>
                    </a:lnT>
                    <a:lnB>
                      <a:noFill/>
                    </a:lnB>
                    <a:solidFill>
                      <a:srgbClr val="FFFF00"/>
                    </a:solidFill>
                  </a:tcPr>
                </a:tc>
                <a:tc>
                  <a:txBody>
                    <a:bodyPr/>
                    <a:lstStyle/>
                    <a:p>
                      <a:pPr algn="l" fontAlgn="t"/>
                      <a:r>
                        <a:rPr lang="en-US" sz="1000" b="0" i="0" u="none" strike="noStrike" dirty="0">
                          <a:latin typeface="Arial"/>
                        </a:rPr>
                        <a:t>"A general frame … the local cell". There is not any reason why two </a:t>
                      </a:r>
                      <a:r>
                        <a:rPr lang="en-US" sz="1000" b="0" i="0" u="none" strike="noStrike" dirty="0" err="1">
                          <a:latin typeface="Arial"/>
                        </a:rPr>
                        <a:t>defferent</a:t>
                      </a:r>
                      <a:r>
                        <a:rPr lang="en-US" sz="1000" b="0" i="0" u="none" strike="noStrike" dirty="0">
                          <a:latin typeface="Arial"/>
                        </a:rPr>
                        <a:t> modes is used in MR-WRAN. Add the reason.</a:t>
                      </a:r>
                    </a:p>
                  </a:txBody>
                  <a:tcPr marL="0" marR="0" marT="0" marB="0">
                    <a:lnL>
                      <a:noFill/>
                    </a:lnL>
                    <a:lnR>
                      <a:noFill/>
                    </a:lnR>
                    <a:lnT w="6350" cap="flat" cmpd="sng" algn="ctr">
                      <a:solidFill>
                        <a:srgbClr val="000000"/>
                      </a:solidFill>
                      <a:prstDash val="solid"/>
                      <a:round/>
                      <a:headEnd type="none" w="med" len="med"/>
                      <a:tailEnd type="none" w="med" len="med"/>
                    </a:lnT>
                    <a:lnB>
                      <a:noFill/>
                    </a:lnB>
                    <a:solidFill>
                      <a:srgbClr val="FFFF00"/>
                    </a:solidFill>
                  </a:tcPr>
                </a:tc>
                <a:tc>
                  <a:txBody>
                    <a:bodyPr/>
                    <a:lstStyle/>
                    <a:p>
                      <a:pPr algn="l" fontAlgn="t"/>
                      <a:r>
                        <a:rPr lang="en-US" sz="1000" b="0" i="0" u="none" strike="noStrike">
                          <a:latin typeface="Arial"/>
                        </a:rPr>
                        <a:t>"A centralized relay mode is …, while a distributed relay mode can extend the service coverage"</a:t>
                      </a:r>
                    </a:p>
                  </a:txBody>
                  <a:tcPr marL="0" marR="0" marT="0" marB="0">
                    <a:lnL>
                      <a:noFill/>
                    </a:lnL>
                    <a:lnR>
                      <a:noFill/>
                    </a:lnR>
                    <a:lnT w="6350" cap="flat" cmpd="sng" algn="ctr">
                      <a:solidFill>
                        <a:srgbClr val="000000"/>
                      </a:solidFill>
                      <a:prstDash val="solid"/>
                      <a:round/>
                      <a:headEnd type="none" w="med" len="med"/>
                      <a:tailEnd type="none" w="med" len="med"/>
                    </a:lnT>
                    <a:lnB>
                      <a:noFill/>
                    </a:lnB>
                    <a:solidFill>
                      <a:srgbClr val="FFFF00"/>
                    </a:solidFill>
                  </a:tcPr>
                </a:tc>
              </a:tr>
              <a:tr h="548447">
                <a:tc>
                  <a:txBody>
                    <a:bodyPr/>
                    <a:lstStyle/>
                    <a:p>
                      <a:pPr algn="ctr" fontAlgn="t"/>
                      <a:r>
                        <a:rPr lang="en-US" altLang="ja-JP" sz="1000" b="0" i="0" u="none" strike="noStrike" dirty="0">
                          <a:latin typeface="Arial"/>
                        </a:rPr>
                        <a:t>159</a:t>
                      </a:r>
                    </a:p>
                  </a:txBody>
                  <a:tcPr marL="0" marR="0" marT="0" marB="0">
                    <a:lnL>
                      <a:noFill/>
                    </a:lnL>
                    <a:lnR>
                      <a:noFill/>
                    </a:lnR>
                    <a:lnT>
                      <a:noFill/>
                    </a:lnT>
                    <a:lnB>
                      <a:noFill/>
                    </a:lnB>
                    <a:solidFill>
                      <a:srgbClr val="FFFF00"/>
                    </a:solidFill>
                  </a:tcPr>
                </a:tc>
                <a:tc>
                  <a:txBody>
                    <a:bodyPr/>
                    <a:lstStyle/>
                    <a:p>
                      <a:pPr algn="l" fontAlgn="t"/>
                      <a:r>
                        <a:rPr lang="en-US" sz="1000" b="0" i="0" u="none" strike="noStrike" dirty="0">
                          <a:latin typeface="Arial"/>
                        </a:rPr>
                        <a:t>Why can only the distributed scheduling R-CPE configure the local cell? Why cannot the centralized scheduling R-CPE configure the local cell under the control of MR-BS?</a:t>
                      </a:r>
                    </a:p>
                  </a:txBody>
                  <a:tcPr marL="0" marR="0" marT="0" marB="0">
                    <a:lnL>
                      <a:noFill/>
                    </a:lnL>
                    <a:lnR>
                      <a:noFill/>
                    </a:lnR>
                    <a:lnT>
                      <a:noFill/>
                    </a:lnT>
                    <a:lnB>
                      <a:noFill/>
                    </a:lnB>
                    <a:solidFill>
                      <a:srgbClr val="FFFF00"/>
                    </a:solidFill>
                  </a:tcPr>
                </a:tc>
                <a:tc>
                  <a:txBody>
                    <a:bodyPr/>
                    <a:lstStyle/>
                    <a:p>
                      <a:pPr algn="l" fontAlgn="t"/>
                      <a:r>
                        <a:rPr lang="en-US" sz="1000" b="0" i="0" u="none" strike="noStrike" dirty="0">
                          <a:latin typeface="Arial"/>
                        </a:rPr>
                        <a:t>Clarify the functions of distributed scheduling and centralized scheduling R-CPEs in detail.</a:t>
                      </a:r>
                    </a:p>
                  </a:txBody>
                  <a:tcPr marL="0" marR="0" marT="0" marB="0">
                    <a:lnL>
                      <a:noFill/>
                    </a:lnL>
                    <a:lnR>
                      <a:noFill/>
                    </a:lnR>
                    <a:lnT>
                      <a:noFill/>
                    </a:lnT>
                    <a:lnB>
                      <a:noFill/>
                    </a:lnB>
                    <a:solidFill>
                      <a:srgbClr val="FFFF00"/>
                    </a:solidFill>
                  </a:tcPr>
                </a:tc>
              </a:tr>
            </a:tbl>
          </a:graphicData>
        </a:graphic>
      </p:graphicFrame>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Centralized Scheduling vs. Distributed Scheduling</a:t>
            </a:r>
            <a:endParaRPr kumimoji="1" lang="ja-JP" altLang="en-US" dirty="0"/>
          </a:p>
        </p:txBody>
      </p:sp>
      <p:sp>
        <p:nvSpPr>
          <p:cNvPr id="3" name="コンテンツ プレースホルダ 2"/>
          <p:cNvSpPr>
            <a:spLocks noGrp="1"/>
          </p:cNvSpPr>
          <p:nvPr>
            <p:ph idx="1"/>
          </p:nvPr>
        </p:nvSpPr>
        <p:spPr/>
        <p:txBody>
          <a:bodyPr/>
          <a:lstStyle/>
          <a:p>
            <a:r>
              <a:rPr kumimoji="1" lang="en-US" altLang="ja-JP" sz="1800" dirty="0" smtClean="0"/>
              <a:t>On a distributed relay mode, a distributed scheduling R-CPE configures a local cell containing more than one S-CPE within an MR-WRAN cell, and manages the S-CPEs locally by transmitting network management information such as a local frame preamble, DRZ-FCH, DRZ-MAPs etc, which enable to reduce the network management overhead of the MR-BS as well as could extend the service coverage of MR-WRAN.</a:t>
            </a:r>
          </a:p>
          <a:p>
            <a:endParaRPr kumimoji="1" lang="en-US" altLang="ja-JP" sz="1800" dirty="0" smtClean="0"/>
          </a:p>
          <a:p>
            <a:r>
              <a:rPr kumimoji="1" lang="en-US" altLang="ja-JP" sz="1800" dirty="0" smtClean="0"/>
              <a:t>On a centralized relay mode, a centralized scheduling R-CPE relays frames including control frames or data frames received from(to) the MR-BS to(from) the S-CPE, which will enhance connection reliability between the MR-BS and S-CPEs. Moreover, a centralized scheduling R-CPE may relay network management information received from an MR-BS such as the preamble, FCH, MAPs etc to S-CPEs to assist the network management of the MR-BS, which will also extend the service coverage of MR-WRAN.</a:t>
            </a:r>
            <a:endParaRPr kumimoji="1" lang="ja-JP" altLang="en-US" sz="1800" dirty="0"/>
          </a:p>
        </p:txBody>
      </p:sp>
      <p:sp>
        <p:nvSpPr>
          <p:cNvPr id="4" name="日付プレースホルダ 3"/>
          <p:cNvSpPr>
            <a:spLocks noGrp="1"/>
          </p:cNvSpPr>
          <p:nvPr>
            <p:ph type="dt" sz="half" idx="10"/>
          </p:nvPr>
        </p:nvSpPr>
        <p:spPr/>
        <p:txBody>
          <a:bodyPr/>
          <a:lstStyle/>
          <a:p>
            <a:pPr>
              <a:defRPr/>
            </a:pPr>
            <a:r>
              <a:rPr lang="en-US" altLang="ko-KR" dirty="0" smtClean="0"/>
              <a:t>Jan. 2014</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3</a:t>
            </a:fld>
            <a:endParaRPr lang="en-US" altLang="ko-K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0"/>
            <a:ext cx="7772400" cy="582960"/>
          </a:xfrm>
        </p:spPr>
        <p:txBody>
          <a:bodyPr/>
          <a:lstStyle/>
          <a:p>
            <a:r>
              <a:rPr kumimoji="1" lang="en-US" altLang="ja-JP" dirty="0" smtClean="0"/>
              <a:t>Proposed Resolution </a:t>
            </a:r>
            <a:r>
              <a:rPr kumimoji="1" lang="en-US" altLang="ja-JP" dirty="0" smtClean="0"/>
              <a:t>for #85, #159</a:t>
            </a:r>
            <a:endParaRPr kumimoji="1" lang="ja-JP" altLang="en-US" dirty="0"/>
          </a:p>
        </p:txBody>
      </p:sp>
      <p:sp>
        <p:nvSpPr>
          <p:cNvPr id="3" name="コンテンツ プレースホルダ 2"/>
          <p:cNvSpPr>
            <a:spLocks noGrp="1"/>
          </p:cNvSpPr>
          <p:nvPr>
            <p:ph idx="1"/>
          </p:nvPr>
        </p:nvSpPr>
        <p:spPr>
          <a:xfrm>
            <a:off x="685800" y="1340768"/>
            <a:ext cx="7772400" cy="4755232"/>
          </a:xfrm>
        </p:spPr>
        <p:txBody>
          <a:bodyPr/>
          <a:lstStyle/>
          <a:p>
            <a:r>
              <a:rPr kumimoji="1" lang="en-US" altLang="ja-JP" sz="2000" dirty="0" smtClean="0"/>
              <a:t>Modify </a:t>
            </a:r>
            <a:r>
              <a:rPr kumimoji="1" lang="en-US" altLang="ja-JP" sz="2000" dirty="0" smtClean="0"/>
              <a:t>the following </a:t>
            </a:r>
            <a:r>
              <a:rPr kumimoji="1" lang="en-US" altLang="ja-JP" sz="2000" dirty="0" smtClean="0"/>
              <a:t>sentences at 7.4b</a:t>
            </a:r>
          </a:p>
          <a:p>
            <a:pPr lvl="1"/>
            <a:r>
              <a:rPr lang="en-US" altLang="ja-JP" sz="1400" strike="sngStrike" dirty="0" smtClean="0"/>
              <a:t>On the centralized relay mode, a centralized scheduling R-CPE provides relay connections for the S-CPEs under the management of the MR-BS and relays frames including control frames or data frames received from (to) the MR-BS to (from) the S-CPE, which will enhance connection reliability between the MR-BS and S-CPEs. On the distributed relay mode, on the other hand, a distributed scheduling R-CPE configures a local cell within the MR-WRAN cell, and has the similar functionality of MR-BS and manages S-CPEs within the local cell.</a:t>
            </a:r>
          </a:p>
          <a:p>
            <a:pPr lvl="1"/>
            <a:endParaRPr kumimoji="1" lang="en-US" altLang="ja-JP" sz="1400" dirty="0" smtClean="0">
              <a:solidFill>
                <a:srgbClr val="3333FF"/>
              </a:solidFill>
            </a:endParaRPr>
          </a:p>
          <a:p>
            <a:pPr lvl="1"/>
            <a:r>
              <a:rPr kumimoji="1" lang="en-US" altLang="ja-JP" sz="1400" dirty="0" smtClean="0">
                <a:solidFill>
                  <a:srgbClr val="3333FF"/>
                </a:solidFill>
              </a:rPr>
              <a:t>On </a:t>
            </a:r>
            <a:r>
              <a:rPr kumimoji="1" lang="en-US" altLang="ja-JP" sz="1400" dirty="0" smtClean="0">
                <a:solidFill>
                  <a:srgbClr val="3333FF"/>
                </a:solidFill>
              </a:rPr>
              <a:t>a distributed relay mode, a distributed scheduling R-CPE configures a local cell containing more than one S-CPE within an MR-WRAN cell, and manages the S-CPEs locally by transmitting network management information such as a local frame preamble, DRZ-FCH, DRZ-MAPs etc, which enable to reduce the network management overhead of the MR-BS as well as could extend the service coverage of MR-WRAN.</a:t>
            </a:r>
          </a:p>
          <a:p>
            <a:pPr lvl="1"/>
            <a:endParaRPr kumimoji="1" lang="en-US" altLang="ja-JP" sz="1400" dirty="0" smtClean="0">
              <a:solidFill>
                <a:srgbClr val="3333FF"/>
              </a:solidFill>
            </a:endParaRPr>
          </a:p>
          <a:p>
            <a:pPr lvl="1"/>
            <a:r>
              <a:rPr kumimoji="1" lang="en-US" altLang="ja-JP" sz="1400" dirty="0" smtClean="0">
                <a:solidFill>
                  <a:srgbClr val="3333FF"/>
                </a:solidFill>
              </a:rPr>
              <a:t>On a centralized relay mode, a centralized scheduling R-CPE relays frames including control frames or data frames received from(to) the MR-BS to(from) the S-CPE, which will enhance connection reliability between the MR-BS and S-CPEs. Moreover, a centralized scheduling R-CPE may relay network management information received from an MR-BS such as the preamble, FCH, MAPs etc to S-CPEs to assist the network management of the MR-BS, which will also extend the service coverage of MR-WRAN.</a:t>
            </a:r>
            <a:endParaRPr kumimoji="1" lang="ja-JP" altLang="en-US" sz="1200" dirty="0" smtClean="0">
              <a:solidFill>
                <a:srgbClr val="3333FF"/>
              </a:solidFill>
            </a:endParaRPr>
          </a:p>
          <a:p>
            <a:pPr lvl="1"/>
            <a:endParaRPr kumimoji="1" lang="ja-JP" altLang="en-US" sz="1800" dirty="0"/>
          </a:p>
        </p:txBody>
      </p:sp>
      <p:sp>
        <p:nvSpPr>
          <p:cNvPr id="4" name="日付プレースホルダ 3"/>
          <p:cNvSpPr>
            <a:spLocks noGrp="1"/>
          </p:cNvSpPr>
          <p:nvPr>
            <p:ph type="dt" sz="half" idx="10"/>
          </p:nvPr>
        </p:nvSpPr>
        <p:spPr/>
        <p:txBody>
          <a:bodyPr/>
          <a:lstStyle/>
          <a:p>
            <a:pPr>
              <a:defRPr/>
            </a:pPr>
            <a:r>
              <a:rPr lang="en-US" altLang="ko-KR" dirty="0" smtClean="0"/>
              <a:t>Jan. 2014</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4</a:t>
            </a:fld>
            <a:endParaRPr lang="en-US" altLang="ko-KR"/>
          </a:p>
        </p:txBody>
      </p:sp>
    </p:spTree>
  </p:cSld>
  <p:clrMapOvr>
    <a:masterClrMapping/>
  </p:clrMapOvr>
</p:sld>
</file>

<file path=ppt/theme/theme1.xml><?xml version="1.0" encoding="utf-8"?>
<a:theme xmlns:a="http://schemas.openxmlformats.org/drawingml/2006/main" name="802-22b-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22-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342900" marR="0" indent="-342900" algn="just" defTabSz="914400" rtl="0" eaLnBrk="0" fontAlgn="base" latinLnBrk="0" hangingPunct="0">
          <a:lnSpc>
            <a:spcPct val="80000"/>
          </a:lnSpc>
          <a:spcBef>
            <a:spcPct val="20000"/>
          </a:spcBef>
          <a:spcAft>
            <a:spcPct val="0"/>
          </a:spcAft>
          <a:buClrTx/>
          <a:buSzTx/>
          <a:buFontTx/>
          <a:buNone/>
          <a:tabLst/>
          <a:defRPr kumimoji="0" lang="en-US" sz="1400" b="1" i="0" u="none" strike="noStrike" cap="none" normalizeH="0" baseline="0" smtClean="0">
            <a:ln>
              <a:noFill/>
            </a:ln>
            <a:solidFill>
              <a:schemeClr val="tx1"/>
            </a:solidFill>
            <a:effectLst/>
            <a:latin typeface="Times New Roman" pitchFamily="18" charset="0"/>
            <a:ea typeface="굴림" pitchFamily="50" charset="-127"/>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342900" marR="0" indent="-342900" algn="just" defTabSz="914400" rtl="0" eaLnBrk="0" fontAlgn="base" latinLnBrk="0" hangingPunct="0">
          <a:lnSpc>
            <a:spcPct val="80000"/>
          </a:lnSpc>
          <a:spcBef>
            <a:spcPct val="20000"/>
          </a:spcBef>
          <a:spcAft>
            <a:spcPct val="0"/>
          </a:spcAft>
          <a:buClrTx/>
          <a:buSzTx/>
          <a:buFontTx/>
          <a:buNone/>
          <a:tabLst/>
          <a:defRPr kumimoji="0" lang="en-US" sz="1400" b="1" i="0" u="none" strike="noStrike" cap="none" normalizeH="0" baseline="0" smtClean="0">
            <a:ln>
              <a:noFill/>
            </a:ln>
            <a:solidFill>
              <a:schemeClr val="tx1"/>
            </a:solidFill>
            <a:effectLst/>
            <a:latin typeface="Times New Roman" pitchFamily="18" charset="0"/>
            <a:ea typeface="굴림" pitchFamily="50" charset="-127"/>
          </a:defRPr>
        </a:defPPr>
      </a:lstStyle>
    </a:lnDef>
  </a:objectDefaults>
  <a:extraClrSchemeLst>
    <a:extraClrScheme>
      <a:clrScheme name="802-22-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22-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22-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22-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22-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22-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22-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802-22-Submission</Template>
  <TotalTime>60063</TotalTime>
  <Words>640</Words>
  <Application>Microsoft Office PowerPoint</Application>
  <PresentationFormat>画面に合わせる (4:3)</PresentationFormat>
  <Paragraphs>42</Paragraphs>
  <Slides>4</Slides>
  <Notes>0</Notes>
  <HiddenSlides>0</HiddenSlides>
  <MMClips>0</MMClips>
  <ScaleCrop>false</ScaleCrop>
  <HeadingPairs>
    <vt:vector size="6" baseType="variant">
      <vt:variant>
        <vt:lpstr>テーマ</vt:lpstr>
      </vt:variant>
      <vt:variant>
        <vt:i4>1</vt:i4>
      </vt:variant>
      <vt:variant>
        <vt:lpstr>埋め込まれた OLE サーバー</vt:lpstr>
      </vt:variant>
      <vt:variant>
        <vt:i4>1</vt:i4>
      </vt:variant>
      <vt:variant>
        <vt:lpstr>スライド タイトル</vt:lpstr>
      </vt:variant>
      <vt:variant>
        <vt:i4>4</vt:i4>
      </vt:variant>
    </vt:vector>
  </HeadingPairs>
  <TitlesOfParts>
    <vt:vector size="6" baseType="lpstr">
      <vt:lpstr>802-22b-Submission</vt:lpstr>
      <vt:lpstr>Document</vt:lpstr>
      <vt:lpstr>Comment Resolution related to  Frame Configuration</vt:lpstr>
      <vt:lpstr>Comment Resolution related to CID #85, #159</vt:lpstr>
      <vt:lpstr>Centralized Scheduling vs. Distributed Scheduling</vt:lpstr>
      <vt:lpstr>Proposed Resolution for #85, #159</vt:lpstr>
    </vt:vector>
  </TitlesOfParts>
  <Company>ETRI</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ETRI OFDMA Parameters</dc:title>
  <dc:creator>"Chang-woo Pyo" &lt;cwpyo@nict.go.jp&gt;</dc:creator>
  <cp:lastModifiedBy>cwpyo</cp:lastModifiedBy>
  <cp:revision>1430</cp:revision>
  <cp:lastPrinted>1998-02-10T13:28:06Z</cp:lastPrinted>
  <dcterms:created xsi:type="dcterms:W3CDTF">2006-06-26T04:34:43Z</dcterms:created>
  <dcterms:modified xsi:type="dcterms:W3CDTF">2014-01-09T08:20:10Z</dcterms:modified>
</cp:coreProperties>
</file>