
<file path=[Content_Types].xml><?xml version="1.0" encoding="utf-8"?>
<Types xmlns="http://schemas.openxmlformats.org/package/2006/content-types">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565" r:id="rId2"/>
    <p:sldId id="566" r:id="rId3"/>
    <p:sldId id="567" r:id="rId4"/>
    <p:sldId id="568" r:id="rId5"/>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Jan. 2014</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22-13-0179-01-000b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a:t>
            </a:r>
            <a:br>
              <a:rPr lang="en-US" altLang="ko-KR" dirty="0" smtClean="0">
                <a:latin typeface="Times New Roman" charset="0"/>
                <a:ea typeface="굴림" charset="0"/>
                <a:cs typeface="굴림" charset="0"/>
              </a:rPr>
            </a:br>
            <a:r>
              <a:rPr lang="en-US" altLang="ko-KR" dirty="0" smtClean="0">
                <a:latin typeface="Times New Roman" charset="0"/>
                <a:ea typeface="굴림" charset="0"/>
                <a:cs typeface="굴림" charset="0"/>
              </a:rPr>
              <a:t>Frame Configuration</a:t>
            </a:r>
            <a:endParaRPr kumimoji="1" lang="ja-JP" altLang="en-US" dirty="0"/>
          </a:p>
        </p:txBody>
      </p:sp>
      <p:sp>
        <p:nvSpPr>
          <p:cNvPr id="4" name="日付プレースホルダ 3"/>
          <p:cNvSpPr>
            <a:spLocks noGrp="1"/>
          </p:cNvSpPr>
          <p:nvPr>
            <p:ph type="dt" sz="half" idx="10"/>
          </p:nvPr>
        </p:nvSpPr>
        <p:spPr>
          <a:xfrm>
            <a:off x="696913" y="334189"/>
            <a:ext cx="936154" cy="276999"/>
          </a:xfrm>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8714" y="1628800"/>
            <a:ext cx="5350888"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2013-11-21</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CID #85, #159</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graphicFrame>
        <p:nvGraphicFramePr>
          <p:cNvPr id="9" name="表 8"/>
          <p:cNvGraphicFramePr>
            <a:graphicFrameLocks noGrp="1"/>
          </p:cNvGraphicFramePr>
          <p:nvPr/>
        </p:nvGraphicFramePr>
        <p:xfrm>
          <a:off x="611560" y="2348880"/>
          <a:ext cx="8136904" cy="1512168"/>
        </p:xfrm>
        <a:graphic>
          <a:graphicData uri="http://schemas.openxmlformats.org/drawingml/2006/table">
            <a:tbl>
              <a:tblPr/>
              <a:tblGrid>
                <a:gridCol w="414710"/>
                <a:gridCol w="3861097"/>
                <a:gridCol w="3861097"/>
              </a:tblGrid>
              <a:tr h="397893">
                <a:tc>
                  <a:txBody>
                    <a:bodyPr/>
                    <a:lstStyle/>
                    <a:p>
                      <a:pPr algn="ctr" fontAlgn="ctr"/>
                      <a:r>
                        <a:rPr lang="en-US" sz="80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80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800" b="1" i="0" u="none" strike="noStrike">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565828">
                <a:tc>
                  <a:txBody>
                    <a:bodyPr/>
                    <a:lstStyle/>
                    <a:p>
                      <a:pPr algn="ctr" fontAlgn="t"/>
                      <a:r>
                        <a:rPr lang="en-US" altLang="ja-JP" sz="1000" b="0" i="0" u="none" strike="noStrike" dirty="0">
                          <a:latin typeface="Arial"/>
                        </a:rPr>
                        <a:t>85</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dirty="0">
                          <a:latin typeface="Arial"/>
                        </a:rPr>
                        <a:t>"A general frame … the local cell". There is not any reason why two </a:t>
                      </a:r>
                      <a:r>
                        <a:rPr lang="en-US" sz="1000" b="0" i="0" u="none" strike="noStrike" dirty="0" err="1">
                          <a:latin typeface="Arial"/>
                        </a:rPr>
                        <a:t>defferent</a:t>
                      </a:r>
                      <a:r>
                        <a:rPr lang="en-US" sz="1000" b="0" i="0" u="none" strike="noStrike" dirty="0">
                          <a:latin typeface="Arial"/>
                        </a:rPr>
                        <a:t> modes is used in MR-WRAN. Add the reason.</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a:latin typeface="Arial"/>
                        </a:rPr>
                        <a:t>"A centralized relay mode is …, while a distributed relay mode can extend the service coverage"</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r>
              <a:tr h="548447">
                <a:tc>
                  <a:txBody>
                    <a:bodyPr/>
                    <a:lstStyle/>
                    <a:p>
                      <a:pPr algn="ctr" fontAlgn="t"/>
                      <a:r>
                        <a:rPr lang="en-US" altLang="ja-JP" sz="1000" b="0" i="0" u="none" strike="noStrike" dirty="0">
                          <a:latin typeface="Arial"/>
                        </a:rPr>
                        <a:t>159</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latin typeface="Arial"/>
                        </a:rPr>
                        <a:t>Why can only the distributed scheduling R-CPE configure the local cell? Why cannot the centralized scheduling R-CPE configure the local cell under the control of MR-BS?</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latin typeface="Arial"/>
                        </a:rPr>
                        <a:t>Clarify the functions of distributed scheduling and centralized scheduling R-CPEs in detail.</a:t>
                      </a:r>
                    </a:p>
                  </a:txBody>
                  <a:tcPr marL="0" marR="0" marT="0" marB="0">
                    <a:lnL>
                      <a:noFill/>
                    </a:lnL>
                    <a:lnR>
                      <a:noFill/>
                    </a:lnR>
                    <a:lnT>
                      <a:noFill/>
                    </a:lnT>
                    <a:lnB>
                      <a:noFill/>
                    </a:lnB>
                    <a:solidFill>
                      <a:srgbClr val="FFFF00"/>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Centralized Scheduling vs. Distributed Scheduling</a:t>
            </a:r>
            <a:endParaRPr kumimoji="1" lang="ja-JP" altLang="en-US" dirty="0"/>
          </a:p>
        </p:txBody>
      </p:sp>
      <p:sp>
        <p:nvSpPr>
          <p:cNvPr id="3" name="コンテンツ プレースホルダ 2"/>
          <p:cNvSpPr>
            <a:spLocks noGrp="1"/>
          </p:cNvSpPr>
          <p:nvPr>
            <p:ph idx="1"/>
          </p:nvPr>
        </p:nvSpPr>
        <p:spPr/>
        <p:txBody>
          <a:bodyPr/>
          <a:lstStyle/>
          <a:p>
            <a:r>
              <a:rPr kumimoji="1" lang="en-US" altLang="ja-JP" sz="1800" dirty="0" smtClean="0"/>
              <a:t>On a distributed relay mode, a distributed scheduling R-CPE configures a local cell containing more than one S-CPE within an MR-WRAN cell, and manages the S-CPEs locally by transmitting network management information such as a local frame preamble, DRZ-FCH, DRZ-MAPs etc, which enable to reduce the network management overhead of the MR-BS as well as could extend the service coverage of MR-WRAN.</a:t>
            </a:r>
          </a:p>
          <a:p>
            <a:endParaRPr kumimoji="1" lang="en-US" altLang="ja-JP" sz="1800" dirty="0" smtClean="0"/>
          </a:p>
          <a:p>
            <a:r>
              <a:rPr kumimoji="1" lang="en-US" altLang="ja-JP" sz="1800" dirty="0" smtClean="0"/>
              <a:t>On a centralized relay mode, a centralized scheduling R-CPE relays frames including control frames or data frames received from(to) the MR-BS to(from) the S-CPE, which will enhance connection reliability between the MR-BS and S-CPEs. Moreover, a centralized scheduling R-CPE may relay network management information received from an MR-BS such as the preamble, FCH, MAPs etc to S-CPEs to assist the network management of the MR-BS, which will also extend the service coverage of MR-WRAN.</a:t>
            </a:r>
            <a:endParaRPr kumimoji="1" lang="ja-JP" altLang="en-US" sz="1800"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82960"/>
          </a:xfrm>
        </p:spPr>
        <p:txBody>
          <a:bodyPr/>
          <a:lstStyle/>
          <a:p>
            <a:r>
              <a:rPr kumimoji="1" lang="en-US" altLang="ja-JP" dirty="0" smtClean="0"/>
              <a:t>Proposed Resolution for #85, #159</a:t>
            </a:r>
            <a:endParaRPr kumimoji="1" lang="ja-JP" altLang="en-US" dirty="0"/>
          </a:p>
        </p:txBody>
      </p:sp>
      <p:sp>
        <p:nvSpPr>
          <p:cNvPr id="3" name="コンテンツ プレースホルダ 2"/>
          <p:cNvSpPr>
            <a:spLocks noGrp="1"/>
          </p:cNvSpPr>
          <p:nvPr>
            <p:ph idx="1"/>
          </p:nvPr>
        </p:nvSpPr>
        <p:spPr>
          <a:xfrm>
            <a:off x="685800" y="1340768"/>
            <a:ext cx="7772400" cy="4755232"/>
          </a:xfrm>
        </p:spPr>
        <p:txBody>
          <a:bodyPr/>
          <a:lstStyle/>
          <a:p>
            <a:r>
              <a:rPr kumimoji="1" lang="en-US" altLang="ja-JP" sz="2000" dirty="0" smtClean="0"/>
              <a:t>Modify the following sentences at 7.4b</a:t>
            </a:r>
          </a:p>
          <a:p>
            <a:pPr lvl="1"/>
            <a:r>
              <a:rPr lang="en-US" altLang="ja-JP" sz="1400" strike="sngStrike" dirty="0" smtClean="0"/>
              <a:t>On the centralized relay mode, a centralized scheduling R-CPE provides relay connections for the S-CPEs under the management of the MR-BS and relays frames including control frames or data frames received from (to) the MR-BS to (from) the S-CPE, which will enhance connection reliability between the MR-BS and S-CPEs. On the distributed relay mode, on the other hand, a distributed scheduling R-CPE configures a local cell within the MR-WRAN cell, and has the similar functionality of MR-BS and manages S-CPEs within the local cell.</a:t>
            </a:r>
          </a:p>
          <a:p>
            <a:pPr lvl="1"/>
            <a:endParaRPr kumimoji="1" lang="en-US" altLang="ja-JP" sz="1400" dirty="0" smtClean="0">
              <a:solidFill>
                <a:srgbClr val="3333FF"/>
              </a:solidFill>
            </a:endParaRPr>
          </a:p>
          <a:p>
            <a:pPr lvl="1"/>
            <a:r>
              <a:rPr kumimoji="1" lang="en-US" altLang="ja-JP" sz="1400" dirty="0" smtClean="0">
                <a:solidFill>
                  <a:srgbClr val="3333FF"/>
                </a:solidFill>
              </a:rPr>
              <a:t>On a distributed </a:t>
            </a:r>
            <a:r>
              <a:rPr kumimoji="1" lang="en-US" altLang="ja-JP" sz="1400" strike="sngStrike" dirty="0" smtClean="0">
                <a:solidFill>
                  <a:srgbClr val="3333FF"/>
                </a:solidFill>
              </a:rPr>
              <a:t>relay </a:t>
            </a:r>
            <a:r>
              <a:rPr kumimoji="1" lang="en-US" altLang="ja-JP" sz="1400" dirty="0" smtClean="0">
                <a:solidFill>
                  <a:srgbClr val="FF0000"/>
                </a:solidFill>
              </a:rPr>
              <a:t>scheduling</a:t>
            </a:r>
            <a:r>
              <a:rPr kumimoji="1" lang="en-US" altLang="ja-JP" sz="1400" strike="sngStrike" dirty="0" smtClean="0">
                <a:solidFill>
                  <a:srgbClr val="3333FF"/>
                </a:solidFill>
              </a:rPr>
              <a:t> </a:t>
            </a:r>
            <a:r>
              <a:rPr kumimoji="1" lang="en-US" altLang="ja-JP" sz="1400" dirty="0" smtClean="0">
                <a:solidFill>
                  <a:srgbClr val="3333FF"/>
                </a:solidFill>
              </a:rPr>
              <a:t>mode</a:t>
            </a:r>
            <a:r>
              <a:rPr kumimoji="1" lang="en-US" altLang="ja-JP" sz="1400" dirty="0" smtClean="0">
                <a:solidFill>
                  <a:srgbClr val="3333FF"/>
                </a:solidFill>
              </a:rPr>
              <a:t>, a distributed scheduling </a:t>
            </a:r>
            <a:r>
              <a:rPr kumimoji="1" lang="en-US" altLang="ja-JP" sz="1400" strike="sngStrike" dirty="0" smtClean="0">
                <a:solidFill>
                  <a:srgbClr val="3333FF"/>
                </a:solidFill>
              </a:rPr>
              <a:t>R-CPE</a:t>
            </a:r>
            <a:r>
              <a:rPr kumimoji="1" lang="en-US" altLang="ja-JP" sz="1400" dirty="0" smtClean="0">
                <a:solidFill>
                  <a:srgbClr val="3333FF"/>
                </a:solidFill>
              </a:rPr>
              <a:t> </a:t>
            </a:r>
            <a:r>
              <a:rPr kumimoji="1" lang="en-US" altLang="ja-JP" sz="1400" dirty="0" smtClean="0">
                <a:solidFill>
                  <a:srgbClr val="FF0000"/>
                </a:solidFill>
              </a:rPr>
              <a:t>A-CPE</a:t>
            </a:r>
            <a:r>
              <a:rPr kumimoji="1" lang="en-US" altLang="ja-JP" sz="1400" dirty="0" smtClean="0">
                <a:solidFill>
                  <a:srgbClr val="3333FF"/>
                </a:solidFill>
              </a:rPr>
              <a:t> configures </a:t>
            </a:r>
            <a:r>
              <a:rPr kumimoji="1" lang="en-US" altLang="ja-JP" sz="1400" dirty="0" smtClean="0">
                <a:solidFill>
                  <a:srgbClr val="3333FF"/>
                </a:solidFill>
              </a:rPr>
              <a:t>a local cell containing more than one S-CPE within an MR-WRAN cell, and manages </a:t>
            </a:r>
            <a:r>
              <a:rPr kumimoji="1" lang="en-US" altLang="ja-JP" sz="1400" dirty="0" smtClean="0">
                <a:solidFill>
                  <a:srgbClr val="3333FF"/>
                </a:solidFill>
              </a:rPr>
              <a:t>the </a:t>
            </a:r>
            <a:r>
              <a:rPr kumimoji="1" lang="en-US" altLang="ja-JP" sz="1400" dirty="0" smtClean="0">
                <a:solidFill>
                  <a:srgbClr val="3333FF"/>
                </a:solidFill>
              </a:rPr>
              <a:t>S-CPEs locally by </a:t>
            </a:r>
            <a:r>
              <a:rPr kumimoji="1" lang="en-US" altLang="ja-JP" sz="1400" dirty="0" smtClean="0">
                <a:solidFill>
                  <a:srgbClr val="FF0000"/>
                </a:solidFill>
              </a:rPr>
              <a:t>producing and </a:t>
            </a:r>
            <a:r>
              <a:rPr kumimoji="1" lang="en-US" altLang="ja-JP" sz="1400" dirty="0" smtClean="0">
                <a:solidFill>
                  <a:srgbClr val="FF0000"/>
                </a:solidFill>
              </a:rPr>
              <a:t>transmitting  </a:t>
            </a:r>
            <a:r>
              <a:rPr kumimoji="1" lang="en-US" altLang="ja-JP" sz="1400" dirty="0" smtClean="0">
                <a:solidFill>
                  <a:srgbClr val="3333FF"/>
                </a:solidFill>
              </a:rPr>
              <a:t>network </a:t>
            </a:r>
            <a:r>
              <a:rPr kumimoji="1" lang="en-US" altLang="ja-JP" sz="1400" dirty="0" smtClean="0">
                <a:solidFill>
                  <a:srgbClr val="3333FF"/>
                </a:solidFill>
              </a:rPr>
              <a:t>management information such as a local frame preamble, DRZ-FCH, DRZ-MAPs etc, which enable to reduce the network management overhead of the MR-BS as well as could extend the service coverage of MR-WRAN.</a:t>
            </a:r>
          </a:p>
          <a:p>
            <a:pPr lvl="1"/>
            <a:endParaRPr kumimoji="1" lang="en-US" altLang="ja-JP" sz="1400" dirty="0" smtClean="0">
              <a:solidFill>
                <a:srgbClr val="3333FF"/>
              </a:solidFill>
            </a:endParaRPr>
          </a:p>
          <a:p>
            <a:pPr lvl="1"/>
            <a:r>
              <a:rPr kumimoji="1" lang="en-US" altLang="ja-JP" sz="1400" dirty="0" smtClean="0">
                <a:solidFill>
                  <a:srgbClr val="3333FF"/>
                </a:solidFill>
              </a:rPr>
              <a:t>On a centralized </a:t>
            </a:r>
            <a:r>
              <a:rPr kumimoji="1" lang="en-US" altLang="ja-JP" sz="1400" strike="sngStrike" dirty="0" smtClean="0">
                <a:solidFill>
                  <a:srgbClr val="3333FF"/>
                </a:solidFill>
              </a:rPr>
              <a:t>relay </a:t>
            </a:r>
            <a:r>
              <a:rPr kumimoji="1" lang="en-US" altLang="ja-JP" sz="1400" dirty="0" smtClean="0">
                <a:solidFill>
                  <a:srgbClr val="FF0000"/>
                </a:solidFill>
              </a:rPr>
              <a:t>scheduling</a:t>
            </a:r>
            <a:r>
              <a:rPr kumimoji="1" lang="en-US" altLang="ja-JP" sz="1400" strike="sngStrike" dirty="0" smtClean="0">
                <a:solidFill>
                  <a:srgbClr val="3333FF"/>
                </a:solidFill>
              </a:rPr>
              <a:t> </a:t>
            </a:r>
            <a:r>
              <a:rPr kumimoji="1" lang="en-US" altLang="ja-JP" sz="1400" dirty="0" smtClean="0">
                <a:solidFill>
                  <a:srgbClr val="3333FF"/>
                </a:solidFill>
              </a:rPr>
              <a:t>mode</a:t>
            </a:r>
            <a:r>
              <a:rPr kumimoji="1" lang="en-US" altLang="ja-JP" sz="1400" dirty="0" smtClean="0">
                <a:solidFill>
                  <a:srgbClr val="3333FF"/>
                </a:solidFill>
              </a:rPr>
              <a:t>, a centralized scheduling </a:t>
            </a:r>
            <a:r>
              <a:rPr kumimoji="1" lang="en-US" altLang="ja-JP" sz="1400" strike="sngStrike" dirty="0" smtClean="0">
                <a:solidFill>
                  <a:srgbClr val="3333FF"/>
                </a:solidFill>
              </a:rPr>
              <a:t>R-CPE</a:t>
            </a:r>
            <a:r>
              <a:rPr kumimoji="1" lang="en-US" altLang="ja-JP" sz="1400" dirty="0" smtClean="0">
                <a:solidFill>
                  <a:srgbClr val="3333FF"/>
                </a:solidFill>
              </a:rPr>
              <a:t> </a:t>
            </a:r>
            <a:r>
              <a:rPr kumimoji="1" lang="en-US" altLang="ja-JP" sz="1400" dirty="0" smtClean="0">
                <a:solidFill>
                  <a:srgbClr val="FF0000"/>
                </a:solidFill>
              </a:rPr>
              <a:t>A-CPE</a:t>
            </a:r>
            <a:r>
              <a:rPr kumimoji="1" lang="en-US" altLang="ja-JP" sz="1400" dirty="0" smtClean="0">
                <a:solidFill>
                  <a:srgbClr val="3333FF"/>
                </a:solidFill>
              </a:rPr>
              <a:t> relays </a:t>
            </a:r>
            <a:r>
              <a:rPr kumimoji="1" lang="en-US" altLang="ja-JP" sz="1400" dirty="0" smtClean="0">
                <a:solidFill>
                  <a:srgbClr val="3333FF"/>
                </a:solidFill>
              </a:rPr>
              <a:t>frames including control frames or data frames received from(to) the MR-BS to(from) the S-CPE, which will enhance connection reliability between the MR-BS and S-CPEs. Moreover, a centralized scheduling R-CPE may relay network management information received from an MR-BS such as the preamble, FCH, MAPs etc to S-CPEs to assist the network management of the MR-BS, which will also extend the service coverage of MR-WRAN.</a:t>
            </a:r>
            <a:endParaRPr kumimoji="1" lang="ja-JP" altLang="en-US" sz="1200" dirty="0" smtClean="0">
              <a:solidFill>
                <a:srgbClr val="3333FF"/>
              </a:solidFill>
            </a:endParaRPr>
          </a:p>
          <a:p>
            <a:pPr lvl="1"/>
            <a:endParaRPr kumimoji="1" lang="ja-JP" altLang="en-US" sz="1800"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60094</TotalTime>
  <Words>646</Words>
  <Application>Microsoft Office PowerPoint</Application>
  <PresentationFormat>画面に合わせる (4:3)</PresentationFormat>
  <Paragraphs>42</Paragraphs>
  <Slides>4</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6" baseType="lpstr">
      <vt:lpstr>802-22b-Submission</vt:lpstr>
      <vt:lpstr>Document</vt:lpstr>
      <vt:lpstr>Comment Resolution related to  Frame Configuration</vt:lpstr>
      <vt:lpstr>Comment Resolution related to CID #85, #159</vt:lpstr>
      <vt:lpstr>Centralized Scheduling vs. Distributed Scheduling</vt:lpstr>
      <vt:lpstr>Proposed Resolution for #85, #159</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1431</cp:revision>
  <cp:lastPrinted>1998-02-10T13:28:06Z</cp:lastPrinted>
  <dcterms:created xsi:type="dcterms:W3CDTF">2006-06-26T04:34:43Z</dcterms:created>
  <dcterms:modified xsi:type="dcterms:W3CDTF">2014-01-21T20:03:31Z</dcterms:modified>
</cp:coreProperties>
</file>