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71" r:id="rId4"/>
    <p:sldId id="567" r:id="rId5"/>
    <p:sldId id="568" r:id="rId6"/>
    <p:sldId id="569" r:id="rId7"/>
    <p:sldId id="570" r:id="rId8"/>
    <p:sldId id="572"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22-14-0005-00-000b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 MAC Frame (CID 225, 226)</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r>
              <a:rPr lang="en-US" altLang="ko-KR" dirty="0" smtClean="0">
                <a:latin typeface="Times New Roman" charset="0"/>
                <a:ea typeface="굴림" charset="0"/>
                <a:cs typeface="굴림" charset="0"/>
              </a:rPr>
              <a:t>MAC Frame (CID 225, 226)</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16" name="表 15"/>
          <p:cNvGraphicFramePr>
            <a:graphicFrameLocks noGrp="1"/>
          </p:cNvGraphicFramePr>
          <p:nvPr/>
        </p:nvGraphicFramePr>
        <p:xfrm>
          <a:off x="971600" y="2204864"/>
          <a:ext cx="7488832" cy="128016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a:latin typeface="Arial"/>
                        </a:rPr>
                        <a:t>225</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Why is a new AZ DS-MAP IE defined (see Table G1). How is different than the DS-MAP IE as defined in 7.7.2.1 of IEEE Std. 802.22-2011</a:t>
                      </a:r>
                    </a:p>
                  </a:txBody>
                  <a:tcPr marL="0" marR="0" marT="0" marB="0">
                    <a:lnL>
                      <a:noFill/>
                    </a:lnL>
                    <a:lnR>
                      <a:noFill/>
                    </a:lnR>
                    <a:lnT>
                      <a:noFill/>
                    </a:lnT>
                    <a:lnB>
                      <a:noFill/>
                    </a:lnB>
                    <a:solidFill>
                      <a:srgbClr val="FFFF00"/>
                    </a:solidFill>
                  </a:tcPr>
                </a:tc>
                <a:tc>
                  <a:txBody>
                    <a:bodyPr/>
                    <a:lstStyle/>
                    <a:p>
                      <a:pPr algn="l" fontAlgn="t"/>
                      <a:r>
                        <a:rPr lang="en-US" sz="1050" b="0" i="0" u="none" strike="noStrike">
                          <a:latin typeface="Arial"/>
                        </a:rPr>
                        <a:t>If there is no real funcitonal need for defining a new IE for the DS access zone, then change all references of AZDS-MAP IE to DS-MAP IE and remove section 7.7.2.2. Make appropriate changes to MAP IE usage for US AZ.</a:t>
                      </a:r>
                    </a:p>
                  </a:txBody>
                  <a:tcPr marL="0" marR="0" marT="0" marB="0">
                    <a:lnL>
                      <a:noFill/>
                    </a:lnL>
                    <a:lnR>
                      <a:noFill/>
                    </a:lnR>
                    <a:lnT>
                      <a:noFill/>
                    </a:lnT>
                    <a:lnB>
                      <a:noFill/>
                    </a:lnB>
                    <a:solidFill>
                      <a:srgbClr val="FFFF00"/>
                    </a:solidFill>
                  </a:tcPr>
                </a:tc>
              </a:tr>
              <a:tr h="546390">
                <a:tc>
                  <a:txBody>
                    <a:bodyPr/>
                    <a:lstStyle/>
                    <a:p>
                      <a:pPr algn="ctr" fontAlgn="t"/>
                      <a:r>
                        <a:rPr lang="en-US" altLang="ja-JP" sz="1050" b="0" i="0" u="none" strike="noStrike">
                          <a:latin typeface="Arial"/>
                        </a:rPr>
                        <a:t>226</a:t>
                      </a:r>
                    </a:p>
                  </a:txBody>
                  <a:tcPr marL="0" marR="0" marT="0" marB="0">
                    <a:lnL>
                      <a:noFill/>
                    </a:lnL>
                    <a:lnR>
                      <a:noFill/>
                    </a:lnR>
                    <a:lnT>
                      <a:noFill/>
                    </a:lnT>
                    <a:lnB>
                      <a:noFill/>
                    </a:lnB>
                    <a:solidFill>
                      <a:srgbClr val="FFFF00"/>
                    </a:solidFill>
                  </a:tcPr>
                </a:tc>
                <a:tc>
                  <a:txBody>
                    <a:bodyPr/>
                    <a:lstStyle/>
                    <a:p>
                      <a:pPr algn="l" fontAlgn="t"/>
                      <a:r>
                        <a:rPr lang="en-US" sz="1050" b="0" i="0" u="none" strike="noStrike">
                          <a:latin typeface="Arial"/>
                        </a:rPr>
                        <a:t>Why is a new DRZ DS-MAP IE defined (see Table I1). How is different than the DS-MAP IE as defined in 7.7.2.1 of IEEE Std. 802.22-2011</a:t>
                      </a:r>
                    </a:p>
                  </a:txBody>
                  <a:tcPr marL="0" marR="0" marT="0" marB="0">
                    <a:lnL>
                      <a:noFill/>
                    </a:lnL>
                    <a:lnR>
                      <a:noFill/>
                    </a:lnR>
                    <a:lnT>
                      <a:noFill/>
                    </a:lnT>
                    <a:lnB>
                      <a:noFill/>
                    </a:lnB>
                    <a:solidFill>
                      <a:srgbClr val="FFFF00"/>
                    </a:solidFill>
                  </a:tcPr>
                </a:tc>
                <a:tc>
                  <a:txBody>
                    <a:bodyPr/>
                    <a:lstStyle/>
                    <a:p>
                      <a:pPr algn="l" fontAlgn="t"/>
                      <a:r>
                        <a:rPr lang="en-US" sz="1050" b="0" i="0" u="none" strike="noStrike" dirty="0">
                          <a:latin typeface="Arial"/>
                        </a:rPr>
                        <a:t>If there is no real </a:t>
                      </a:r>
                      <a:r>
                        <a:rPr lang="en-US" sz="1050" b="0" i="0" u="none" strike="noStrike" dirty="0" err="1">
                          <a:latin typeface="Arial"/>
                        </a:rPr>
                        <a:t>funcitonal</a:t>
                      </a:r>
                      <a:r>
                        <a:rPr lang="en-US" sz="1050" b="0" i="0" u="none" strike="noStrike" dirty="0">
                          <a:latin typeface="Arial"/>
                        </a:rPr>
                        <a:t> need for defining a new IE for the DS Distributed relay zone, then change all references of DRZDS-MAP IE to DS-MAP IE and remove section 7.7.2.4. Make appropriate changes to US DRZ</a:t>
                      </a:r>
                    </a:p>
                  </a:txBody>
                  <a:tcPr marL="0" marR="0" marT="0" marB="0">
                    <a:lnL>
                      <a:noFill/>
                    </a:lnL>
                    <a:lnR>
                      <a:noFill/>
                    </a:lnR>
                    <a:lnT>
                      <a:noFill/>
                    </a:lnT>
                    <a:lnB>
                      <a:noFill/>
                    </a:lnB>
                    <a:solidFill>
                      <a:srgbClr val="FFFF00"/>
                    </a:solidFill>
                  </a:tcPr>
                </a:tc>
              </a:tr>
            </a:tbl>
          </a:graphicData>
        </a:graphic>
      </p:graphicFrame>
      <p:graphicFrame>
        <p:nvGraphicFramePr>
          <p:cNvPr id="17" name="表 16"/>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8" name="テキスト ボックス 17"/>
          <p:cNvSpPr txBox="1"/>
          <p:nvPr/>
        </p:nvSpPr>
        <p:spPr>
          <a:xfrm>
            <a:off x="1043608" y="4005064"/>
            <a:ext cx="2437077" cy="707886"/>
          </a:xfrm>
          <a:prstGeom prst="rect">
            <a:avLst/>
          </a:prstGeom>
          <a:noFill/>
        </p:spPr>
        <p:txBody>
          <a:bodyPr wrap="none" rtlCol="0">
            <a:spAutoFit/>
          </a:bodyPr>
          <a:lstStyle/>
          <a:p>
            <a:r>
              <a:rPr kumimoji="1" lang="en-US" altLang="ja-JP" sz="2000" dirty="0" smtClean="0"/>
              <a:t>Proposed Resolution</a:t>
            </a:r>
          </a:p>
          <a:p>
            <a:r>
              <a:rPr kumimoji="1" lang="en-US" altLang="ja-JP" sz="2000" dirty="0" smtClean="0"/>
              <a:t>: Reject</a:t>
            </a:r>
            <a:endParaRPr kumimoji="1" lang="ja-JP"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bwMode="auto">
          <a:xfrm>
            <a:off x="6084168" y="1772816"/>
            <a:ext cx="2520280" cy="3816424"/>
          </a:xfrm>
          <a:prstGeom prst="rect">
            <a:avLst/>
          </a:prstGeom>
          <a:solidFill>
            <a:schemeClr val="bg1">
              <a:lumMod val="65000"/>
            </a:schemeClr>
          </a:solid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1" name="正方形/長方形 20"/>
          <p:cNvSpPr/>
          <p:nvPr/>
        </p:nvSpPr>
        <p:spPr bwMode="auto">
          <a:xfrm>
            <a:off x="5868144" y="1988840"/>
            <a:ext cx="2520280" cy="3816424"/>
          </a:xfrm>
          <a:prstGeom prst="rect">
            <a:avLst/>
          </a:prstGeom>
          <a:solidFill>
            <a:schemeClr val="bg1">
              <a:lumMod val="65000"/>
            </a:schemeClr>
          </a:solid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 name="タイトル 1"/>
          <p:cNvSpPr>
            <a:spLocks noGrp="1"/>
          </p:cNvSpPr>
          <p:nvPr>
            <p:ph type="title"/>
          </p:nvPr>
        </p:nvSpPr>
        <p:spPr>
          <a:xfrm>
            <a:off x="685800" y="685800"/>
            <a:ext cx="7772400" cy="582960"/>
          </a:xfrm>
        </p:spPr>
        <p:txBody>
          <a:bodyPr/>
          <a:lstStyle/>
          <a:p>
            <a:r>
              <a:rPr kumimoji="1" lang="en-US" altLang="ja-JP" dirty="0" smtClean="0"/>
              <a:t>802.22b Frame Configuration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7" name="正方形/長方形 6"/>
          <p:cNvSpPr/>
          <p:nvPr/>
        </p:nvSpPr>
        <p:spPr bwMode="auto">
          <a:xfrm>
            <a:off x="539552" y="2257127"/>
            <a:ext cx="2328262" cy="3816424"/>
          </a:xfrm>
          <a:prstGeom prst="rect">
            <a:avLst/>
          </a:prstGeom>
          <a:solidFill>
            <a:schemeClr val="bg1">
              <a:lumMod val="65000"/>
            </a:schemeClr>
          </a:solid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w="76200">
                <a:solidFill>
                  <a:srgbClr val="0066FF"/>
                </a:solidFill>
              </a:ln>
              <a:solidFill>
                <a:schemeClr val="tx1"/>
              </a:solidFill>
              <a:effectLst/>
              <a:latin typeface="Times New Roman" pitchFamily="18" charset="0"/>
              <a:ea typeface="굴림" pitchFamily="50" charset="-127"/>
            </a:endParaRPr>
          </a:p>
        </p:txBody>
      </p:sp>
      <p:sp>
        <p:nvSpPr>
          <p:cNvPr id="8" name="正方形/長方形 7"/>
          <p:cNvSpPr/>
          <p:nvPr/>
        </p:nvSpPr>
        <p:spPr bwMode="auto">
          <a:xfrm>
            <a:off x="3011830" y="2257127"/>
            <a:ext cx="2520280" cy="3816424"/>
          </a:xfrm>
          <a:prstGeom prst="rect">
            <a:avLst/>
          </a:prstGeom>
          <a:solidFill>
            <a:schemeClr val="bg1">
              <a:lumMod val="65000"/>
            </a:schemeClr>
          </a:solidFill>
          <a:ln w="5715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899592" y="6093296"/>
            <a:ext cx="1544012" cy="307777"/>
          </a:xfrm>
          <a:prstGeom prst="rect">
            <a:avLst/>
          </a:prstGeom>
          <a:noFill/>
        </p:spPr>
        <p:txBody>
          <a:bodyPr wrap="none" rtlCol="0">
            <a:spAutoFit/>
          </a:bodyPr>
          <a:lstStyle/>
          <a:p>
            <a:r>
              <a:rPr kumimoji="1" lang="en-US" altLang="ja-JP" dirty="0" smtClean="0"/>
              <a:t>Access Zone (AZ)</a:t>
            </a:r>
            <a:endParaRPr kumimoji="1" lang="ja-JP" altLang="en-US" dirty="0"/>
          </a:p>
        </p:txBody>
      </p:sp>
      <p:sp>
        <p:nvSpPr>
          <p:cNvPr id="11" name="テキスト ボックス 10"/>
          <p:cNvSpPr txBox="1"/>
          <p:nvPr/>
        </p:nvSpPr>
        <p:spPr>
          <a:xfrm>
            <a:off x="3011830" y="6145559"/>
            <a:ext cx="2544286" cy="307777"/>
          </a:xfrm>
          <a:prstGeom prst="rect">
            <a:avLst/>
          </a:prstGeom>
          <a:noFill/>
        </p:spPr>
        <p:txBody>
          <a:bodyPr wrap="none" rtlCol="0">
            <a:spAutoFit/>
          </a:bodyPr>
          <a:lstStyle/>
          <a:p>
            <a:r>
              <a:rPr kumimoji="1" lang="en-US" altLang="ja-JP" dirty="0" smtClean="0"/>
              <a:t>Centralized Relay Zone (CRZ)</a:t>
            </a:r>
            <a:endParaRPr kumimoji="1" lang="ja-JP" altLang="en-US" dirty="0"/>
          </a:p>
        </p:txBody>
      </p:sp>
      <p:sp>
        <p:nvSpPr>
          <p:cNvPr id="12" name="正方形/長方形 11"/>
          <p:cNvSpPr/>
          <p:nvPr/>
        </p:nvSpPr>
        <p:spPr bwMode="auto">
          <a:xfrm>
            <a:off x="5652120" y="2257127"/>
            <a:ext cx="2520280" cy="3816424"/>
          </a:xfrm>
          <a:prstGeom prst="rect">
            <a:avLst/>
          </a:prstGeom>
          <a:solidFill>
            <a:schemeClr val="bg1">
              <a:lumMod val="65000"/>
            </a:schemeClr>
          </a:solid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3" name="テキスト ボックス 12"/>
          <p:cNvSpPr txBox="1"/>
          <p:nvPr/>
        </p:nvSpPr>
        <p:spPr>
          <a:xfrm>
            <a:off x="5652120" y="6145559"/>
            <a:ext cx="2523448" cy="307777"/>
          </a:xfrm>
          <a:prstGeom prst="rect">
            <a:avLst/>
          </a:prstGeom>
          <a:noFill/>
        </p:spPr>
        <p:txBody>
          <a:bodyPr wrap="none" rtlCol="0">
            <a:spAutoFit/>
          </a:bodyPr>
          <a:lstStyle/>
          <a:p>
            <a:r>
              <a:rPr kumimoji="1" lang="en-US" altLang="ja-JP" dirty="0" smtClean="0"/>
              <a:t>Distributed Relay Zone (CRZ)</a:t>
            </a:r>
            <a:endParaRPr kumimoji="1" lang="ja-JP" altLang="en-US" dirty="0"/>
          </a:p>
        </p:txBody>
      </p:sp>
      <p:cxnSp>
        <p:nvCxnSpPr>
          <p:cNvPr id="17" name="直線コネクタ 16"/>
          <p:cNvCxnSpPr/>
          <p:nvPr/>
        </p:nvCxnSpPr>
        <p:spPr bwMode="auto">
          <a:xfrm>
            <a:off x="1259632" y="1340768"/>
            <a:ext cx="6912768" cy="0"/>
          </a:xfrm>
          <a:prstGeom prst="line">
            <a:avLst/>
          </a:prstGeom>
          <a:noFill/>
          <a:ln w="9525" cap="flat" cmpd="sng" algn="ctr">
            <a:solidFill>
              <a:srgbClr val="0066FF"/>
            </a:solidFill>
            <a:prstDash val="solid"/>
            <a:round/>
            <a:headEnd type="triangle" w="med" len="med"/>
            <a:tailEnd type="triangle" w="med" len="med"/>
          </a:ln>
          <a:effectLst/>
        </p:spPr>
      </p:cxnSp>
      <p:sp>
        <p:nvSpPr>
          <p:cNvPr id="18" name="正方形/長方形 17"/>
          <p:cNvSpPr/>
          <p:nvPr/>
        </p:nvSpPr>
        <p:spPr bwMode="auto">
          <a:xfrm>
            <a:off x="2987824" y="2257127"/>
            <a:ext cx="1584176" cy="115212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9" name="正方形/長方形 18"/>
          <p:cNvSpPr/>
          <p:nvPr/>
        </p:nvSpPr>
        <p:spPr bwMode="auto">
          <a:xfrm>
            <a:off x="3923928" y="2257127"/>
            <a:ext cx="1584176" cy="3816424"/>
          </a:xfrm>
          <a:prstGeom prst="rect">
            <a:avLst/>
          </a:prstGeom>
          <a:noFill/>
          <a:ln w="38100" cap="flat" cmpd="sng" algn="ctr">
            <a:solidFill>
              <a:srgbClr val="008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0" name="正方形/長方形 19"/>
          <p:cNvSpPr/>
          <p:nvPr/>
        </p:nvSpPr>
        <p:spPr bwMode="auto">
          <a:xfrm>
            <a:off x="3059832" y="3985319"/>
            <a:ext cx="2448272" cy="1800200"/>
          </a:xfrm>
          <a:prstGeom prst="rect">
            <a:avLst/>
          </a:prstGeom>
          <a:noFill/>
          <a:ln w="38100" cap="flat" cmpd="sng" algn="ctr">
            <a:solidFill>
              <a:srgbClr val="7030A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3" name="テキスト ボックス 22"/>
          <p:cNvSpPr txBox="1"/>
          <p:nvPr/>
        </p:nvSpPr>
        <p:spPr>
          <a:xfrm>
            <a:off x="971600" y="1844824"/>
            <a:ext cx="1366080" cy="307777"/>
          </a:xfrm>
          <a:prstGeom prst="rect">
            <a:avLst/>
          </a:prstGeom>
          <a:noFill/>
        </p:spPr>
        <p:txBody>
          <a:bodyPr wrap="none" rtlCol="0">
            <a:spAutoFit/>
          </a:bodyPr>
          <a:lstStyle/>
          <a:p>
            <a:r>
              <a:rPr kumimoji="1" lang="en-US" altLang="ja-JP" dirty="0" smtClean="0"/>
              <a:t>No overlapping</a:t>
            </a:r>
            <a:endParaRPr kumimoji="1" lang="ja-JP" altLang="en-US" dirty="0"/>
          </a:p>
        </p:txBody>
      </p:sp>
      <p:sp>
        <p:nvSpPr>
          <p:cNvPr id="24" name="テキスト ボックス 23"/>
          <p:cNvSpPr txBox="1"/>
          <p:nvPr/>
        </p:nvSpPr>
        <p:spPr>
          <a:xfrm>
            <a:off x="3275856" y="1844824"/>
            <a:ext cx="2048959" cy="307777"/>
          </a:xfrm>
          <a:prstGeom prst="rect">
            <a:avLst/>
          </a:prstGeom>
          <a:noFill/>
        </p:spPr>
        <p:txBody>
          <a:bodyPr wrap="none" rtlCol="0">
            <a:spAutoFit/>
          </a:bodyPr>
          <a:lstStyle/>
          <a:p>
            <a:r>
              <a:rPr kumimoji="1" lang="en-US" altLang="ja-JP" dirty="0" smtClean="0"/>
              <a:t>Overlapping by R-CPEs</a:t>
            </a:r>
            <a:endParaRPr kumimoji="1" lang="ja-JP" altLang="en-US" dirty="0"/>
          </a:p>
        </p:txBody>
      </p:sp>
      <p:sp>
        <p:nvSpPr>
          <p:cNvPr id="25" name="テキスト ボックス 24"/>
          <p:cNvSpPr txBox="1"/>
          <p:nvPr/>
        </p:nvSpPr>
        <p:spPr>
          <a:xfrm>
            <a:off x="6300192" y="1412776"/>
            <a:ext cx="2048959" cy="307777"/>
          </a:xfrm>
          <a:prstGeom prst="rect">
            <a:avLst/>
          </a:prstGeom>
          <a:noFill/>
        </p:spPr>
        <p:txBody>
          <a:bodyPr wrap="none" rtlCol="0">
            <a:spAutoFit/>
          </a:bodyPr>
          <a:lstStyle/>
          <a:p>
            <a:r>
              <a:rPr kumimoji="1" lang="en-US" altLang="ja-JP" dirty="0" smtClean="0"/>
              <a:t>Overlapping by R-CPEs</a:t>
            </a:r>
            <a:endParaRPr kumimoji="1" lang="ja-JP" altLang="en-US" dirty="0"/>
          </a:p>
        </p:txBody>
      </p:sp>
      <p:sp>
        <p:nvSpPr>
          <p:cNvPr id="26" name="テキスト ボックス 25"/>
          <p:cNvSpPr txBox="1"/>
          <p:nvPr/>
        </p:nvSpPr>
        <p:spPr>
          <a:xfrm>
            <a:off x="611560" y="2564904"/>
            <a:ext cx="2206053" cy="523220"/>
          </a:xfrm>
          <a:prstGeom prst="rect">
            <a:avLst/>
          </a:prstGeom>
          <a:noFill/>
        </p:spPr>
        <p:txBody>
          <a:bodyPr wrap="none" rtlCol="0">
            <a:spAutoFit/>
          </a:bodyPr>
          <a:lstStyle/>
          <a:p>
            <a:r>
              <a:rPr kumimoji="1" lang="en-US" altLang="ja-JP" dirty="0" smtClean="0"/>
              <a:t>DS-MAP IE</a:t>
            </a:r>
          </a:p>
          <a:p>
            <a:r>
              <a:rPr kumimoji="1" lang="en-US" altLang="ja-JP" dirty="0" smtClean="0"/>
              <a:t>- Multi-zone configuration</a:t>
            </a:r>
            <a:endParaRPr kumimoji="1" lang="ja-JP" altLang="en-US" dirty="0"/>
          </a:p>
        </p:txBody>
      </p:sp>
      <p:sp>
        <p:nvSpPr>
          <p:cNvPr id="27" name="テキスト ボックス 26"/>
          <p:cNvSpPr txBox="1"/>
          <p:nvPr/>
        </p:nvSpPr>
        <p:spPr>
          <a:xfrm>
            <a:off x="3059832" y="2564904"/>
            <a:ext cx="2215671" cy="523220"/>
          </a:xfrm>
          <a:prstGeom prst="rect">
            <a:avLst/>
          </a:prstGeom>
          <a:noFill/>
        </p:spPr>
        <p:txBody>
          <a:bodyPr wrap="none" rtlCol="0">
            <a:spAutoFit/>
          </a:bodyPr>
          <a:lstStyle/>
          <a:p>
            <a:r>
              <a:rPr kumimoji="1" lang="en-US" altLang="ja-JP" dirty="0" smtClean="0"/>
              <a:t>CRZDS-MAP IE</a:t>
            </a:r>
          </a:p>
          <a:p>
            <a:r>
              <a:rPr kumimoji="1" lang="en-US" altLang="ja-JP" dirty="0" smtClean="0"/>
              <a:t>- Overlapping information</a:t>
            </a:r>
            <a:endParaRPr kumimoji="1" lang="ja-JP" altLang="en-US" dirty="0"/>
          </a:p>
        </p:txBody>
      </p:sp>
      <p:sp>
        <p:nvSpPr>
          <p:cNvPr id="28" name="テキスト ボックス 27"/>
          <p:cNvSpPr txBox="1"/>
          <p:nvPr/>
        </p:nvSpPr>
        <p:spPr>
          <a:xfrm>
            <a:off x="5796136" y="2420888"/>
            <a:ext cx="3132589" cy="738664"/>
          </a:xfrm>
          <a:prstGeom prst="rect">
            <a:avLst/>
          </a:prstGeom>
          <a:noFill/>
        </p:spPr>
        <p:txBody>
          <a:bodyPr wrap="none" rtlCol="0">
            <a:spAutoFit/>
          </a:bodyPr>
          <a:lstStyle/>
          <a:p>
            <a:r>
              <a:rPr kumimoji="1" lang="en-US" altLang="ja-JP" dirty="0" smtClean="0"/>
              <a:t>DRZDS-MAP IE</a:t>
            </a:r>
          </a:p>
          <a:p>
            <a:pPr>
              <a:buFontTx/>
              <a:buChar char="-"/>
            </a:pPr>
            <a:r>
              <a:rPr kumimoji="1" lang="en-US" altLang="ja-JP" dirty="0" smtClean="0"/>
              <a:t>Same as DS-MAP IE,</a:t>
            </a:r>
          </a:p>
          <a:p>
            <a:r>
              <a:rPr kumimoji="1" lang="en-US" altLang="ja-JP" dirty="0" smtClean="0"/>
              <a:t> but no need Multi-zone configuration</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sz="2400" dirty="0" smtClean="0"/>
              <a:t>DS-MAP IE, AZDS-MAP IE, CRZDS-MAP IE and DRZDS-MAP IE </a:t>
            </a:r>
            <a:endParaRPr kumimoji="1" lang="ja-JP" altLang="en-US" sz="2400"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DS-MAP IE of IEEE 802.22 Std.</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pic>
        <p:nvPicPr>
          <p:cNvPr id="45058" name="Picture 2"/>
          <p:cNvPicPr>
            <a:picLocks noChangeAspect="1" noChangeArrowheads="1"/>
          </p:cNvPicPr>
          <p:nvPr/>
        </p:nvPicPr>
        <p:blipFill>
          <a:blip r:embed="rId2" cstate="print"/>
          <a:srcRect/>
          <a:stretch>
            <a:fillRect/>
          </a:stretch>
        </p:blipFill>
        <p:spPr bwMode="auto">
          <a:xfrm>
            <a:off x="1259632" y="1916832"/>
            <a:ext cx="6768752" cy="3744104"/>
          </a:xfrm>
          <a:prstGeom prst="rect">
            <a:avLst/>
          </a:prstGeom>
          <a:noFill/>
          <a:ln w="9525">
            <a:noFill/>
            <a:miter lim="800000"/>
            <a:headEnd/>
            <a:tailEnd/>
          </a:ln>
        </p:spPr>
      </p:pic>
      <p:sp>
        <p:nvSpPr>
          <p:cNvPr id="8" name="正方形/長方形 7"/>
          <p:cNvSpPr/>
          <p:nvPr/>
        </p:nvSpPr>
        <p:spPr bwMode="auto">
          <a:xfrm>
            <a:off x="1115616" y="2708920"/>
            <a:ext cx="7128792" cy="36004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pic>
        <p:nvPicPr>
          <p:cNvPr id="45059" name="Picture 3"/>
          <p:cNvPicPr>
            <a:picLocks noChangeAspect="1" noChangeArrowheads="1"/>
          </p:cNvPicPr>
          <p:nvPr/>
        </p:nvPicPr>
        <p:blipFill>
          <a:blip r:embed="rId3" cstate="print"/>
          <a:srcRect/>
          <a:stretch>
            <a:fillRect/>
          </a:stretch>
        </p:blipFill>
        <p:spPr bwMode="auto">
          <a:xfrm>
            <a:off x="3707904" y="4581128"/>
            <a:ext cx="4950698" cy="1804417"/>
          </a:xfrm>
          <a:prstGeom prst="rect">
            <a:avLst/>
          </a:prstGeom>
          <a:noFill/>
          <a:ln w="38100">
            <a:solidFill>
              <a:srgbClr val="FF0000"/>
            </a:solidFill>
            <a:miter lim="800000"/>
            <a:headEnd/>
            <a:tailEnd/>
          </a:ln>
        </p:spPr>
      </p:pic>
      <p:cxnSp>
        <p:nvCxnSpPr>
          <p:cNvPr id="12" name="直線矢印コネクタ 11"/>
          <p:cNvCxnSpPr/>
          <p:nvPr/>
        </p:nvCxnSpPr>
        <p:spPr bwMode="auto">
          <a:xfrm flipH="1" flipV="1">
            <a:off x="6660232" y="3933056"/>
            <a:ext cx="3096344" cy="1368152"/>
          </a:xfrm>
          <a:prstGeom prst="straightConnector1">
            <a:avLst/>
          </a:prstGeom>
          <a:noFill/>
          <a:ln w="9525" cap="flat" cmpd="sng" algn="ctr">
            <a:noFill/>
            <a:prstDash val="solid"/>
            <a:round/>
            <a:headEnd type="none" w="med" len="med"/>
            <a:tailEnd type="arrow"/>
          </a:ln>
          <a:effectLst/>
        </p:spPr>
      </p:cxnSp>
      <p:cxnSp>
        <p:nvCxnSpPr>
          <p:cNvPr id="14" name="直線矢印コネクタ 13"/>
          <p:cNvCxnSpPr/>
          <p:nvPr/>
        </p:nvCxnSpPr>
        <p:spPr bwMode="auto">
          <a:xfrm>
            <a:off x="8100392" y="3068960"/>
            <a:ext cx="0" cy="1440160"/>
          </a:xfrm>
          <a:prstGeom prst="straightConnector1">
            <a:avLst/>
          </a:prstGeom>
          <a:noFill/>
          <a:ln w="9525" cap="flat" cmpd="sng" algn="ctr">
            <a:solidFill>
              <a:srgbClr val="FF0000"/>
            </a:solidFill>
            <a:prstDash val="solid"/>
            <a:round/>
            <a:headEnd type="none" w="med" len="med"/>
            <a:tailEnd type="arrow"/>
          </a:ln>
          <a:effectLst/>
        </p:spPr>
      </p:cxnSp>
      <p:sp>
        <p:nvSpPr>
          <p:cNvPr id="19" name="テキスト ボックス 18"/>
          <p:cNvSpPr txBox="1"/>
          <p:nvPr/>
        </p:nvSpPr>
        <p:spPr>
          <a:xfrm>
            <a:off x="1259632" y="5877272"/>
            <a:ext cx="2191626" cy="307777"/>
          </a:xfrm>
          <a:prstGeom prst="rect">
            <a:avLst/>
          </a:prstGeom>
          <a:noFill/>
        </p:spPr>
        <p:txBody>
          <a:bodyPr wrap="none" rtlCol="0">
            <a:spAutoFit/>
          </a:bodyPr>
          <a:lstStyle/>
          <a:p>
            <a:r>
              <a:rPr kumimoji="1" lang="en-US" altLang="ja-JP" dirty="0" smtClean="0"/>
              <a:t>Multi-Zone Configuration</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764704"/>
            <a:ext cx="7772400" cy="5331296"/>
          </a:xfrm>
        </p:spPr>
        <p:txBody>
          <a:bodyPr/>
          <a:lstStyle/>
          <a:p>
            <a:r>
              <a:rPr kumimoji="1" lang="en-US" altLang="ja-JP" dirty="0" smtClean="0"/>
              <a:t>AZDS-MAP </a:t>
            </a:r>
            <a:r>
              <a:rPr kumimoji="1" lang="en-US" altLang="ja-JP" dirty="0" smtClean="0"/>
              <a:t>IE</a:t>
            </a:r>
          </a:p>
          <a:p>
            <a:pPr lvl="1"/>
            <a:r>
              <a:rPr kumimoji="1" lang="en-US" altLang="ja-JP" dirty="0" smtClean="0"/>
              <a:t>No Extended DIUC IE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pic>
        <p:nvPicPr>
          <p:cNvPr id="46082" name="Picture 2"/>
          <p:cNvPicPr>
            <a:picLocks noChangeAspect="1" noChangeArrowheads="1"/>
          </p:cNvPicPr>
          <p:nvPr/>
        </p:nvPicPr>
        <p:blipFill>
          <a:blip r:embed="rId2" cstate="print"/>
          <a:srcRect/>
          <a:stretch>
            <a:fillRect/>
          </a:stretch>
        </p:blipFill>
        <p:spPr bwMode="auto">
          <a:xfrm>
            <a:off x="1115616" y="1844824"/>
            <a:ext cx="6732240" cy="412139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
        <p:nvSpPr>
          <p:cNvPr id="9" name="コンテンツ プレースホルダ 8"/>
          <p:cNvSpPr>
            <a:spLocks noGrp="1"/>
          </p:cNvSpPr>
          <p:nvPr>
            <p:ph idx="1"/>
          </p:nvPr>
        </p:nvSpPr>
        <p:spPr>
          <a:xfrm>
            <a:off x="685800" y="908720"/>
            <a:ext cx="7772400" cy="5187280"/>
          </a:xfrm>
        </p:spPr>
        <p:txBody>
          <a:bodyPr/>
          <a:lstStyle/>
          <a:p>
            <a:r>
              <a:rPr kumimoji="1" lang="en-US" altLang="ja-JP" dirty="0" smtClean="0"/>
              <a:t>CRZDS-MAP </a:t>
            </a:r>
            <a:r>
              <a:rPr kumimoji="1" lang="en-US" altLang="ja-JP" dirty="0" smtClean="0"/>
              <a:t>IE</a:t>
            </a:r>
          </a:p>
          <a:p>
            <a:pPr lvl="1"/>
            <a:r>
              <a:rPr kumimoji="1" lang="en-US" altLang="ja-JP" dirty="0" smtClean="0"/>
              <a:t>No Extended DIUC </a:t>
            </a:r>
            <a:r>
              <a:rPr kumimoji="1" lang="en-US" altLang="ja-JP" dirty="0" smtClean="0"/>
              <a:t>IE</a:t>
            </a:r>
          </a:p>
          <a:p>
            <a:pPr lvl="1"/>
            <a:r>
              <a:rPr kumimoji="1" lang="en-US" altLang="ja-JP" dirty="0" smtClean="0"/>
              <a:t>Add “ CRZ Start Offset”</a:t>
            </a:r>
            <a:endParaRPr kumimoji="1" lang="ja-JP" altLang="en-US" dirty="0" smtClean="0"/>
          </a:p>
          <a:p>
            <a:endParaRPr kumimoji="1" lang="ja-JP" altLang="en-US" dirty="0"/>
          </a:p>
        </p:txBody>
      </p:sp>
      <p:pic>
        <p:nvPicPr>
          <p:cNvPr id="47107" name="Picture 3"/>
          <p:cNvPicPr>
            <a:picLocks noChangeAspect="1" noChangeArrowheads="1"/>
          </p:cNvPicPr>
          <p:nvPr/>
        </p:nvPicPr>
        <p:blipFill>
          <a:blip r:embed="rId2" cstate="print"/>
          <a:srcRect/>
          <a:stretch>
            <a:fillRect/>
          </a:stretch>
        </p:blipFill>
        <p:spPr bwMode="auto">
          <a:xfrm>
            <a:off x="1547664" y="2204864"/>
            <a:ext cx="5904656" cy="4416134"/>
          </a:xfrm>
          <a:prstGeom prst="rect">
            <a:avLst/>
          </a:prstGeom>
          <a:noFill/>
          <a:ln w="9525">
            <a:noFill/>
            <a:miter lim="800000"/>
            <a:headEnd/>
            <a:tailEnd/>
          </a:ln>
        </p:spPr>
      </p:pic>
      <p:sp>
        <p:nvSpPr>
          <p:cNvPr id="11" name="正方形/長方形 10"/>
          <p:cNvSpPr/>
          <p:nvPr/>
        </p:nvSpPr>
        <p:spPr bwMode="auto">
          <a:xfrm>
            <a:off x="1043608" y="4077072"/>
            <a:ext cx="7128792" cy="504056"/>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正方形/長方形 11"/>
          <p:cNvSpPr/>
          <p:nvPr/>
        </p:nvSpPr>
        <p:spPr>
          <a:xfrm>
            <a:off x="107504" y="4077072"/>
            <a:ext cx="1196161" cy="523220"/>
          </a:xfrm>
          <a:prstGeom prst="rect">
            <a:avLst/>
          </a:prstGeom>
        </p:spPr>
        <p:txBody>
          <a:bodyPr wrap="none">
            <a:spAutoFit/>
          </a:bodyPr>
          <a:lstStyle/>
          <a:p>
            <a:r>
              <a:rPr kumimoji="1" lang="en-US" altLang="ja-JP" dirty="0" smtClean="0"/>
              <a:t>Overlapping </a:t>
            </a:r>
            <a:endParaRPr kumimoji="1" lang="en-US" altLang="ja-JP" dirty="0" smtClean="0"/>
          </a:p>
          <a:p>
            <a:r>
              <a:rPr kumimoji="1" lang="en-US" altLang="ja-JP" dirty="0" smtClean="0"/>
              <a:t>information</a:t>
            </a:r>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908720"/>
            <a:ext cx="7772400" cy="5187280"/>
          </a:xfrm>
        </p:spPr>
        <p:txBody>
          <a:bodyPr/>
          <a:lstStyle/>
          <a:p>
            <a:r>
              <a:rPr kumimoji="1" lang="en-US" altLang="ja-JP" dirty="0" smtClean="0"/>
              <a:t>DRZDS-MAP </a:t>
            </a:r>
            <a:r>
              <a:rPr kumimoji="1" lang="en-US" altLang="ja-JP" dirty="0" smtClean="0"/>
              <a:t>IE</a:t>
            </a:r>
          </a:p>
          <a:p>
            <a:pPr lvl="1"/>
            <a:r>
              <a:rPr kumimoji="1" lang="en-US" altLang="ja-JP" dirty="0" smtClean="0"/>
              <a:t>No Extended DIUC IE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pic>
        <p:nvPicPr>
          <p:cNvPr id="48130" name="Picture 2"/>
          <p:cNvPicPr>
            <a:picLocks noChangeAspect="1" noChangeArrowheads="1"/>
          </p:cNvPicPr>
          <p:nvPr/>
        </p:nvPicPr>
        <p:blipFill>
          <a:blip r:embed="rId2" cstate="print"/>
          <a:srcRect/>
          <a:stretch>
            <a:fillRect/>
          </a:stretch>
        </p:blipFill>
        <p:spPr bwMode="auto">
          <a:xfrm>
            <a:off x="1547664" y="1916832"/>
            <a:ext cx="5760640" cy="1445554"/>
          </a:xfrm>
          <a:prstGeom prst="rect">
            <a:avLst/>
          </a:prstGeom>
          <a:noFill/>
          <a:ln w="9525">
            <a:noFill/>
            <a:miter lim="800000"/>
            <a:headEnd/>
            <a:tailEnd/>
          </a:ln>
        </p:spPr>
      </p:pic>
      <p:pic>
        <p:nvPicPr>
          <p:cNvPr id="48131" name="Picture 3"/>
          <p:cNvPicPr>
            <a:picLocks noChangeAspect="1" noChangeArrowheads="1"/>
          </p:cNvPicPr>
          <p:nvPr/>
        </p:nvPicPr>
        <p:blipFill>
          <a:blip r:embed="rId3" cstate="print"/>
          <a:srcRect/>
          <a:stretch>
            <a:fillRect/>
          </a:stretch>
        </p:blipFill>
        <p:spPr bwMode="auto">
          <a:xfrm>
            <a:off x="1619672" y="3284984"/>
            <a:ext cx="5688632" cy="293659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Usage of MAP allocation</a:t>
            </a:r>
            <a:endParaRPr kumimoji="1" lang="ja-JP" altLang="en-US" dirty="0"/>
          </a:p>
        </p:txBody>
      </p:sp>
      <p:sp>
        <p:nvSpPr>
          <p:cNvPr id="3" name="コンテンツ プレースホルダ 2"/>
          <p:cNvSpPr>
            <a:spLocks noGrp="1"/>
          </p:cNvSpPr>
          <p:nvPr>
            <p:ph idx="1"/>
          </p:nvPr>
        </p:nvSpPr>
        <p:spPr>
          <a:xfrm>
            <a:off x="685800" y="1981200"/>
            <a:ext cx="3022104" cy="4114800"/>
          </a:xfrm>
        </p:spPr>
        <p:txBody>
          <a:bodyPr/>
          <a:lstStyle/>
          <a:p>
            <a:r>
              <a:rPr kumimoji="1" lang="en-US" altLang="ja-JP" dirty="0" smtClean="0"/>
              <a:t>802.22 Frame</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7" name="コンテンツ プレースホルダ 2"/>
          <p:cNvSpPr txBox="1">
            <a:spLocks/>
          </p:cNvSpPr>
          <p:nvPr/>
        </p:nvSpPr>
        <p:spPr bwMode="auto">
          <a:xfrm>
            <a:off x="5724128" y="1988840"/>
            <a:ext cx="2302024"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sp>
        <p:nvSpPr>
          <p:cNvPr id="8" name="コンテンツ プレースホルダ 2"/>
          <p:cNvSpPr txBox="1">
            <a:spLocks/>
          </p:cNvSpPr>
          <p:nvPr/>
        </p:nvSpPr>
        <p:spPr bwMode="auto">
          <a:xfrm>
            <a:off x="5436096" y="1988840"/>
            <a:ext cx="288032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dirty="0" smtClean="0">
                <a:ln>
                  <a:noFill/>
                </a:ln>
                <a:solidFill>
                  <a:schemeClr val="tx1"/>
                </a:solidFill>
                <a:effectLst/>
                <a:uLnTx/>
                <a:uFillTx/>
                <a:latin typeface="+mn-lt"/>
                <a:ea typeface="ＭＳ Ｐゴシック" charset="0"/>
                <a:cs typeface="ＭＳ Ｐゴシック" charset="0"/>
              </a:rPr>
              <a:t>802.22b Frame</a:t>
            </a: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sp>
        <p:nvSpPr>
          <p:cNvPr id="10" name="正方形/長方形 9"/>
          <p:cNvSpPr/>
          <p:nvPr/>
        </p:nvSpPr>
        <p:spPr bwMode="auto">
          <a:xfrm>
            <a:off x="1259632" y="2924944"/>
            <a:ext cx="1440160"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1" name="正方形/長方形 10"/>
          <p:cNvSpPr/>
          <p:nvPr/>
        </p:nvSpPr>
        <p:spPr bwMode="auto">
          <a:xfrm>
            <a:off x="1259632" y="3645024"/>
            <a:ext cx="1440160"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259632" y="3068960"/>
            <a:ext cx="1370953" cy="369332"/>
          </a:xfrm>
          <a:prstGeom prst="rect">
            <a:avLst/>
          </a:prstGeom>
          <a:noFill/>
        </p:spPr>
        <p:txBody>
          <a:bodyPr wrap="none" rtlCol="0">
            <a:spAutoFit/>
          </a:bodyPr>
          <a:lstStyle/>
          <a:p>
            <a:r>
              <a:rPr kumimoji="1" lang="en-US" altLang="ja-JP" sz="1800" dirty="0" smtClean="0"/>
              <a:t>DS-MAP IE</a:t>
            </a:r>
            <a:endParaRPr kumimoji="1" lang="ja-JP" altLang="en-US" sz="1800" dirty="0"/>
          </a:p>
        </p:txBody>
      </p:sp>
      <p:sp>
        <p:nvSpPr>
          <p:cNvPr id="13" name="テキスト ボックス 12"/>
          <p:cNvSpPr txBox="1"/>
          <p:nvPr/>
        </p:nvSpPr>
        <p:spPr>
          <a:xfrm>
            <a:off x="1259632" y="3789040"/>
            <a:ext cx="1370953" cy="369332"/>
          </a:xfrm>
          <a:prstGeom prst="rect">
            <a:avLst/>
          </a:prstGeom>
          <a:noFill/>
        </p:spPr>
        <p:txBody>
          <a:bodyPr wrap="none" rtlCol="0">
            <a:spAutoFit/>
          </a:bodyPr>
          <a:lstStyle/>
          <a:p>
            <a:r>
              <a:rPr kumimoji="1" lang="en-US" altLang="ja-JP" sz="1800" dirty="0" smtClean="0"/>
              <a:t>US-MAP IE</a:t>
            </a:r>
            <a:endParaRPr kumimoji="1" lang="ja-JP" altLang="en-US" sz="1800" dirty="0"/>
          </a:p>
        </p:txBody>
      </p:sp>
      <p:sp>
        <p:nvSpPr>
          <p:cNvPr id="14" name="正方形/長方形 13"/>
          <p:cNvSpPr/>
          <p:nvPr/>
        </p:nvSpPr>
        <p:spPr bwMode="auto">
          <a:xfrm>
            <a:off x="5796136" y="2852936"/>
            <a:ext cx="2520280"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5" name="テキスト ボックス 14"/>
          <p:cNvSpPr txBox="1"/>
          <p:nvPr/>
        </p:nvSpPr>
        <p:spPr>
          <a:xfrm>
            <a:off x="5796136" y="2996952"/>
            <a:ext cx="2534733" cy="369332"/>
          </a:xfrm>
          <a:prstGeom prst="rect">
            <a:avLst/>
          </a:prstGeom>
          <a:noFill/>
        </p:spPr>
        <p:txBody>
          <a:bodyPr wrap="none" rtlCol="0">
            <a:spAutoFit/>
          </a:bodyPr>
          <a:lstStyle/>
          <a:p>
            <a:r>
              <a:rPr kumimoji="1" lang="en-US" altLang="ja-JP" sz="1800" dirty="0" smtClean="0"/>
              <a:t>DS-MAP IE (DIUC=62)</a:t>
            </a:r>
            <a:endParaRPr kumimoji="1" lang="ja-JP" altLang="en-US" sz="1800" dirty="0"/>
          </a:p>
        </p:txBody>
      </p:sp>
      <p:sp>
        <p:nvSpPr>
          <p:cNvPr id="16" name="正方形/長方形 15"/>
          <p:cNvSpPr/>
          <p:nvPr/>
        </p:nvSpPr>
        <p:spPr bwMode="auto">
          <a:xfrm>
            <a:off x="6444208" y="3645024"/>
            <a:ext cx="1944216"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7" name="テキスト ボックス 16"/>
          <p:cNvSpPr txBox="1"/>
          <p:nvPr/>
        </p:nvSpPr>
        <p:spPr>
          <a:xfrm>
            <a:off x="6516216" y="3789040"/>
            <a:ext cx="1691553" cy="369332"/>
          </a:xfrm>
          <a:prstGeom prst="rect">
            <a:avLst/>
          </a:prstGeom>
          <a:noFill/>
        </p:spPr>
        <p:txBody>
          <a:bodyPr wrap="none" rtlCol="0">
            <a:spAutoFit/>
          </a:bodyPr>
          <a:lstStyle/>
          <a:p>
            <a:r>
              <a:rPr kumimoji="1" lang="en-US" altLang="ja-JP" sz="1800" dirty="0" smtClean="0"/>
              <a:t>AZDS-MAP IE</a:t>
            </a:r>
            <a:endParaRPr kumimoji="1" lang="ja-JP" altLang="en-US" sz="1800" dirty="0"/>
          </a:p>
        </p:txBody>
      </p:sp>
      <p:sp>
        <p:nvSpPr>
          <p:cNvPr id="18" name="正方形/長方形 17"/>
          <p:cNvSpPr/>
          <p:nvPr/>
        </p:nvSpPr>
        <p:spPr bwMode="auto">
          <a:xfrm>
            <a:off x="6444208" y="4437112"/>
            <a:ext cx="1944216"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9" name="テキスト ボックス 18"/>
          <p:cNvSpPr txBox="1"/>
          <p:nvPr/>
        </p:nvSpPr>
        <p:spPr>
          <a:xfrm>
            <a:off x="6516216" y="4581128"/>
            <a:ext cx="1858266" cy="369332"/>
          </a:xfrm>
          <a:prstGeom prst="rect">
            <a:avLst/>
          </a:prstGeom>
          <a:noFill/>
        </p:spPr>
        <p:txBody>
          <a:bodyPr wrap="none" rtlCol="0">
            <a:spAutoFit/>
          </a:bodyPr>
          <a:lstStyle/>
          <a:p>
            <a:r>
              <a:rPr kumimoji="1" lang="en-US" altLang="ja-JP" sz="1800" dirty="0" smtClean="0"/>
              <a:t>CRZDS-MAP IE</a:t>
            </a:r>
            <a:endParaRPr kumimoji="1" lang="ja-JP" altLang="en-US" sz="1800" dirty="0"/>
          </a:p>
        </p:txBody>
      </p:sp>
      <p:sp>
        <p:nvSpPr>
          <p:cNvPr id="20" name="正方形/長方形 19"/>
          <p:cNvSpPr/>
          <p:nvPr/>
        </p:nvSpPr>
        <p:spPr bwMode="auto">
          <a:xfrm>
            <a:off x="6444208" y="5157192"/>
            <a:ext cx="1944216" cy="648072"/>
          </a:xfrm>
          <a:prstGeom prst="rect">
            <a:avLst/>
          </a:prstGeom>
          <a:solidFill>
            <a:schemeClr val="bg1">
              <a:lumMod val="6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21" name="テキスト ボックス 20"/>
          <p:cNvSpPr txBox="1"/>
          <p:nvPr/>
        </p:nvSpPr>
        <p:spPr>
          <a:xfrm>
            <a:off x="6516216" y="5301208"/>
            <a:ext cx="1858266" cy="369332"/>
          </a:xfrm>
          <a:prstGeom prst="rect">
            <a:avLst/>
          </a:prstGeom>
          <a:noFill/>
        </p:spPr>
        <p:txBody>
          <a:bodyPr wrap="none" rtlCol="0">
            <a:spAutoFit/>
          </a:bodyPr>
          <a:lstStyle/>
          <a:p>
            <a:r>
              <a:rPr kumimoji="1" lang="en-US" altLang="ja-JP" sz="1800" dirty="0" smtClean="0"/>
              <a:t>DRZDS-MAP IE</a:t>
            </a:r>
            <a:endParaRPr kumimoji="1" lang="ja-JP" altLang="en-US" sz="1800" dirty="0"/>
          </a:p>
        </p:txBody>
      </p:sp>
      <p:cxnSp>
        <p:nvCxnSpPr>
          <p:cNvPr id="23" name="直線コネクタ 22"/>
          <p:cNvCxnSpPr/>
          <p:nvPr/>
        </p:nvCxnSpPr>
        <p:spPr bwMode="auto">
          <a:xfrm>
            <a:off x="6084168" y="3501008"/>
            <a:ext cx="0" cy="2016224"/>
          </a:xfrm>
          <a:prstGeom prst="line">
            <a:avLst/>
          </a:prstGeom>
          <a:noFill/>
          <a:ln w="9525" cap="flat" cmpd="sng" algn="ctr">
            <a:solidFill>
              <a:srgbClr val="7030A0"/>
            </a:solidFill>
            <a:prstDash val="solid"/>
            <a:round/>
            <a:headEnd type="none" w="med" len="med"/>
            <a:tailEnd type="none" w="med" len="med"/>
          </a:ln>
          <a:effectLst/>
        </p:spPr>
      </p:cxnSp>
      <p:cxnSp>
        <p:nvCxnSpPr>
          <p:cNvPr id="26" name="直線コネクタ 25"/>
          <p:cNvCxnSpPr/>
          <p:nvPr/>
        </p:nvCxnSpPr>
        <p:spPr bwMode="auto">
          <a:xfrm>
            <a:off x="6084168" y="3933056"/>
            <a:ext cx="360040" cy="0"/>
          </a:xfrm>
          <a:prstGeom prst="line">
            <a:avLst/>
          </a:prstGeom>
          <a:noFill/>
          <a:ln w="9525" cap="flat" cmpd="sng" algn="ctr">
            <a:solidFill>
              <a:srgbClr val="7030A0"/>
            </a:solidFill>
            <a:prstDash val="solid"/>
            <a:round/>
            <a:headEnd type="none" w="med" len="med"/>
            <a:tailEnd type="arrow" w="med" len="med"/>
          </a:ln>
          <a:effectLst/>
        </p:spPr>
      </p:cxnSp>
      <p:cxnSp>
        <p:nvCxnSpPr>
          <p:cNvPr id="36" name="直線コネクタ 35"/>
          <p:cNvCxnSpPr/>
          <p:nvPr/>
        </p:nvCxnSpPr>
        <p:spPr bwMode="auto">
          <a:xfrm>
            <a:off x="6084168" y="4725144"/>
            <a:ext cx="360040" cy="0"/>
          </a:xfrm>
          <a:prstGeom prst="line">
            <a:avLst/>
          </a:prstGeom>
          <a:noFill/>
          <a:ln w="9525" cap="flat" cmpd="sng" algn="ctr">
            <a:solidFill>
              <a:srgbClr val="7030A0"/>
            </a:solidFill>
            <a:prstDash val="solid"/>
            <a:round/>
            <a:headEnd type="none" w="med" len="med"/>
            <a:tailEnd type="arrow" w="med" len="med"/>
          </a:ln>
          <a:effectLst/>
        </p:spPr>
      </p:cxnSp>
      <p:cxnSp>
        <p:nvCxnSpPr>
          <p:cNvPr id="37" name="直線コネクタ 36"/>
          <p:cNvCxnSpPr/>
          <p:nvPr/>
        </p:nvCxnSpPr>
        <p:spPr bwMode="auto">
          <a:xfrm>
            <a:off x="6084168" y="5517232"/>
            <a:ext cx="360040" cy="0"/>
          </a:xfrm>
          <a:prstGeom prst="line">
            <a:avLst/>
          </a:prstGeom>
          <a:noFill/>
          <a:ln w="9525" cap="flat" cmpd="sng" algn="ctr">
            <a:solidFill>
              <a:srgbClr val="7030A0"/>
            </a:solidFill>
            <a:prstDash val="solid"/>
            <a:round/>
            <a:headEnd type="none" w="med" len="med"/>
            <a:tailEnd type="arrow" w="med" len="med"/>
          </a:ln>
          <a:effectLst/>
        </p:spPr>
      </p:cxn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52680</TotalTime>
  <Words>443</Words>
  <Application>Microsoft Office PowerPoint</Application>
  <PresentationFormat>画面に合わせる (4:3)</PresentationFormat>
  <Paragraphs>80</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Comment Resolution related to   MAC Frame (CID 225, 226)</vt:lpstr>
      <vt:lpstr>Comment Resolution related to MAC Frame (CID 225, 226)</vt:lpstr>
      <vt:lpstr>802.22b Frame Configuration</vt:lpstr>
      <vt:lpstr>DS-MAP IE, AZDS-MAP IE, CRZDS-MAP IE and DRZDS-MAP IE </vt:lpstr>
      <vt:lpstr>スライド 5</vt:lpstr>
      <vt:lpstr>スライド 6</vt:lpstr>
      <vt:lpstr>スライド 7</vt:lpstr>
      <vt:lpstr>Usage of MAP allocation</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1421</cp:revision>
  <cp:lastPrinted>1998-02-10T13:28:06Z</cp:lastPrinted>
  <dcterms:created xsi:type="dcterms:W3CDTF">2006-06-26T04:34:43Z</dcterms:created>
  <dcterms:modified xsi:type="dcterms:W3CDTF">2014-01-16T05:48:50Z</dcterms:modified>
</cp:coreProperties>
</file>