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565" r:id="rId2"/>
    <p:sldId id="566" r:id="rId3"/>
    <p:sldId id="571" r:id="rId4"/>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00"/>
    <a:srgbClr val="0066FF"/>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p:cViewPr>
        <p:scale>
          <a:sx n="100" d="100"/>
          <a:sy n="100" d="100"/>
        </p:scale>
        <p:origin x="-5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1</a:t>
            </a:fld>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2</a:t>
            </a:fld>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ヘッダー プレースホルダ 3"/>
          <p:cNvSpPr>
            <a:spLocks noGrp="1"/>
          </p:cNvSpPr>
          <p:nvPr>
            <p:ph type="hdr" sz="quarter" idx="10"/>
          </p:nvPr>
        </p:nvSpPr>
        <p:spPr/>
        <p:txBody>
          <a:bodyPr/>
          <a:lstStyle/>
          <a:p>
            <a:pPr>
              <a:defRPr/>
            </a:pPr>
            <a:r>
              <a:rPr lang="en-US" altLang="ko-KR" smtClean="0"/>
              <a:t>doc.: IEEE 802.22-08-0080-02-0000</a:t>
            </a:r>
            <a:endParaRPr lang="en-US" altLang="ko-KR"/>
          </a:p>
        </p:txBody>
      </p:sp>
      <p:sp>
        <p:nvSpPr>
          <p:cNvPr id="5" name="日付プレースホルダ 4"/>
          <p:cNvSpPr>
            <a:spLocks noGrp="1"/>
          </p:cNvSpPr>
          <p:nvPr>
            <p:ph type="dt" idx="11"/>
          </p:nvPr>
        </p:nvSpPr>
        <p:spPr/>
        <p:txBody>
          <a:bodyPr/>
          <a:lstStyle/>
          <a:p>
            <a:pPr>
              <a:defRPr/>
            </a:pPr>
            <a:r>
              <a:rPr lang="ko-KR" altLang="en-US" smtClean="0"/>
              <a:t>March 2007</a:t>
            </a:r>
            <a:endParaRPr lang="en-US" altLang="ko-KR"/>
          </a:p>
        </p:txBody>
      </p:sp>
      <p:sp>
        <p:nvSpPr>
          <p:cNvPr id="6" name="フッター プレースホルダ 5"/>
          <p:cNvSpPr>
            <a:spLocks noGrp="1"/>
          </p:cNvSpPr>
          <p:nvPr>
            <p:ph type="ftr" sz="quarter" idx="12"/>
          </p:nvPr>
        </p:nvSpPr>
        <p:spPr/>
        <p:txBody>
          <a:bodyPr/>
          <a:lstStyle/>
          <a:p>
            <a:pPr lvl="4">
              <a:defRPr/>
            </a:pPr>
            <a:r>
              <a:rPr lang="ko-KR" altLang="en-US" smtClean="0"/>
              <a:t>Chang-Joo Kim, ETRI</a:t>
            </a:r>
            <a:endParaRPr lang="en-US" altLang="ko-KR"/>
          </a:p>
        </p:txBody>
      </p:sp>
      <p:sp>
        <p:nvSpPr>
          <p:cNvPr id="7" name="スライド番号プレースホルダ 6"/>
          <p:cNvSpPr>
            <a:spLocks noGrp="1"/>
          </p:cNvSpPr>
          <p:nvPr>
            <p:ph type="sldNum" sz="quarter" idx="13"/>
          </p:nvPr>
        </p:nvSpPr>
        <p:spPr/>
        <p:txBody>
          <a:bodyPr/>
          <a:lstStyle/>
          <a:p>
            <a:pPr>
              <a:defRPr/>
            </a:pPr>
            <a:r>
              <a:rPr lang="en-US" altLang="ko-KR" smtClean="0"/>
              <a:t>Page </a:t>
            </a:r>
            <a:fld id="{F032E6D2-CDC3-2849-BF7D-4A3704537A52}" type="slidenum">
              <a:rPr lang="en-US" altLang="ko-KR" smtClean="0"/>
              <a:pPr>
                <a:defRPr/>
              </a:pPr>
              <a:t>3</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xfrm>
            <a:off x="7056338" y="6475413"/>
            <a:ext cx="1487587" cy="184666"/>
          </a:xfrm>
        </p:spPr>
        <p:txBody>
          <a:bodyPr/>
          <a:lstStyle>
            <a:lvl1pPr>
              <a:defRPr dirty="0" smtClean="0"/>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36154" cy="276999"/>
          </a:xfrm>
        </p:spPr>
        <p:txBody>
          <a:bodyPr/>
          <a:lstStyle>
            <a:lvl1pPr>
              <a:defRPr/>
            </a:lvl1pPr>
          </a:lstStyle>
          <a:p>
            <a:pPr>
              <a:defRPr/>
            </a:pPr>
            <a:r>
              <a:rPr lang="en-US" altLang="ko-KR" dirty="0" smtClean="0"/>
              <a:t>Jan. 2014</a:t>
            </a:r>
          </a:p>
        </p:txBody>
      </p:sp>
      <p:sp>
        <p:nvSpPr>
          <p:cNvPr id="5" name="Rectangle 5"/>
          <p:cNvSpPr>
            <a:spLocks noGrp="1" noChangeArrowheads="1"/>
          </p:cNvSpPr>
          <p:nvPr>
            <p:ph type="ftr" sz="quarter" idx="11"/>
          </p:nvPr>
        </p:nvSpPr>
        <p:spPr>
          <a:xfrm>
            <a:off x="7056338" y="6475413"/>
            <a:ext cx="1487587" cy="184666"/>
          </a:xfrm>
        </p:spPr>
        <p:txBody>
          <a:bodyPr/>
          <a:lstStyle>
            <a:lvl1pPr>
              <a:defRPr/>
            </a:lvl1pPr>
          </a:lstStyle>
          <a:p>
            <a:pPr>
              <a:defRPr/>
            </a:pPr>
            <a:r>
              <a:rPr lang="en-US" altLang="ko-KR" dirty="0" smtClean="0"/>
              <a:t>Masayuki Oodo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2014</a:t>
            </a:r>
            <a:endParaRPr lang="en-US" altLang="ko-KR" dirty="0"/>
          </a:p>
        </p:txBody>
      </p:sp>
      <p:sp>
        <p:nvSpPr>
          <p:cNvPr id="1029" name="Rectangle 5"/>
          <p:cNvSpPr>
            <a:spLocks noGrp="1" noChangeArrowheads="1"/>
          </p:cNvSpPr>
          <p:nvPr>
            <p:ph type="ftr" sz="quarter" idx="3"/>
          </p:nvPr>
        </p:nvSpPr>
        <p:spPr bwMode="auto">
          <a:xfrm>
            <a:off x="7125267" y="6475413"/>
            <a:ext cx="14186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err="1" smtClean="0"/>
              <a:t>Masyuki</a:t>
            </a:r>
            <a:r>
              <a:rPr lang="en-US" altLang="ko-KR" dirty="0" smtClean="0"/>
              <a:t> Oodo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22-14-0016-00-000b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oleObject" Target="../embeddings/Microsoft_Word_97_-_2003_Document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a:t>
            </a:r>
            <a:br>
              <a:rPr lang="en-US" altLang="ko-KR" dirty="0" smtClean="0">
                <a:latin typeface="Times New Roman" charset="0"/>
                <a:ea typeface="굴림" charset="0"/>
                <a:cs typeface="굴림" charset="0"/>
              </a:rPr>
            </a:br>
            <a:r>
              <a:rPr lang="en-US" altLang="ko-KR" dirty="0" smtClean="0">
                <a:latin typeface="Times New Roman" charset="0"/>
                <a:ea typeface="굴림" charset="0"/>
                <a:cs typeface="굴림" charset="0"/>
              </a:rPr>
              <a:t> Data Rate on PHY Mode 2 (CID 162)</a:t>
            </a:r>
            <a:endParaRPr kumimoji="1" lang="ja-JP" altLang="en-US" dirty="0"/>
          </a:p>
        </p:txBody>
      </p:sp>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4420" y="1628800"/>
            <a:ext cx="5359481"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2014-01-20</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09600" y="2714625"/>
          <a:ext cx="7839075" cy="695325"/>
        </p:xfrm>
        <a:graphic>
          <a:graphicData uri="http://schemas.openxmlformats.org/presentationml/2006/ole">
            <mc:AlternateContent xmlns:mc="http://schemas.openxmlformats.org/markup-compatibility/2006">
              <mc:Choice xmlns:v="urn:schemas-microsoft-com:vml" Requires="v">
                <p:oleObj spid="_x0000_s36883" name="Document" r:id="rId7" imgW="8452204" imgH="756314" progId="Word.Document.8">
                  <p:embed/>
                </p:oleObj>
              </mc:Choice>
              <mc:Fallback>
                <p:oleObj name="Document" r:id="rId7" imgW="8452204" imgH="756314" progId="Word.Document.8">
                  <p:embed/>
                  <p:pic>
                    <p:nvPicPr>
                      <p:cNvPr id="0"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9600" y="2714625"/>
                        <a:ext cx="7839075"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Comment Resolution related to Data Rate on PHY Mode2 (CID 162)</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125267" y="6475413"/>
            <a:ext cx="1418658" cy="184666"/>
          </a:xfrm>
        </p:spPr>
        <p:txBody>
          <a:bodyPr/>
          <a:lstStyle/>
          <a:p>
            <a:pPr>
              <a:defRPr/>
            </a:pPr>
            <a:r>
              <a:rPr lang="en-US" altLang="ko-KR" dirty="0" err="1" smtClean="0"/>
              <a:t>Masyuki</a:t>
            </a:r>
            <a:r>
              <a:rPr lang="en-US" altLang="ko-KR" dirty="0" smtClean="0"/>
              <a:t>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graphicFrame>
        <p:nvGraphicFramePr>
          <p:cNvPr id="16" name="表 15"/>
          <p:cNvGraphicFramePr>
            <a:graphicFrameLocks noGrp="1"/>
          </p:cNvGraphicFramePr>
          <p:nvPr/>
        </p:nvGraphicFramePr>
        <p:xfrm>
          <a:off x="971600" y="2204864"/>
          <a:ext cx="7488832" cy="546390"/>
        </p:xfrm>
        <a:graphic>
          <a:graphicData uri="http://schemas.openxmlformats.org/drawingml/2006/table">
            <a:tbl>
              <a:tblPr/>
              <a:tblGrid>
                <a:gridCol w="381680"/>
                <a:gridCol w="3553576"/>
                <a:gridCol w="3553576"/>
              </a:tblGrid>
              <a:tr h="546390">
                <a:tc>
                  <a:txBody>
                    <a:bodyPr/>
                    <a:lstStyle/>
                    <a:p>
                      <a:pPr algn="ctr" fontAlgn="t"/>
                      <a:r>
                        <a:rPr lang="en-US" altLang="ja-JP" sz="1050" b="0" i="0" u="none" strike="noStrike" dirty="0" smtClean="0">
                          <a:latin typeface="Arial"/>
                        </a:rPr>
                        <a:t>162</a:t>
                      </a:r>
                      <a:endParaRPr lang="en-US" altLang="ja-JP"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In the Table AV1, the data rate and spectral efficiency is </a:t>
                      </a:r>
                    </a:p>
                    <a:p>
                      <a:pPr algn="l" fontAlgn="t"/>
                      <a:r>
                        <a:rPr lang="en-US" sz="1050" b="0" i="0" u="none" strike="noStrike" dirty="0" smtClean="0">
                          <a:latin typeface="Arial"/>
                        </a:rPr>
                        <a:t>under the SISO and single channel operation.</a:t>
                      </a:r>
                      <a:endParaRPr lang="en-US" sz="1050" b="0" i="0" u="none" strike="noStrike" dirty="0">
                        <a:latin typeface="Arial"/>
                      </a:endParaRPr>
                    </a:p>
                  </a:txBody>
                  <a:tcPr marL="0" marR="0" marT="0" marB="0">
                    <a:lnL>
                      <a:noFill/>
                    </a:lnL>
                    <a:lnR>
                      <a:noFill/>
                    </a:lnR>
                    <a:lnT>
                      <a:noFill/>
                    </a:lnT>
                    <a:lnB>
                      <a:noFill/>
                    </a:lnB>
                    <a:solidFill>
                      <a:srgbClr val="FFFF00"/>
                    </a:solidFill>
                  </a:tcPr>
                </a:tc>
                <a:tc>
                  <a:txBody>
                    <a:bodyPr/>
                    <a:lstStyle/>
                    <a:p>
                      <a:pPr algn="l" fontAlgn="t"/>
                      <a:r>
                        <a:rPr lang="en-US" sz="1050" b="0" i="0" u="none" strike="noStrike" dirty="0" smtClean="0">
                          <a:latin typeface="Arial"/>
                        </a:rPr>
                        <a:t>Update the data rate and spectral efficiency considering the MIMO and multi-channel operation.</a:t>
                      </a:r>
                      <a:endParaRPr lang="en-US" sz="1050" b="0" i="0" u="none" strike="noStrike" dirty="0">
                        <a:latin typeface="Arial"/>
                      </a:endParaRPr>
                    </a:p>
                  </a:txBody>
                  <a:tcPr marL="0" marR="0" marT="0" marB="0">
                    <a:lnL>
                      <a:noFill/>
                    </a:lnL>
                    <a:lnR>
                      <a:noFill/>
                    </a:lnR>
                    <a:lnT>
                      <a:noFill/>
                    </a:lnT>
                    <a:lnB>
                      <a:noFill/>
                    </a:lnB>
                    <a:solidFill>
                      <a:srgbClr val="FFFF00"/>
                    </a:solidFill>
                  </a:tcPr>
                </a:tc>
              </a:tr>
            </a:tbl>
          </a:graphicData>
        </a:graphic>
      </p:graphicFrame>
      <p:graphicFrame>
        <p:nvGraphicFramePr>
          <p:cNvPr id="17" name="表 16"/>
          <p:cNvGraphicFramePr>
            <a:graphicFrameLocks noGrp="1"/>
          </p:cNvGraphicFramePr>
          <p:nvPr/>
        </p:nvGraphicFramePr>
        <p:xfrm>
          <a:off x="1043608" y="1844824"/>
          <a:ext cx="7416824" cy="297301"/>
        </p:xfrm>
        <a:graphic>
          <a:graphicData uri="http://schemas.openxmlformats.org/drawingml/2006/table">
            <a:tbl>
              <a:tblPr/>
              <a:tblGrid>
                <a:gridCol w="378010"/>
                <a:gridCol w="3519407"/>
                <a:gridCol w="3519407"/>
              </a:tblGrid>
              <a:tr h="297301">
                <a:tc>
                  <a:txBody>
                    <a:bodyPr/>
                    <a:lstStyle/>
                    <a:p>
                      <a:pPr algn="ctr" fontAlgn="ctr"/>
                      <a:r>
                        <a:rPr lang="en-US" sz="1050" b="1" i="0" u="none" strike="noStrike" dirty="0">
                          <a:latin typeface="Arial"/>
                        </a:rPr>
                        <a:t>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Comment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50" b="1" i="0" u="none" strike="noStrike" dirty="0">
                          <a:latin typeface="Arial"/>
                        </a:rPr>
                        <a:t>Suggested Remedy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bl>
          </a:graphicData>
        </a:graphic>
      </p:graphicFrame>
      <p:sp>
        <p:nvSpPr>
          <p:cNvPr id="9" name="コンテンツ プレースホルダ 2"/>
          <p:cNvSpPr>
            <a:spLocks noGrp="1"/>
          </p:cNvSpPr>
          <p:nvPr>
            <p:ph idx="1"/>
          </p:nvPr>
        </p:nvSpPr>
        <p:spPr>
          <a:xfrm>
            <a:off x="827584" y="2924944"/>
            <a:ext cx="7772400" cy="2880320"/>
          </a:xfrm>
        </p:spPr>
        <p:txBody>
          <a:bodyPr/>
          <a:lstStyle/>
          <a:p>
            <a:pPr>
              <a:buNone/>
            </a:pPr>
            <a:r>
              <a:rPr kumimoji="1" lang="en-US" altLang="ja-JP" sz="2000" dirty="0" smtClean="0"/>
              <a:t>Proposed Resolution:</a:t>
            </a:r>
          </a:p>
          <a:p>
            <a:endParaRPr kumimoji="1" lang="en-US" altLang="ja-JP" sz="2000" dirty="0" smtClean="0"/>
          </a:p>
          <a:p>
            <a:pPr indent="0">
              <a:spcBef>
                <a:spcPts val="0"/>
              </a:spcBef>
              <a:buNone/>
            </a:pPr>
            <a:r>
              <a:rPr kumimoji="1" lang="en-US" altLang="ja-JP" sz="2000" dirty="0" smtClean="0"/>
              <a:t>For the case of the number of antenna for MIMO is “4 x 4” and the number of  used channel is “n”, then Table AV1 is revised as follows. </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a:xfrm>
            <a:off x="7056338" y="6475413"/>
            <a:ext cx="1487587" cy="184666"/>
          </a:xfrm>
        </p:spPr>
        <p:txBody>
          <a:bodyPr/>
          <a:lstStyle/>
          <a:p>
            <a:pPr>
              <a:defRPr/>
            </a:pPr>
            <a:r>
              <a:rPr lang="en-US" altLang="ko-KR" dirty="0" smtClean="0"/>
              <a:t>Masayuki Oodo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pic>
        <p:nvPicPr>
          <p:cNvPr id="3789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3136" t="24875" r="30373" b="6229"/>
          <a:stretch/>
        </p:blipFill>
        <p:spPr bwMode="auto">
          <a:xfrm>
            <a:off x="1043608" y="674812"/>
            <a:ext cx="6768752" cy="5638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53901</TotalTime>
  <Words>234</Words>
  <Application>Microsoft Office PowerPoint</Application>
  <PresentationFormat>画面に合わせる (4:3)</PresentationFormat>
  <Paragraphs>41</Paragraphs>
  <Slides>3</Slides>
  <Notes>3</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vt:i4>
      </vt:variant>
    </vt:vector>
  </HeadingPairs>
  <TitlesOfParts>
    <vt:vector size="5" baseType="lpstr">
      <vt:lpstr>802-22b-Submission</vt:lpstr>
      <vt:lpstr>Document</vt:lpstr>
      <vt:lpstr>Comment Resolution related to   Data Rate on PHY Mode 2 (CID 162)</vt:lpstr>
      <vt:lpstr>Comment Resolution related to Data Rate on PHY Mode2 (CID 162)</vt:lpstr>
      <vt:lpstr>PowerPoint プレゼンテーション</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Masayuki Oodo</cp:lastModifiedBy>
  <cp:revision>1436</cp:revision>
  <cp:lastPrinted>1998-02-10T13:28:06Z</cp:lastPrinted>
  <dcterms:created xsi:type="dcterms:W3CDTF">2006-06-26T04:34:43Z</dcterms:created>
  <dcterms:modified xsi:type="dcterms:W3CDTF">2014-01-21T15:33:05Z</dcterms:modified>
</cp:coreProperties>
</file>