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7" r:id="rId3"/>
    <p:sldId id="569" r:id="rId4"/>
    <p:sldId id="568" r:id="rId5"/>
    <p:sldId id="571" r:id="rId6"/>
    <p:sldId id="570" r:id="rId7"/>
    <p:sldId id="572" r:id="rId8"/>
    <p:sldId id="573"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22-14-0038-00-000b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 </a:t>
            </a:r>
            <a:r>
              <a:rPr lang="en-US" altLang="ko-KR" dirty="0" smtClean="0">
                <a:latin typeface="Times New Roman" charset="0"/>
                <a:ea typeface="굴림" charset="0"/>
                <a:cs typeface="굴림" charset="0"/>
              </a:rPr>
              <a:t>Coexistence</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a:t>
            </a:r>
            <a:r>
              <a:rPr lang="en-US" altLang="ko-KR" dirty="0" smtClean="0"/>
              <a:t>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2014-3-14</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MAC Frame (CID 87)</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7" name="表 6"/>
          <p:cNvGraphicFramePr>
            <a:graphicFrameLocks noGrp="1"/>
          </p:cNvGraphicFramePr>
          <p:nvPr/>
        </p:nvGraphicFramePr>
        <p:xfrm>
          <a:off x="1043608" y="2038360"/>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graphicFrame>
        <p:nvGraphicFramePr>
          <p:cNvPr id="11" name="コンテンツ プレースホルダ 10"/>
          <p:cNvGraphicFramePr>
            <a:graphicFrameLocks noGrp="1"/>
          </p:cNvGraphicFramePr>
          <p:nvPr>
            <p:ph idx="1"/>
          </p:nvPr>
        </p:nvGraphicFramePr>
        <p:xfrm>
          <a:off x="1043608" y="2492896"/>
          <a:ext cx="7416824" cy="731520"/>
        </p:xfrm>
        <a:graphic>
          <a:graphicData uri="http://schemas.openxmlformats.org/drawingml/2006/table">
            <a:tbl>
              <a:tblPr/>
              <a:tblGrid>
                <a:gridCol w="349027"/>
                <a:gridCol w="3539405"/>
                <a:gridCol w="3528392"/>
              </a:tblGrid>
              <a:tr h="482621">
                <a:tc>
                  <a:txBody>
                    <a:bodyPr/>
                    <a:lstStyle/>
                    <a:p>
                      <a:pPr algn="ctr" fontAlgn="t"/>
                      <a:r>
                        <a:rPr lang="en-US" altLang="ja-JP" sz="1200" b="0" i="0" u="none" strike="noStrike" dirty="0">
                          <a:latin typeface="Arial"/>
                        </a:rPr>
                        <a:t>3</a:t>
                      </a:r>
                    </a:p>
                  </a:txBody>
                  <a:tcPr marL="0" marR="0" marT="0" marB="0">
                    <a:lnL>
                      <a:noFill/>
                    </a:lnL>
                    <a:lnR>
                      <a:noFill/>
                    </a:lnR>
                    <a:lnT>
                      <a:noFill/>
                    </a:lnT>
                    <a:lnB>
                      <a:noFill/>
                    </a:lnB>
                    <a:solidFill>
                      <a:srgbClr val="FFFF00"/>
                    </a:solidFill>
                  </a:tcPr>
                </a:tc>
                <a:tc>
                  <a:txBody>
                    <a:bodyPr/>
                    <a:lstStyle/>
                    <a:p>
                      <a:pPr algn="l" fontAlgn="t"/>
                      <a:r>
                        <a:rPr lang="en-US" sz="1200" b="0" i="0" u="none" strike="noStrike" dirty="0">
                          <a:latin typeface="Arial"/>
                        </a:rPr>
                        <a:t>less explanation for self-coexistence </a:t>
                      </a:r>
                      <a:r>
                        <a:rPr lang="en-US" sz="1200" b="0" i="0" u="none" strike="noStrike" dirty="0" smtClean="0">
                          <a:latin typeface="Arial"/>
                        </a:rPr>
                        <a:t>mechanism  </a:t>
                      </a:r>
                      <a:r>
                        <a:rPr lang="en-US" sz="1200" b="0" i="0" u="none" strike="noStrike" dirty="0">
                          <a:latin typeface="Arial"/>
                        </a:rPr>
                        <a:t>between Mode 1 and Mode 2, at this paragraph needs more clear explanation what is difference of self-coexistence mechanism between Mode 1 and Mode2</a:t>
                      </a:r>
                    </a:p>
                  </a:txBody>
                  <a:tcPr marL="0" marR="0" marT="0" marB="0">
                    <a:lnL>
                      <a:noFill/>
                    </a:lnL>
                    <a:lnR>
                      <a:noFill/>
                    </a:lnR>
                    <a:lnT>
                      <a:noFill/>
                    </a:lnT>
                    <a:lnB>
                      <a:noFill/>
                    </a:lnB>
                    <a:solidFill>
                      <a:srgbClr val="FFFF00"/>
                    </a:solidFill>
                  </a:tcPr>
                </a:tc>
                <a:tc>
                  <a:txBody>
                    <a:bodyPr/>
                    <a:lstStyle/>
                    <a:p>
                      <a:pPr algn="l" fontAlgn="t"/>
                      <a:r>
                        <a:rPr lang="en-US" sz="1200" b="0" i="0" u="none" strike="noStrike" dirty="0">
                          <a:latin typeface="Arial"/>
                        </a:rPr>
                        <a:t>Problem </a:t>
                      </a:r>
                      <a:r>
                        <a:rPr lang="en-US" sz="1200" b="0" i="0" u="none" strike="noStrike" dirty="0" err="1">
                          <a:latin typeface="Arial"/>
                        </a:rPr>
                        <a:t>explaned</a:t>
                      </a:r>
                      <a:r>
                        <a:rPr lang="en-US" sz="1200" b="0" i="0" u="none" strike="noStrike" dirty="0">
                          <a:latin typeface="Arial"/>
                        </a:rPr>
                        <a:t> in contribution 22-13-0142/r0</a:t>
                      </a:r>
                    </a:p>
                  </a:txBody>
                  <a:tcPr marL="0" marR="0" marT="0" marB="0">
                    <a:lnL>
                      <a:noFill/>
                    </a:lnL>
                    <a:lnR>
                      <a:noFill/>
                    </a:lnR>
                    <a:lnT>
                      <a:noFill/>
                    </a:lnT>
                    <a:lnB>
                      <a:noFill/>
                    </a:lnB>
                    <a:solidFill>
                      <a:srgbClr val="FFFF00"/>
                    </a:solid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4"/>
            <a:r>
              <a:rPr kumimoji="1" lang="en-US" altLang="ko-KR" dirty="0" smtClean="0">
                <a:latin typeface="+mj-lt"/>
              </a:rPr>
              <a:t>Discussion on 802.22-13-0142r0</a:t>
            </a:r>
            <a:endParaRPr kumimoji="1" lang="ja-JP" altLang="en-US" dirty="0" smtClean="0">
              <a:latin typeface="+mj-lt"/>
            </a:endParaRPr>
          </a:p>
        </p:txBody>
      </p:sp>
      <p:sp>
        <p:nvSpPr>
          <p:cNvPr id="3" name="コンテンツ プレースホルダ 2"/>
          <p:cNvSpPr>
            <a:spLocks noGrp="1"/>
          </p:cNvSpPr>
          <p:nvPr>
            <p:ph idx="1"/>
          </p:nvPr>
        </p:nvSpPr>
        <p:spPr/>
        <p:txBody>
          <a:bodyPr/>
          <a:lstStyle/>
          <a:p>
            <a:r>
              <a:rPr kumimoji="1" lang="en-US" altLang="ko-KR" dirty="0" smtClean="0"/>
              <a:t>Agree </a:t>
            </a:r>
            <a:r>
              <a:rPr kumimoji="1" lang="en-US" altLang="ko-KR" dirty="0" smtClean="0"/>
              <a:t>with the advantage and disadvantage discussion between SCH and Extended FCH  </a:t>
            </a:r>
            <a:endParaRPr kumimoji="1" lang="en-US" altLang="ko-KR" dirty="0" smtClean="0"/>
          </a:p>
          <a:p>
            <a:endParaRPr kumimoji="1" lang="en-US" altLang="ko-KR" dirty="0" smtClean="0"/>
          </a:p>
          <a:p>
            <a:r>
              <a:rPr kumimoji="1" lang="en-US" altLang="ja-JP" dirty="0" smtClean="0"/>
              <a:t>The 802.22b Draft is not intended to remove SCH </a:t>
            </a:r>
          </a:p>
          <a:p>
            <a:pPr lvl="1"/>
            <a:r>
              <a:rPr kumimoji="1" lang="en-US" altLang="ja-JP" dirty="0" smtClean="0"/>
              <a:t>SCH still exists in PHY Mode 1, this provides compatibility of the legacy 802.22 standard</a:t>
            </a:r>
          </a:p>
          <a:p>
            <a:pPr lvl="1"/>
            <a:r>
              <a:rPr kumimoji="1" lang="en-US" altLang="ja-JP" dirty="0" smtClean="0"/>
              <a:t>Extended FCH is only used in PHY Mode 2, this provides much flexibility of coexistence operations</a:t>
            </a:r>
          </a:p>
          <a:p>
            <a:pPr lvl="1"/>
            <a:endParaRPr kumimoji="1" lang="en-US" altLang="ja-JP" dirty="0" smtClean="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Coexistence in 802.22b</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2000" dirty="0" smtClean="0"/>
              <a:t>Coexistence in PHY Mode 1</a:t>
            </a:r>
          </a:p>
          <a:p>
            <a:pPr lvl="1"/>
            <a:r>
              <a:rPr kumimoji="1" lang="en-US" altLang="ja-JP" sz="1800" dirty="0" smtClean="0"/>
              <a:t>No change from 802.22 Standard, then it worked based on Legacy 802.22 Standard.</a:t>
            </a:r>
          </a:p>
          <a:p>
            <a:pPr lvl="1"/>
            <a:r>
              <a:rPr kumimoji="1" lang="en-US" altLang="ja-JP" sz="1800" dirty="0" smtClean="0"/>
              <a:t>SCH and CBP</a:t>
            </a:r>
          </a:p>
          <a:p>
            <a:pPr lvl="1"/>
            <a:endParaRPr kumimoji="1" lang="en-US" altLang="ja-JP" sz="1800" dirty="0" smtClean="0"/>
          </a:p>
          <a:p>
            <a:r>
              <a:rPr kumimoji="1" lang="en-US" altLang="ja-JP" sz="2000" dirty="0" smtClean="0"/>
              <a:t>Coexistence in PHY Mode 2</a:t>
            </a:r>
          </a:p>
          <a:p>
            <a:pPr lvl="1"/>
            <a:r>
              <a:rPr kumimoji="1" lang="en-US" altLang="ja-JP" sz="1800" dirty="0" smtClean="0"/>
              <a:t>Instead of using SCH, Extended FCH (Ex-FCH) is defined for coexistence</a:t>
            </a:r>
          </a:p>
          <a:p>
            <a:pPr lvl="1"/>
            <a:r>
              <a:rPr kumimoji="1" lang="en-US" altLang="ja-JP" sz="1800" dirty="0" smtClean="0"/>
              <a:t>Extended FCH includes all items of coexistence defined in SCH</a:t>
            </a:r>
          </a:p>
          <a:p>
            <a:pPr lvl="1"/>
            <a:endParaRPr kumimoji="1" lang="en-US" altLang="ja-JP" sz="1800" dirty="0" smtClean="0"/>
          </a:p>
          <a:p>
            <a:r>
              <a:rPr kumimoji="1" lang="en-US" altLang="ja-JP" sz="2000" dirty="0" smtClean="0"/>
              <a:t>The 802.22b Draft does not support coexistence between the different PHY modes of 1 and 2 due to no compatibility between the PHY modes</a:t>
            </a:r>
          </a:p>
          <a:p>
            <a:pPr lvl="1"/>
            <a:endParaRPr kumimoji="1" lang="ja-JP" altLang="en-US" sz="18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mtClean="0">
                <a:ea typeface="굴림" charset="-127"/>
              </a:rPr>
              <a:t>Structure comparison</a:t>
            </a:r>
            <a:endParaRPr lang="ko-KR" altLang="en-US" smtClean="0">
              <a:ea typeface="굴림" charset="-127"/>
            </a:endParaRPr>
          </a:p>
        </p:txBody>
      </p:sp>
      <p:sp>
        <p:nvSpPr>
          <p:cNvPr id="11267" name="날짜 개체 틀 3"/>
          <p:cNvSpPr>
            <a:spLocks noGrp="1"/>
          </p:cNvSpPr>
          <p:nvPr>
            <p:ph type="dt" sz="quarter" idx="10"/>
          </p:nvPr>
        </p:nvSpPr>
        <p:spPr>
          <a:xfrm>
            <a:off x="696913" y="334189"/>
            <a:ext cx="991938" cy="276999"/>
          </a:xfrm>
          <a:noFill/>
        </p:spPr>
        <p:txBody>
          <a:bodyPr/>
          <a:lstStyle/>
          <a:p>
            <a:pPr>
              <a:defRPr/>
            </a:pPr>
            <a:r>
              <a:rPr lang="en-US" altLang="ko-KR" dirty="0" smtClean="0"/>
              <a:t>Mar. 2014</a:t>
            </a:r>
            <a:endParaRPr lang="en-US" altLang="ko-KR" dirty="0"/>
          </a:p>
        </p:txBody>
      </p:sp>
      <p:sp>
        <p:nvSpPr>
          <p:cNvPr id="11268" name="바닥글 개체 틀 4"/>
          <p:cNvSpPr>
            <a:spLocks noGrp="1"/>
          </p:cNvSpPr>
          <p:nvPr>
            <p:ph type="ftr" sz="quarter" idx="11"/>
          </p:nvPr>
        </p:nvSpPr>
        <p:spPr>
          <a:noFill/>
        </p:spPr>
        <p:txBody>
          <a:bodyPr/>
          <a:lstStyle/>
          <a:p>
            <a:r>
              <a:rPr lang="en-US" altLang="ko-KR" smtClean="0">
                <a:ea typeface="굴림" charset="-127"/>
              </a:rPr>
              <a:t>Gwangzeen Ko, ETRI</a:t>
            </a:r>
          </a:p>
        </p:txBody>
      </p:sp>
      <p:sp>
        <p:nvSpPr>
          <p:cNvPr id="11269" name="슬라이드 번호 개체 틀 5"/>
          <p:cNvSpPr>
            <a:spLocks noGrp="1"/>
          </p:cNvSpPr>
          <p:nvPr>
            <p:ph type="sldNum" sz="quarter" idx="12"/>
          </p:nvPr>
        </p:nvSpPr>
        <p:spPr>
          <a:noFill/>
        </p:spPr>
        <p:txBody>
          <a:bodyPr/>
          <a:lstStyle/>
          <a:p>
            <a:r>
              <a:rPr lang="en-US" altLang="ko-KR" smtClean="0">
                <a:ea typeface="굴림" charset="-127"/>
              </a:rPr>
              <a:t>Slide </a:t>
            </a:r>
            <a:fld id="{F474BECE-33D1-4042-BBF2-A04A8347DEB3}" type="slidenum">
              <a:rPr lang="en-US" altLang="ko-KR" smtClean="0">
                <a:ea typeface="굴림" charset="-127"/>
              </a:rPr>
              <a:pPr/>
              <a:t>5</a:t>
            </a:fld>
            <a:endParaRPr lang="en-US" altLang="ko-KR" smtClean="0">
              <a:ea typeface="굴림" charset="-127"/>
            </a:endParaRPr>
          </a:p>
        </p:txBody>
      </p:sp>
      <p:sp>
        <p:nvSpPr>
          <p:cNvPr id="11270" name="TextBox 10"/>
          <p:cNvSpPr txBox="1">
            <a:spLocks noChangeArrowheads="1"/>
          </p:cNvSpPr>
          <p:nvPr/>
        </p:nvSpPr>
        <p:spPr bwMode="auto">
          <a:xfrm>
            <a:off x="395288" y="1944688"/>
            <a:ext cx="3345852" cy="369332"/>
          </a:xfrm>
          <a:prstGeom prst="rect">
            <a:avLst/>
          </a:prstGeom>
          <a:solidFill>
            <a:srgbClr val="92D050"/>
          </a:solidFill>
          <a:ln w="19050">
            <a:solidFill>
              <a:schemeClr val="tx1"/>
            </a:solidFill>
            <a:miter lim="800000"/>
            <a:headEnd/>
            <a:tailEnd/>
          </a:ln>
        </p:spPr>
        <p:txBody>
          <a:bodyPr wrap="none">
            <a:spAutoFit/>
          </a:bodyPr>
          <a:lstStyle/>
          <a:p>
            <a:r>
              <a:rPr lang="en-US" altLang="ko-KR" sz="1800" dirty="0" smtClean="0"/>
              <a:t>Frame </a:t>
            </a:r>
            <a:r>
              <a:rPr lang="en-US" altLang="ko-KR" sz="1800" dirty="0"/>
              <a:t>Structure – </a:t>
            </a:r>
            <a:r>
              <a:rPr lang="en-US" altLang="ko-KR" sz="1800" dirty="0" smtClean="0"/>
              <a:t>PHY Mode 1</a:t>
            </a:r>
            <a:endParaRPr lang="ko-KR" altLang="en-US" sz="1800" dirty="0"/>
          </a:p>
        </p:txBody>
      </p:sp>
      <p:sp>
        <p:nvSpPr>
          <p:cNvPr id="11271" name="TextBox 11"/>
          <p:cNvSpPr txBox="1">
            <a:spLocks noChangeArrowheads="1"/>
          </p:cNvSpPr>
          <p:nvPr/>
        </p:nvSpPr>
        <p:spPr bwMode="auto">
          <a:xfrm>
            <a:off x="395288" y="3959225"/>
            <a:ext cx="3345852" cy="369332"/>
          </a:xfrm>
          <a:prstGeom prst="rect">
            <a:avLst/>
          </a:prstGeom>
          <a:solidFill>
            <a:srgbClr val="FFC000"/>
          </a:solidFill>
          <a:ln w="19050">
            <a:solidFill>
              <a:schemeClr val="tx1"/>
            </a:solidFill>
            <a:miter lim="800000"/>
            <a:headEnd/>
            <a:tailEnd/>
          </a:ln>
        </p:spPr>
        <p:txBody>
          <a:bodyPr wrap="none">
            <a:spAutoFit/>
          </a:bodyPr>
          <a:lstStyle/>
          <a:p>
            <a:r>
              <a:rPr lang="en-US" altLang="ko-KR" sz="1800" dirty="0" smtClean="0"/>
              <a:t>Frame </a:t>
            </a:r>
            <a:r>
              <a:rPr lang="en-US" altLang="ko-KR" sz="1800" dirty="0"/>
              <a:t>Structure – </a:t>
            </a:r>
            <a:r>
              <a:rPr lang="en-US" altLang="ko-KR" sz="1800" dirty="0" smtClean="0"/>
              <a:t>PHY Mode 2</a:t>
            </a:r>
            <a:endParaRPr lang="ko-KR" altLang="en-US" sz="1800" dirty="0"/>
          </a:p>
        </p:txBody>
      </p:sp>
      <p:graphicFrame>
        <p:nvGraphicFramePr>
          <p:cNvPr id="11272" name="개체 2"/>
          <p:cNvGraphicFramePr>
            <a:graphicFrameLocks noChangeAspect="1"/>
          </p:cNvGraphicFramePr>
          <p:nvPr/>
        </p:nvGraphicFramePr>
        <p:xfrm>
          <a:off x="250825" y="2449513"/>
          <a:ext cx="8616950" cy="792162"/>
        </p:xfrm>
        <a:graphic>
          <a:graphicData uri="http://schemas.openxmlformats.org/presentationml/2006/ole">
            <p:oleObj spid="_x0000_s47106" name="Visio" r:id="rId3" imgW="15316284" imgH="1408619" progId="Visio.Drawing.11">
              <p:embed/>
            </p:oleObj>
          </a:graphicData>
        </a:graphic>
      </p:graphicFrame>
      <p:graphicFrame>
        <p:nvGraphicFramePr>
          <p:cNvPr id="11273" name="개체 3"/>
          <p:cNvGraphicFramePr>
            <a:graphicFrameLocks noChangeAspect="1"/>
          </p:cNvGraphicFramePr>
          <p:nvPr/>
        </p:nvGraphicFramePr>
        <p:xfrm>
          <a:off x="266700" y="4514850"/>
          <a:ext cx="8553450" cy="785813"/>
        </p:xfrm>
        <a:graphic>
          <a:graphicData uri="http://schemas.openxmlformats.org/presentationml/2006/ole">
            <p:oleObj spid="_x0000_s47107" name="Visio" r:id="rId4" imgW="15747130" imgH="1427760" progId="Visio.Drawing.11">
              <p:embed/>
            </p:oleObj>
          </a:graphicData>
        </a:graphic>
      </p:graphicFrame>
      <p:sp>
        <p:nvSpPr>
          <p:cNvPr id="11274" name="TextBox 4"/>
          <p:cNvSpPr txBox="1">
            <a:spLocks noChangeArrowheads="1"/>
          </p:cNvSpPr>
          <p:nvPr/>
        </p:nvSpPr>
        <p:spPr bwMode="auto">
          <a:xfrm>
            <a:off x="3779838" y="2997200"/>
            <a:ext cx="2690812" cy="215900"/>
          </a:xfrm>
          <a:prstGeom prst="rect">
            <a:avLst/>
          </a:prstGeom>
          <a:noFill/>
          <a:ln w="9525">
            <a:noFill/>
            <a:miter lim="800000"/>
            <a:headEnd/>
            <a:tailEnd/>
          </a:ln>
        </p:spPr>
        <p:txBody>
          <a:bodyPr wrap="none">
            <a:spAutoFit/>
          </a:bodyPr>
          <a:lstStyle/>
          <a:p>
            <a:r>
              <a:rPr lang="en-US" altLang="ko-KR" sz="1000" b="0"/>
              <a:t>Parameters are held during super-frame duration</a:t>
            </a:r>
            <a:endParaRPr lang="ko-KR" altLang="en-US" sz="1000" b="0"/>
          </a:p>
        </p:txBody>
      </p:sp>
      <p:sp>
        <p:nvSpPr>
          <p:cNvPr id="11275" name="TextBox 14"/>
          <p:cNvSpPr txBox="1">
            <a:spLocks noChangeArrowheads="1"/>
          </p:cNvSpPr>
          <p:nvPr/>
        </p:nvSpPr>
        <p:spPr bwMode="auto">
          <a:xfrm>
            <a:off x="2051050" y="5373688"/>
            <a:ext cx="2849563" cy="214312"/>
          </a:xfrm>
          <a:prstGeom prst="rect">
            <a:avLst/>
          </a:prstGeom>
          <a:noFill/>
          <a:ln w="9525">
            <a:noFill/>
            <a:miter lim="800000"/>
            <a:headEnd/>
            <a:tailEnd/>
          </a:ln>
        </p:spPr>
        <p:txBody>
          <a:bodyPr wrap="none">
            <a:spAutoFit/>
          </a:bodyPr>
          <a:lstStyle/>
          <a:p>
            <a:r>
              <a:rPr lang="en-US" altLang="ko-KR" sz="1000" b="0" dirty="0"/>
              <a:t>Parameters can change during super-frame duration</a:t>
            </a:r>
            <a:endParaRPr lang="ko-KR" altLang="en-US" sz="1000" b="0" dirty="0"/>
          </a:p>
        </p:txBody>
      </p:sp>
      <p:cxnSp>
        <p:nvCxnSpPr>
          <p:cNvPr id="11276" name="직선 화살표 연결선 6"/>
          <p:cNvCxnSpPr>
            <a:cxnSpLocks noChangeShapeType="1"/>
            <a:stCxn id="11275" idx="3"/>
          </p:cNvCxnSpPr>
          <p:nvPr/>
        </p:nvCxnSpPr>
        <p:spPr bwMode="auto">
          <a:xfrm flipV="1">
            <a:off x="4900613" y="5300663"/>
            <a:ext cx="1111250" cy="180975"/>
          </a:xfrm>
          <a:prstGeom prst="straightConnector1">
            <a:avLst/>
          </a:prstGeom>
          <a:noFill/>
          <a:ln w="28575" algn="ctr">
            <a:solidFill>
              <a:srgbClr val="0000FF"/>
            </a:solidFill>
            <a:round/>
            <a:headEnd/>
            <a:tailEnd type="arrow" w="med" len="med"/>
          </a:ln>
        </p:spPr>
      </p:cxnSp>
      <p:sp>
        <p:nvSpPr>
          <p:cNvPr id="11277" name="오른쪽 중괄호 8"/>
          <p:cNvSpPr>
            <a:spLocks/>
          </p:cNvSpPr>
          <p:nvPr/>
        </p:nvSpPr>
        <p:spPr bwMode="auto">
          <a:xfrm rot="5400000">
            <a:off x="876300" y="2779713"/>
            <a:ext cx="95250" cy="1104900"/>
          </a:xfrm>
          <a:prstGeom prst="rightBrace">
            <a:avLst>
              <a:gd name="adj1" fmla="val 8270"/>
              <a:gd name="adj2" fmla="val 50000"/>
            </a:avLst>
          </a:prstGeom>
          <a:noFill/>
          <a:ln w="9525" algn="ctr">
            <a:solidFill>
              <a:srgbClr val="0000FF"/>
            </a:solidFill>
            <a:round/>
            <a:headEnd/>
            <a:tailEnd/>
          </a:ln>
        </p:spPr>
        <p:txBody>
          <a:bodyPr/>
          <a:lstStyle/>
          <a:p>
            <a:pPr marL="342900" indent="-342900"/>
            <a:endParaRPr lang="ko-KR" altLang="en-US"/>
          </a:p>
        </p:txBody>
      </p:sp>
      <p:sp>
        <p:nvSpPr>
          <p:cNvPr id="11278" name="TextBox 19"/>
          <p:cNvSpPr txBox="1">
            <a:spLocks noChangeArrowheads="1"/>
          </p:cNvSpPr>
          <p:nvPr/>
        </p:nvSpPr>
        <p:spPr bwMode="auto">
          <a:xfrm>
            <a:off x="395288" y="3357563"/>
            <a:ext cx="1058862" cy="214312"/>
          </a:xfrm>
          <a:prstGeom prst="rect">
            <a:avLst/>
          </a:prstGeom>
          <a:noFill/>
          <a:ln w="9525">
            <a:noFill/>
            <a:miter lim="800000"/>
            <a:headEnd/>
            <a:tailEnd/>
          </a:ln>
        </p:spPr>
        <p:txBody>
          <a:bodyPr wrap="none">
            <a:spAutoFit/>
          </a:bodyPr>
          <a:lstStyle/>
          <a:p>
            <a:r>
              <a:rPr lang="en-US" altLang="ko-KR" sz="1000" b="0"/>
              <a:t>Robust preamble</a:t>
            </a:r>
            <a:endParaRPr lang="ko-KR" altLang="en-US" sz="1000"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Coexistence Operations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Coexistence Operations</a:t>
            </a:r>
          </a:p>
          <a:p>
            <a:pPr lvl="1"/>
            <a:r>
              <a:rPr kumimoji="1" lang="en-US" altLang="ja-JP" sz="2400" dirty="0" smtClean="0"/>
              <a:t>PHY Mode 1</a:t>
            </a:r>
          </a:p>
          <a:p>
            <a:pPr lvl="2"/>
            <a:r>
              <a:rPr kumimoji="1" lang="en-US" altLang="ja-JP" sz="2000" dirty="0" smtClean="0"/>
              <a:t>SCH : Fixed in </a:t>
            </a:r>
            <a:r>
              <a:rPr kumimoji="1" lang="en-US" altLang="ja-JP" sz="2000" dirty="0" err="1" smtClean="0"/>
              <a:t>Superframe</a:t>
            </a:r>
            <a:r>
              <a:rPr kumimoji="1" lang="en-US" altLang="ja-JP" sz="2000" dirty="0" smtClean="0"/>
              <a:t> Duration</a:t>
            </a:r>
          </a:p>
          <a:p>
            <a:pPr lvl="2"/>
            <a:r>
              <a:rPr kumimoji="1" lang="en-US" altLang="ja-JP" sz="2000" dirty="0" smtClean="0"/>
              <a:t>CBP : Includes SCH and transmit in Self-Coexistence Window</a:t>
            </a:r>
          </a:p>
          <a:p>
            <a:pPr lvl="2"/>
            <a:endParaRPr kumimoji="1" lang="en-US" altLang="ja-JP" dirty="0" smtClean="0"/>
          </a:p>
          <a:p>
            <a:pPr lvl="1"/>
            <a:r>
              <a:rPr kumimoji="1" lang="en-US" altLang="ja-JP" sz="2400" dirty="0" smtClean="0"/>
              <a:t>PHY Mode 2</a:t>
            </a:r>
          </a:p>
          <a:p>
            <a:pPr lvl="2"/>
            <a:r>
              <a:rPr kumimoji="1" lang="en-US" altLang="ja-JP" sz="2000" dirty="0" smtClean="0"/>
              <a:t>Extended FCH (Ex-FCH) : On-demand in Frame by Frame</a:t>
            </a:r>
          </a:p>
          <a:p>
            <a:pPr lvl="2"/>
            <a:r>
              <a:rPr kumimoji="1" lang="en-US" altLang="ja-JP" sz="2000" dirty="0" smtClean="0"/>
              <a:t>CBP : includes Ex-FCH and transmit in Self-Coexistence window</a:t>
            </a:r>
            <a:endParaRPr kumimoji="1" lang="ja-JP" altLang="en-US" sz="20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CBP Frame Format </a:t>
            </a:r>
            <a:endParaRPr kumimoji="1" lang="ja-JP" altLang="en-US" dirty="0"/>
          </a:p>
        </p:txBody>
      </p:sp>
      <p:sp>
        <p:nvSpPr>
          <p:cNvPr id="3" name="コンテンツ プレースホルダ 2"/>
          <p:cNvSpPr>
            <a:spLocks noGrp="1"/>
          </p:cNvSpPr>
          <p:nvPr>
            <p:ph idx="1"/>
          </p:nvPr>
        </p:nvSpPr>
        <p:spPr>
          <a:xfrm>
            <a:off x="685800" y="5157192"/>
            <a:ext cx="7772400" cy="1152128"/>
          </a:xfrm>
        </p:spPr>
        <p:txBody>
          <a:bodyPr/>
          <a:lstStyle/>
          <a:p>
            <a:r>
              <a:rPr kumimoji="1" lang="en-US" altLang="ja-JP" dirty="0" smtClean="0"/>
              <a:t>CBP Frame Format is the most same between PHY Mode 1 and Mode 2 except for transmitting SCH in PHY Mode 1 and Ex-FCH in PHY Mode 2</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pic>
        <p:nvPicPr>
          <p:cNvPr id="48130" name="Picture 2"/>
          <p:cNvPicPr>
            <a:picLocks noChangeAspect="1" noChangeArrowheads="1"/>
          </p:cNvPicPr>
          <p:nvPr/>
        </p:nvPicPr>
        <p:blipFill>
          <a:blip r:embed="rId2" cstate="print"/>
          <a:srcRect/>
          <a:stretch>
            <a:fillRect/>
          </a:stretch>
        </p:blipFill>
        <p:spPr bwMode="auto">
          <a:xfrm>
            <a:off x="4079996" y="1772816"/>
            <a:ext cx="5064004" cy="2592288"/>
          </a:xfrm>
          <a:prstGeom prst="rect">
            <a:avLst/>
          </a:prstGeom>
          <a:noFill/>
          <a:ln w="9525">
            <a:noFill/>
            <a:miter lim="800000"/>
            <a:headEnd/>
            <a:tailEnd/>
          </a:ln>
        </p:spPr>
      </p:pic>
      <p:pic>
        <p:nvPicPr>
          <p:cNvPr id="48131" name="Picture 3"/>
          <p:cNvPicPr>
            <a:picLocks noChangeAspect="1" noChangeArrowheads="1"/>
          </p:cNvPicPr>
          <p:nvPr/>
        </p:nvPicPr>
        <p:blipFill>
          <a:blip r:embed="rId3" cstate="print"/>
          <a:srcRect/>
          <a:stretch>
            <a:fillRect/>
          </a:stretch>
        </p:blipFill>
        <p:spPr bwMode="auto">
          <a:xfrm>
            <a:off x="0" y="1844824"/>
            <a:ext cx="4211960" cy="2573976"/>
          </a:xfrm>
          <a:prstGeom prst="rect">
            <a:avLst/>
          </a:prstGeom>
          <a:noFill/>
          <a:ln w="9525">
            <a:noFill/>
            <a:miter lim="800000"/>
            <a:headEnd/>
            <a:tailEnd/>
          </a:ln>
        </p:spPr>
      </p:pic>
      <p:sp>
        <p:nvSpPr>
          <p:cNvPr id="9" name="正方形/長方形 8"/>
          <p:cNvSpPr/>
          <p:nvPr/>
        </p:nvSpPr>
        <p:spPr bwMode="auto">
          <a:xfrm>
            <a:off x="611560" y="3212976"/>
            <a:ext cx="720080" cy="72008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0" name="正方形/長方形 9"/>
          <p:cNvSpPr/>
          <p:nvPr/>
        </p:nvSpPr>
        <p:spPr bwMode="auto">
          <a:xfrm>
            <a:off x="4572000" y="3212976"/>
            <a:ext cx="1152128" cy="72008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smtClean="0">
              <a:ln>
                <a:noFill/>
              </a:ln>
              <a:solidFill>
                <a:schemeClr val="tx1"/>
              </a:solidFill>
              <a:effectLst/>
              <a:latin typeface="Times New Roman" pitchFamily="18" charset="0"/>
              <a:ea typeface="굴림" pitchFamily="50" charset="-127"/>
            </a:endParaRPr>
          </a:p>
        </p:txBody>
      </p:sp>
      <p:sp>
        <p:nvSpPr>
          <p:cNvPr id="11" name="テキスト ボックス 10"/>
          <p:cNvSpPr txBox="1"/>
          <p:nvPr/>
        </p:nvSpPr>
        <p:spPr>
          <a:xfrm>
            <a:off x="1403648" y="4653136"/>
            <a:ext cx="1175065" cy="307777"/>
          </a:xfrm>
          <a:prstGeom prst="rect">
            <a:avLst/>
          </a:prstGeom>
          <a:noFill/>
        </p:spPr>
        <p:txBody>
          <a:bodyPr wrap="none" rtlCol="0">
            <a:spAutoFit/>
          </a:bodyPr>
          <a:lstStyle/>
          <a:p>
            <a:r>
              <a:rPr kumimoji="1" lang="en-US" altLang="ja-JP" dirty="0" smtClean="0"/>
              <a:t>PHY Mode 1</a:t>
            </a:r>
            <a:endParaRPr kumimoji="1" lang="ja-JP" altLang="en-US" dirty="0"/>
          </a:p>
        </p:txBody>
      </p:sp>
      <p:sp>
        <p:nvSpPr>
          <p:cNvPr id="12" name="テキスト ボックス 11"/>
          <p:cNvSpPr txBox="1"/>
          <p:nvPr/>
        </p:nvSpPr>
        <p:spPr>
          <a:xfrm>
            <a:off x="6012160" y="4581128"/>
            <a:ext cx="1175065" cy="307777"/>
          </a:xfrm>
          <a:prstGeom prst="rect">
            <a:avLst/>
          </a:prstGeom>
          <a:noFill/>
        </p:spPr>
        <p:txBody>
          <a:bodyPr wrap="none" rtlCol="0">
            <a:spAutoFit/>
          </a:bodyPr>
          <a:lstStyle/>
          <a:p>
            <a:r>
              <a:rPr kumimoji="1" lang="en-US" altLang="ja-JP" dirty="0" smtClean="0"/>
              <a:t>PHY Mode 2</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Proposed Resolution</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Add the following sentence in 7.20 Self-Coexistence</a:t>
            </a:r>
          </a:p>
          <a:p>
            <a:pPr lvl="1"/>
            <a:r>
              <a:rPr lang="en-US" altLang="ja-JP" dirty="0" smtClean="0"/>
              <a:t>On PHY Mode 1, an MR-WRAN </a:t>
            </a:r>
            <a:r>
              <a:rPr lang="en-US" altLang="ja-JP" dirty="0" smtClean="0"/>
              <a:t>runs in normal mode by default and transits to self-coexistence mode when the </a:t>
            </a:r>
            <a:r>
              <a:rPr lang="en-US" altLang="ja-JP" dirty="0" smtClean="0"/>
              <a:t>MR-WRAN </a:t>
            </a:r>
            <a:r>
              <a:rPr lang="en-US" altLang="ja-JP" dirty="0" smtClean="0"/>
              <a:t>can detect and decode an SCH or a CBP </a:t>
            </a:r>
            <a:r>
              <a:rPr lang="en-US" altLang="ja-JP" dirty="0" smtClean="0"/>
              <a:t>burst (Figure 100) </a:t>
            </a:r>
            <a:r>
              <a:rPr lang="en-US" altLang="ja-JP" dirty="0" smtClean="0"/>
              <a:t>from an adjacent </a:t>
            </a:r>
            <a:r>
              <a:rPr lang="en-US" altLang="ja-JP" dirty="0" smtClean="0"/>
              <a:t>MR-WRAN cell. </a:t>
            </a:r>
          </a:p>
          <a:p>
            <a:pPr lvl="1"/>
            <a:r>
              <a:rPr lang="en-US" altLang="ja-JP" dirty="0" smtClean="0"/>
              <a:t>On PHY Mode 2, an </a:t>
            </a:r>
            <a:r>
              <a:rPr lang="en-US" altLang="ja-JP" dirty="0" smtClean="0"/>
              <a:t>MR-WRAN runs in normal mode by default and transits to self-coexistence mode when the MR-WRAN can detect and decode an Extended Frame Control Header </a:t>
            </a:r>
            <a:r>
              <a:rPr lang="en-US" altLang="ja-JP" dirty="0" smtClean="0"/>
              <a:t>(Ex-FCH) or </a:t>
            </a:r>
            <a:r>
              <a:rPr lang="en-US" altLang="ja-JP" dirty="0" smtClean="0"/>
              <a:t>a CBP </a:t>
            </a:r>
            <a:r>
              <a:rPr lang="en-US" altLang="ja-JP" dirty="0" smtClean="0"/>
              <a:t>burst (Figure AI1) </a:t>
            </a:r>
            <a:r>
              <a:rPr lang="en-US" altLang="ja-JP" dirty="0" smtClean="0"/>
              <a:t>from an adjacent MR-WRAN </a:t>
            </a:r>
            <a:r>
              <a:rPr lang="en-US" altLang="ja-JP" dirty="0" smtClean="0"/>
              <a:t>cell.</a:t>
            </a:r>
            <a:endParaRPr lang="en-US" altLang="ja-JP"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54014</TotalTime>
  <Words>551</Words>
  <Application>Microsoft Office PowerPoint</Application>
  <PresentationFormat>画面に合わせる (4:3)</PresentationFormat>
  <Paragraphs>79</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3</vt:i4>
      </vt:variant>
      <vt:variant>
        <vt:lpstr>スライド タイトル</vt:lpstr>
      </vt:variant>
      <vt:variant>
        <vt:i4>8</vt:i4>
      </vt:variant>
    </vt:vector>
  </HeadingPairs>
  <TitlesOfParts>
    <vt:vector size="12" baseType="lpstr">
      <vt:lpstr>802-22b-Submission</vt:lpstr>
      <vt:lpstr>Document</vt:lpstr>
      <vt:lpstr>Microsoft Visio 드로잉</vt:lpstr>
      <vt:lpstr>Microsoft Office Visio 図面</vt:lpstr>
      <vt:lpstr>Comment Resolution related to   Coexistence</vt:lpstr>
      <vt:lpstr>Comment Resolution related to MAC Frame (CID 87)</vt:lpstr>
      <vt:lpstr>Discussion on 802.22-13-0142r0</vt:lpstr>
      <vt:lpstr>Coexistence in 802.22b</vt:lpstr>
      <vt:lpstr>Structure comparison</vt:lpstr>
      <vt:lpstr>Coexistence Operations</vt:lpstr>
      <vt:lpstr>CBP Frame Format </vt:lpstr>
      <vt:lpstr>Proposed Resolution</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1428</cp:revision>
  <cp:lastPrinted>1998-02-10T13:28:06Z</cp:lastPrinted>
  <dcterms:created xsi:type="dcterms:W3CDTF">2006-06-26T04:34:43Z</dcterms:created>
  <dcterms:modified xsi:type="dcterms:W3CDTF">2014-03-11T08:02:30Z</dcterms:modified>
</cp:coreProperties>
</file>