
<file path=[Content_Types].xml><?xml version="1.0" encoding="utf-8"?>
<Types xmlns="http://schemas.openxmlformats.org/package/2006/content-types">
  <Override PartName="/ppt/slides/slide5.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565" r:id="rId2"/>
    <p:sldId id="566" r:id="rId3"/>
    <p:sldId id="567" r:id="rId4"/>
    <p:sldId id="568" r:id="rId5"/>
    <p:sldId id="569" r:id="rId6"/>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Nov.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22-14-0041-00-000b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a:t>
            </a:r>
            <a:br>
              <a:rPr lang="en-US" altLang="ko-KR" dirty="0" smtClean="0">
                <a:latin typeface="Times New Roman" charset="0"/>
                <a:ea typeface="굴림" charset="0"/>
                <a:cs typeface="굴림" charset="0"/>
              </a:rPr>
            </a:br>
            <a:r>
              <a:rPr lang="en-US" altLang="ko-KR" dirty="0" smtClean="0">
                <a:latin typeface="Times New Roman" charset="0"/>
                <a:ea typeface="굴림" charset="0"/>
                <a:cs typeface="굴림" charset="0"/>
              </a:rPr>
              <a:t>Multi-channel operation</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6"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2014-3-17</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a:t>
            </a:r>
            <a:r>
              <a:rPr lang="en-US" altLang="ko-KR" dirty="0" smtClean="0">
                <a:latin typeface="Times New Roman" charset="0"/>
                <a:ea typeface="굴림" charset="0"/>
                <a:cs typeface="굴림" charset="0"/>
              </a:rPr>
              <a:t>Multi-channel </a:t>
            </a:r>
            <a:r>
              <a:rPr lang="en-US" altLang="ko-KR" dirty="0" smtClean="0">
                <a:latin typeface="Times New Roman" charset="0"/>
                <a:ea typeface="굴림" charset="0"/>
                <a:cs typeface="굴림" charset="0"/>
              </a:rPr>
              <a:t>operation </a:t>
            </a:r>
            <a:r>
              <a:rPr lang="en-US" altLang="ko-KR" dirty="0" smtClean="0">
                <a:latin typeface="Times New Roman" charset="0"/>
                <a:ea typeface="굴림" charset="0"/>
                <a:cs typeface="굴림" charset="0"/>
              </a:rPr>
              <a:t>(</a:t>
            </a:r>
            <a:r>
              <a:rPr kumimoji="1" lang="en-US" altLang="ja-JP" dirty="0" smtClean="0"/>
              <a:t>1, 160)</a:t>
            </a:r>
            <a:endParaRPr kumimoji="1" lang="ja-JP" altLang="en-US" dirty="0"/>
          </a:p>
        </p:txBody>
      </p:sp>
      <p:graphicFrame>
        <p:nvGraphicFramePr>
          <p:cNvPr id="8" name="コンテンツ プレースホルダ 7"/>
          <p:cNvGraphicFramePr>
            <a:graphicFrameLocks noGrp="1"/>
          </p:cNvGraphicFramePr>
          <p:nvPr>
            <p:ph idx="1"/>
          </p:nvPr>
        </p:nvGraphicFramePr>
        <p:xfrm>
          <a:off x="685800" y="1981200"/>
          <a:ext cx="7772401" cy="1364744"/>
        </p:xfrm>
        <a:graphic>
          <a:graphicData uri="http://schemas.openxmlformats.org/drawingml/2006/table">
            <a:tbl>
              <a:tblPr/>
              <a:tblGrid>
                <a:gridCol w="396133"/>
                <a:gridCol w="3688134"/>
                <a:gridCol w="3688134"/>
              </a:tblGrid>
              <a:tr h="352425">
                <a:tc>
                  <a:txBody>
                    <a:bodyPr/>
                    <a:lstStyle/>
                    <a:p>
                      <a:pPr algn="ctr" fontAlgn="ctr"/>
                      <a:r>
                        <a:rPr lang="en-US" sz="100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23850">
                <a:tc>
                  <a:txBody>
                    <a:bodyPr/>
                    <a:lstStyle/>
                    <a:p>
                      <a:pPr algn="ctr" fontAlgn="t"/>
                      <a:r>
                        <a:rPr lang="en-US" altLang="ja-JP" sz="1100" b="0" i="0" u="none" strike="noStrike">
                          <a:latin typeface="Arial"/>
                        </a:rPr>
                        <a:t>1</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100" b="0" i="0" u="none" strike="noStrike">
                          <a:latin typeface="Arial"/>
                        </a:rPr>
                        <a:t>Current D1 document cover only single channel Frame structure, need additional frame structure definition when WRAN system operates multichannel and co-operating both single channel and multichannel system simultaneously.</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100" b="0" i="0" u="none" strike="noStrike" dirty="0">
                          <a:latin typeface="Arial"/>
                        </a:rPr>
                        <a:t>add more frame structure definition for multi-channel operation</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r>
              <a:tr h="341759">
                <a:tc>
                  <a:txBody>
                    <a:bodyPr/>
                    <a:lstStyle/>
                    <a:p>
                      <a:pPr algn="ctr" fontAlgn="t"/>
                      <a:r>
                        <a:rPr lang="en-US" altLang="ja-JP" sz="1100" b="0" i="0" u="none" strike="noStrike">
                          <a:latin typeface="Arial"/>
                        </a:rPr>
                        <a:t>160</a:t>
                      </a:r>
                    </a:p>
                  </a:txBody>
                  <a:tcPr marL="0" marR="0" marT="0" marB="0">
                    <a:lnL>
                      <a:noFill/>
                    </a:lnL>
                    <a:lnR>
                      <a:noFill/>
                    </a:lnR>
                    <a:lnT>
                      <a:noFill/>
                    </a:lnT>
                    <a:lnB>
                      <a:noFill/>
                    </a:lnB>
                    <a:solidFill>
                      <a:srgbClr val="FFFF00"/>
                    </a:solidFill>
                  </a:tcPr>
                </a:tc>
                <a:tc>
                  <a:txBody>
                    <a:bodyPr/>
                    <a:lstStyle/>
                    <a:p>
                      <a:pPr algn="l" fontAlgn="t"/>
                      <a:r>
                        <a:rPr lang="en-US" sz="1100" b="0" i="0" u="none" strike="noStrike">
                          <a:latin typeface="Arial"/>
                        </a:rPr>
                        <a:t>The 802.22b standard should include the superframe or frame structure for multi-channel operation.</a:t>
                      </a:r>
                    </a:p>
                  </a:txBody>
                  <a:tcPr marL="0" marR="0" marT="0" marB="0">
                    <a:lnL>
                      <a:noFill/>
                    </a:lnL>
                    <a:lnR>
                      <a:noFill/>
                    </a:lnR>
                    <a:lnT>
                      <a:noFill/>
                    </a:lnT>
                    <a:lnB>
                      <a:noFill/>
                    </a:lnB>
                    <a:solidFill>
                      <a:srgbClr val="FFFF00"/>
                    </a:solidFill>
                  </a:tcPr>
                </a:tc>
                <a:tc>
                  <a:txBody>
                    <a:bodyPr/>
                    <a:lstStyle/>
                    <a:p>
                      <a:pPr algn="l" fontAlgn="t"/>
                      <a:r>
                        <a:rPr lang="en-US" sz="1100" b="0" i="0" u="none" strike="noStrike" dirty="0">
                          <a:latin typeface="Arial"/>
                        </a:rPr>
                        <a:t>Define newly the </a:t>
                      </a:r>
                      <a:r>
                        <a:rPr lang="en-US" sz="1100" b="0" i="0" u="none" strike="noStrike" dirty="0" err="1">
                          <a:latin typeface="Arial"/>
                        </a:rPr>
                        <a:t>superframe</a:t>
                      </a:r>
                      <a:r>
                        <a:rPr lang="en-US" sz="1100" b="0" i="0" u="none" strike="noStrike" dirty="0">
                          <a:latin typeface="Arial"/>
                        </a:rPr>
                        <a:t> or frame structure to support the multi-channel operation.</a:t>
                      </a:r>
                    </a:p>
                  </a:txBody>
                  <a:tcPr marL="0" marR="0" marT="0" marB="0">
                    <a:lnL>
                      <a:noFill/>
                    </a:lnL>
                    <a:lnR>
                      <a:noFill/>
                    </a:lnR>
                    <a:lnT>
                      <a:noFill/>
                    </a:lnT>
                    <a:lnB>
                      <a:noFill/>
                    </a:lnB>
                    <a:solidFill>
                      <a:srgbClr val="FFFF00"/>
                    </a:solidFill>
                  </a:tcPr>
                </a:tc>
              </a:tr>
            </a:tbl>
          </a:graphicData>
        </a:graphic>
      </p:graphicFrame>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Multi-channel Operation</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Multi-channel Operation in 802.22b</a:t>
            </a:r>
          </a:p>
          <a:p>
            <a:pPr lvl="1"/>
            <a:r>
              <a:rPr kumimoji="1" lang="en-US" altLang="ja-JP" dirty="0" smtClean="0"/>
              <a:t>A network of 802.22b may support to connect between A-BS and S-CPEs or A-CPE and S-CPE on multiple channels.</a:t>
            </a:r>
          </a:p>
          <a:p>
            <a:pPr lvl="1"/>
            <a:r>
              <a:rPr kumimoji="1" lang="en-US" altLang="ja-JP" dirty="0" smtClean="0"/>
              <a:t>When multiple channels are available and are used for the connections between A-BS and S-CPEs or A-CPE and S-CPEs, each connection are assigned to the frame on the different channel into multiple channels. </a:t>
            </a:r>
          </a:p>
          <a:p>
            <a:pPr lvl="1"/>
            <a:r>
              <a:rPr kumimoji="1" lang="en-US" altLang="ja-JP" dirty="0" smtClean="0"/>
              <a:t>The frame format on each channel shall follow the same format shown in Figure 13 for PHY Mode 1 or Figure B1, C1, D1 and E1 for PHY Mode 2.  </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Example of Frame Usage on Multiple channels</a:t>
            </a:r>
            <a:endParaRPr kumimoji="1" lang="ja-JP" altLang="en-US" dirty="0"/>
          </a:p>
        </p:txBody>
      </p:sp>
      <p:graphicFrame>
        <p:nvGraphicFramePr>
          <p:cNvPr id="7" name="コンテンツ プレースホルダ 6"/>
          <p:cNvGraphicFramePr>
            <a:graphicFrameLocks noGrp="1"/>
          </p:cNvGraphicFramePr>
          <p:nvPr>
            <p:ph idx="1"/>
          </p:nvPr>
        </p:nvGraphicFramePr>
        <p:xfrm>
          <a:off x="1691680" y="2852936"/>
          <a:ext cx="5616624" cy="518160"/>
        </p:xfrm>
        <a:graphic>
          <a:graphicData uri="http://schemas.openxmlformats.org/drawingml/2006/table">
            <a:tbl>
              <a:tblPr firstRow="1" bandRow="1">
                <a:tableStyleId>{073A0DAA-6AF3-43AB-8588-CEC1D06C72B9}</a:tableStyleId>
              </a:tblPr>
              <a:tblGrid>
                <a:gridCol w="702078"/>
                <a:gridCol w="702078"/>
                <a:gridCol w="702078"/>
                <a:gridCol w="702078"/>
                <a:gridCol w="2106234"/>
                <a:gridCol w="702078"/>
              </a:tblGrid>
              <a:tr h="370840">
                <a:tc>
                  <a:txBody>
                    <a:bodyPr/>
                    <a:lstStyle/>
                    <a:p>
                      <a:pPr algn="ctr"/>
                      <a:r>
                        <a:rPr kumimoji="1" lang="en-US" altLang="ja-JP" sz="1400" dirty="0" smtClean="0">
                          <a:solidFill>
                            <a:schemeClr val="tx1"/>
                          </a:solidFill>
                        </a:rPr>
                        <a:t>Frame 1</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Frame 2</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Frame 3</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Frame</a:t>
                      </a:r>
                      <a:r>
                        <a:rPr kumimoji="1" lang="en-US" altLang="ja-JP" sz="1400" baseline="0" dirty="0" smtClean="0">
                          <a:solidFill>
                            <a:schemeClr val="tx1"/>
                          </a:solidFill>
                        </a:rPr>
                        <a:t> 4</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Frame n</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graphicFrame>
        <p:nvGraphicFramePr>
          <p:cNvPr id="8" name="コンテンツ プレースホルダ 6"/>
          <p:cNvGraphicFramePr>
            <a:graphicFrameLocks noGrp="1"/>
          </p:cNvGraphicFramePr>
          <p:nvPr>
            <p:ph idx="1"/>
          </p:nvPr>
        </p:nvGraphicFramePr>
        <p:xfrm>
          <a:off x="1691680" y="3717032"/>
          <a:ext cx="5616624" cy="518160"/>
        </p:xfrm>
        <a:graphic>
          <a:graphicData uri="http://schemas.openxmlformats.org/drawingml/2006/table">
            <a:tbl>
              <a:tblPr firstRow="1" bandRow="1">
                <a:tableStyleId>{073A0DAA-6AF3-43AB-8588-CEC1D06C72B9}</a:tableStyleId>
              </a:tblPr>
              <a:tblGrid>
                <a:gridCol w="702078"/>
                <a:gridCol w="702078"/>
                <a:gridCol w="702078"/>
                <a:gridCol w="702078"/>
                <a:gridCol w="2106234"/>
                <a:gridCol w="702078"/>
              </a:tblGrid>
              <a:tr h="370840">
                <a:tc>
                  <a:txBody>
                    <a:bodyPr/>
                    <a:lstStyle/>
                    <a:p>
                      <a:pPr algn="ctr"/>
                      <a:r>
                        <a:rPr kumimoji="1" lang="en-US" altLang="ja-JP" sz="1400" dirty="0" smtClean="0">
                          <a:solidFill>
                            <a:schemeClr val="tx1"/>
                          </a:solidFill>
                        </a:rPr>
                        <a:t>Frame 1</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Frame 2</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Fame 3</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Frame</a:t>
                      </a:r>
                      <a:r>
                        <a:rPr kumimoji="1" lang="en-US" altLang="ja-JP" sz="1400" baseline="0" dirty="0" smtClean="0">
                          <a:solidFill>
                            <a:schemeClr val="tx1"/>
                          </a:solidFill>
                        </a:rPr>
                        <a:t> 4</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Frame n</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graphicFrame>
        <p:nvGraphicFramePr>
          <p:cNvPr id="9" name="コンテンツ プレースホルダ 6"/>
          <p:cNvGraphicFramePr>
            <a:graphicFrameLocks noGrp="1"/>
          </p:cNvGraphicFramePr>
          <p:nvPr>
            <p:ph idx="1"/>
          </p:nvPr>
        </p:nvGraphicFramePr>
        <p:xfrm>
          <a:off x="1691680" y="5229200"/>
          <a:ext cx="5616624" cy="518160"/>
        </p:xfrm>
        <a:graphic>
          <a:graphicData uri="http://schemas.openxmlformats.org/drawingml/2006/table">
            <a:tbl>
              <a:tblPr firstRow="1" bandRow="1">
                <a:tableStyleId>{073A0DAA-6AF3-43AB-8588-CEC1D06C72B9}</a:tableStyleId>
              </a:tblPr>
              <a:tblGrid>
                <a:gridCol w="702078"/>
                <a:gridCol w="702078"/>
                <a:gridCol w="702078"/>
                <a:gridCol w="702078"/>
                <a:gridCol w="2106234"/>
                <a:gridCol w="702078"/>
              </a:tblGrid>
              <a:tr h="370840">
                <a:tc>
                  <a:txBody>
                    <a:bodyPr/>
                    <a:lstStyle/>
                    <a:p>
                      <a:pPr algn="ctr"/>
                      <a:r>
                        <a:rPr kumimoji="1" lang="en-US" altLang="ja-JP" sz="1400" dirty="0" smtClean="0">
                          <a:solidFill>
                            <a:schemeClr val="tx1"/>
                          </a:solidFill>
                        </a:rPr>
                        <a:t>Frame 1</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Frame 2</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Fame 3</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Frame</a:t>
                      </a:r>
                      <a:r>
                        <a:rPr kumimoji="1" lang="en-US" altLang="ja-JP" sz="1400" baseline="0" dirty="0" smtClean="0">
                          <a:solidFill>
                            <a:schemeClr val="tx1"/>
                          </a:solidFill>
                        </a:rPr>
                        <a:t> 4</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Frame n</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cxnSp>
        <p:nvCxnSpPr>
          <p:cNvPr id="11" name="直線コネクタ 10"/>
          <p:cNvCxnSpPr/>
          <p:nvPr/>
        </p:nvCxnSpPr>
        <p:spPr bwMode="auto">
          <a:xfrm>
            <a:off x="4139952" y="4365104"/>
            <a:ext cx="0" cy="720080"/>
          </a:xfrm>
          <a:prstGeom prst="line">
            <a:avLst/>
          </a:prstGeom>
          <a:noFill/>
          <a:ln w="28575" cap="flat" cmpd="sng" algn="ctr">
            <a:solidFill>
              <a:schemeClr val="tx1"/>
            </a:solidFill>
            <a:prstDash val="sysDash"/>
            <a:round/>
            <a:headEnd type="none" w="med" len="med"/>
            <a:tailEnd type="none" w="med" len="med"/>
          </a:ln>
          <a:effectLst/>
        </p:spPr>
      </p:cxnSp>
      <p:sp>
        <p:nvSpPr>
          <p:cNvPr id="12" name="テキスト ボックス 11"/>
          <p:cNvSpPr txBox="1"/>
          <p:nvPr/>
        </p:nvSpPr>
        <p:spPr>
          <a:xfrm>
            <a:off x="1691680" y="2564904"/>
            <a:ext cx="638316" cy="307777"/>
          </a:xfrm>
          <a:prstGeom prst="rect">
            <a:avLst/>
          </a:prstGeom>
          <a:noFill/>
        </p:spPr>
        <p:txBody>
          <a:bodyPr wrap="none" rtlCol="0">
            <a:spAutoFit/>
          </a:bodyPr>
          <a:lstStyle/>
          <a:p>
            <a:r>
              <a:rPr kumimoji="1" lang="en-US" altLang="ja-JP" dirty="0" smtClean="0">
                <a:solidFill>
                  <a:srgbClr val="FF0000"/>
                </a:solidFill>
              </a:rPr>
              <a:t>Ch #a</a:t>
            </a:r>
            <a:endParaRPr kumimoji="1" lang="ja-JP" altLang="en-US" dirty="0">
              <a:solidFill>
                <a:srgbClr val="FF0000"/>
              </a:solidFill>
            </a:endParaRPr>
          </a:p>
        </p:txBody>
      </p:sp>
      <p:sp>
        <p:nvSpPr>
          <p:cNvPr id="13" name="テキスト ボックス 12"/>
          <p:cNvSpPr txBox="1"/>
          <p:nvPr/>
        </p:nvSpPr>
        <p:spPr>
          <a:xfrm>
            <a:off x="1691680" y="3429000"/>
            <a:ext cx="647934" cy="307777"/>
          </a:xfrm>
          <a:prstGeom prst="rect">
            <a:avLst/>
          </a:prstGeom>
          <a:noFill/>
        </p:spPr>
        <p:txBody>
          <a:bodyPr wrap="none" rtlCol="0">
            <a:spAutoFit/>
          </a:bodyPr>
          <a:lstStyle/>
          <a:p>
            <a:r>
              <a:rPr kumimoji="1" lang="en-US" altLang="ja-JP" dirty="0" smtClean="0">
                <a:solidFill>
                  <a:srgbClr val="FF0000"/>
                </a:solidFill>
              </a:rPr>
              <a:t>Ch #b</a:t>
            </a:r>
            <a:endParaRPr kumimoji="1" lang="ja-JP" altLang="en-US" dirty="0">
              <a:solidFill>
                <a:srgbClr val="FF0000"/>
              </a:solidFill>
            </a:endParaRPr>
          </a:p>
        </p:txBody>
      </p:sp>
      <p:sp>
        <p:nvSpPr>
          <p:cNvPr id="14" name="テキスト ボックス 13"/>
          <p:cNvSpPr txBox="1"/>
          <p:nvPr/>
        </p:nvSpPr>
        <p:spPr>
          <a:xfrm>
            <a:off x="1691680" y="4941168"/>
            <a:ext cx="638316" cy="307777"/>
          </a:xfrm>
          <a:prstGeom prst="rect">
            <a:avLst/>
          </a:prstGeom>
          <a:noFill/>
        </p:spPr>
        <p:txBody>
          <a:bodyPr wrap="none" rtlCol="0">
            <a:spAutoFit/>
          </a:bodyPr>
          <a:lstStyle/>
          <a:p>
            <a:r>
              <a:rPr kumimoji="1" lang="en-US" altLang="ja-JP" dirty="0" smtClean="0">
                <a:solidFill>
                  <a:srgbClr val="FF0000"/>
                </a:solidFill>
              </a:rPr>
              <a:t>Ch #x</a:t>
            </a:r>
            <a:endParaRPr kumimoji="1" lang="ja-JP" altLang="en-US" dirty="0">
              <a:solidFill>
                <a:srgbClr val="FF0000"/>
              </a:solidFill>
            </a:endParaRPr>
          </a:p>
        </p:txBody>
      </p:sp>
      <p:cxnSp>
        <p:nvCxnSpPr>
          <p:cNvPr id="21" name="直線矢印コネクタ 20"/>
          <p:cNvCxnSpPr/>
          <p:nvPr/>
        </p:nvCxnSpPr>
        <p:spPr bwMode="auto">
          <a:xfrm>
            <a:off x="1691680" y="2348880"/>
            <a:ext cx="6336704" cy="0"/>
          </a:xfrm>
          <a:prstGeom prst="straightConnector1">
            <a:avLst/>
          </a:prstGeom>
          <a:noFill/>
          <a:ln w="38100" cap="flat" cmpd="sng" algn="ctr">
            <a:solidFill>
              <a:schemeClr val="tx1"/>
            </a:solidFill>
            <a:prstDash val="solid"/>
            <a:round/>
            <a:headEnd type="none" w="med" len="med"/>
            <a:tailEnd type="arrow"/>
          </a:ln>
          <a:effectLst/>
        </p:spPr>
      </p:cxnSp>
      <p:sp>
        <p:nvSpPr>
          <p:cNvPr id="22" name="テキスト ボックス 21"/>
          <p:cNvSpPr txBox="1"/>
          <p:nvPr/>
        </p:nvSpPr>
        <p:spPr>
          <a:xfrm>
            <a:off x="7380312" y="1988840"/>
            <a:ext cx="522900" cy="307777"/>
          </a:xfrm>
          <a:prstGeom prst="rect">
            <a:avLst/>
          </a:prstGeom>
          <a:noFill/>
        </p:spPr>
        <p:txBody>
          <a:bodyPr wrap="none" rtlCol="0">
            <a:spAutoFit/>
          </a:bodyPr>
          <a:lstStyle/>
          <a:p>
            <a:r>
              <a:rPr kumimoji="1" lang="en-US" altLang="ja-JP" dirty="0" smtClean="0"/>
              <a:t>time</a:t>
            </a:r>
            <a:endParaRPr kumimoji="1" lang="ja-JP" altLang="en-US" dirty="0"/>
          </a:p>
        </p:txBody>
      </p:sp>
      <p:sp>
        <p:nvSpPr>
          <p:cNvPr id="23" name="円/楕円 22"/>
          <p:cNvSpPr/>
          <p:nvPr/>
        </p:nvSpPr>
        <p:spPr bwMode="auto">
          <a:xfrm>
            <a:off x="323528" y="2708920"/>
            <a:ext cx="1080120" cy="3312368"/>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4" name="テキスト ボックス 23"/>
          <p:cNvSpPr txBox="1"/>
          <p:nvPr/>
        </p:nvSpPr>
        <p:spPr>
          <a:xfrm>
            <a:off x="467544" y="3501008"/>
            <a:ext cx="889988" cy="1477328"/>
          </a:xfrm>
          <a:prstGeom prst="rect">
            <a:avLst/>
          </a:prstGeom>
          <a:noFill/>
        </p:spPr>
        <p:txBody>
          <a:bodyPr wrap="none" rtlCol="0">
            <a:spAutoFit/>
          </a:bodyPr>
          <a:lstStyle/>
          <a:p>
            <a:pPr algn="ctr"/>
            <a:r>
              <a:rPr kumimoji="1" lang="en-US" altLang="ja-JP" sz="1800" dirty="0" smtClean="0"/>
              <a:t>A-BS</a:t>
            </a:r>
          </a:p>
          <a:p>
            <a:pPr algn="ctr"/>
            <a:endParaRPr kumimoji="1" lang="en-US" altLang="ja-JP" sz="1800" dirty="0" smtClean="0"/>
          </a:p>
          <a:p>
            <a:pPr algn="ctr"/>
            <a:r>
              <a:rPr kumimoji="1" lang="en-US" altLang="ja-JP" sz="1800" dirty="0" smtClean="0"/>
              <a:t>/</a:t>
            </a:r>
          </a:p>
          <a:p>
            <a:pPr algn="ctr"/>
            <a:endParaRPr kumimoji="1" lang="en-US" altLang="ja-JP" sz="1800" dirty="0" smtClean="0"/>
          </a:p>
          <a:p>
            <a:pPr algn="ctr"/>
            <a:r>
              <a:rPr kumimoji="1" lang="en-US" altLang="ja-JP" sz="1800" dirty="0" smtClean="0"/>
              <a:t>A-CPE</a:t>
            </a:r>
            <a:endParaRPr kumimoji="1" lang="ja-JP" altLang="en-US" sz="1800" dirty="0"/>
          </a:p>
        </p:txBody>
      </p:sp>
      <p:sp>
        <p:nvSpPr>
          <p:cNvPr id="25" name="円/楕円 24"/>
          <p:cNvSpPr/>
          <p:nvPr/>
        </p:nvSpPr>
        <p:spPr bwMode="auto">
          <a:xfrm>
            <a:off x="7596336" y="2636912"/>
            <a:ext cx="1080120" cy="3312368"/>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6" name="テキスト ボックス 25"/>
          <p:cNvSpPr txBox="1"/>
          <p:nvPr/>
        </p:nvSpPr>
        <p:spPr>
          <a:xfrm>
            <a:off x="7618524" y="3429000"/>
            <a:ext cx="1133645" cy="1477328"/>
          </a:xfrm>
          <a:prstGeom prst="rect">
            <a:avLst/>
          </a:prstGeom>
          <a:noFill/>
        </p:spPr>
        <p:txBody>
          <a:bodyPr wrap="none" rtlCol="0">
            <a:spAutoFit/>
          </a:bodyPr>
          <a:lstStyle/>
          <a:p>
            <a:pPr algn="ctr"/>
            <a:r>
              <a:rPr kumimoji="1" lang="en-US" altLang="ja-JP" sz="1800" dirty="0" smtClean="0"/>
              <a:t>A-CPE(s)</a:t>
            </a:r>
          </a:p>
          <a:p>
            <a:pPr algn="ctr"/>
            <a:endParaRPr kumimoji="1" lang="en-US" altLang="ja-JP" sz="1800" dirty="0" smtClean="0"/>
          </a:p>
          <a:p>
            <a:pPr algn="ctr"/>
            <a:r>
              <a:rPr kumimoji="1" lang="en-US" altLang="ja-JP" sz="1800" dirty="0" smtClean="0"/>
              <a:t>/</a:t>
            </a:r>
          </a:p>
          <a:p>
            <a:pPr algn="ctr"/>
            <a:endParaRPr kumimoji="1" lang="en-US" altLang="ja-JP" sz="1800" dirty="0" smtClean="0"/>
          </a:p>
          <a:p>
            <a:pPr algn="ctr"/>
            <a:r>
              <a:rPr kumimoji="1" lang="en-US" altLang="ja-JP" sz="1800" dirty="0" smtClean="0"/>
              <a:t>S-CPE(s)</a:t>
            </a:r>
            <a:endParaRPr kumimoji="1" lang="ja-JP" alt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Proposed Resolution</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Add a new paragraph on the end of 7.1 General</a:t>
            </a:r>
          </a:p>
          <a:p>
            <a:pPr lvl="1"/>
            <a:r>
              <a:rPr kumimoji="1" lang="en-US" altLang="ja-JP" dirty="0" smtClean="0">
                <a:solidFill>
                  <a:srgbClr val="0066FF"/>
                </a:solidFill>
              </a:rPr>
              <a:t>“An MR-WRAN may support for multiple connections between A-BS and A-CPE(s)/S-CPE(s) or A-CPE and S-CPE(s) by using multiple channels (7.24). When multiple channels are available and used for the connections between </a:t>
            </a:r>
            <a:r>
              <a:rPr kumimoji="1" lang="en-US" altLang="ja-JP" dirty="0" smtClean="0">
                <a:solidFill>
                  <a:srgbClr val="0066FF"/>
                </a:solidFill>
              </a:rPr>
              <a:t>A-BS and A-CPE(s)/S-CPE(s) or A-CPE and S-CPE(s</a:t>
            </a:r>
            <a:r>
              <a:rPr kumimoji="1" lang="en-US" altLang="ja-JP" dirty="0" smtClean="0">
                <a:solidFill>
                  <a:srgbClr val="0066FF"/>
                </a:solidFill>
              </a:rPr>
              <a:t>), a </a:t>
            </a:r>
            <a:r>
              <a:rPr kumimoji="1" lang="en-US" altLang="ja-JP" dirty="0" smtClean="0">
                <a:solidFill>
                  <a:srgbClr val="0066FF"/>
                </a:solidFill>
              </a:rPr>
              <a:t>frame </a:t>
            </a:r>
            <a:r>
              <a:rPr kumimoji="1" lang="en-US" altLang="ja-JP" dirty="0" smtClean="0">
                <a:solidFill>
                  <a:srgbClr val="0066FF"/>
                </a:solidFill>
              </a:rPr>
              <a:t>is assigned to the connection on the </a:t>
            </a:r>
            <a:r>
              <a:rPr kumimoji="1" lang="en-US" altLang="ja-JP" dirty="0" smtClean="0">
                <a:solidFill>
                  <a:srgbClr val="0066FF"/>
                </a:solidFill>
              </a:rPr>
              <a:t>different channel into </a:t>
            </a:r>
            <a:r>
              <a:rPr kumimoji="1" lang="en-US" altLang="ja-JP" dirty="0" smtClean="0">
                <a:solidFill>
                  <a:srgbClr val="0066FF"/>
                </a:solidFill>
              </a:rPr>
              <a:t>multiple channels. The </a:t>
            </a:r>
            <a:r>
              <a:rPr kumimoji="1" lang="en-US" altLang="ja-JP" dirty="0" smtClean="0">
                <a:solidFill>
                  <a:srgbClr val="0066FF"/>
                </a:solidFill>
              </a:rPr>
              <a:t>frame format on each channel shall follow the </a:t>
            </a:r>
            <a:r>
              <a:rPr kumimoji="1" lang="en-US" altLang="ja-JP" dirty="0" smtClean="0">
                <a:solidFill>
                  <a:srgbClr val="0066FF"/>
                </a:solidFill>
              </a:rPr>
              <a:t>frame </a:t>
            </a:r>
            <a:r>
              <a:rPr kumimoji="1" lang="en-US" altLang="ja-JP" dirty="0" smtClean="0">
                <a:solidFill>
                  <a:srgbClr val="0066FF"/>
                </a:solidFill>
              </a:rPr>
              <a:t>format </a:t>
            </a:r>
            <a:r>
              <a:rPr kumimoji="1" lang="en-US" altLang="ja-JP" dirty="0" smtClean="0">
                <a:solidFill>
                  <a:srgbClr val="0066FF"/>
                </a:solidFill>
              </a:rPr>
              <a:t>described in 7.4, 7.4a and 7.4b“ </a:t>
            </a:r>
            <a:endParaRPr kumimoji="1" lang="ja-JP" altLang="en-US" dirty="0" smtClean="0">
              <a:solidFill>
                <a:srgbClr val="0066FF"/>
              </a:solidFill>
            </a:endParaRPr>
          </a:p>
          <a:p>
            <a:pPr lvl="1"/>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52553</TotalTime>
  <Words>458</Words>
  <Application>Microsoft Office PowerPoint</Application>
  <PresentationFormat>画面に合わせる (4:3)</PresentationFormat>
  <Paragraphs>75</Paragraphs>
  <Slides>5</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7" baseType="lpstr">
      <vt:lpstr>802-22b-Submission</vt:lpstr>
      <vt:lpstr>Document</vt:lpstr>
      <vt:lpstr>Comment Resolution related to  Multi-channel operation</vt:lpstr>
      <vt:lpstr>Comment Resolution related to Multi-channel operation (1, 160)</vt:lpstr>
      <vt:lpstr>Multi-channel Operation</vt:lpstr>
      <vt:lpstr>Example of Frame Usage on Multiple channels</vt:lpstr>
      <vt:lpstr>Proposed Resolution</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1420</cp:revision>
  <cp:lastPrinted>1998-02-10T13:28:06Z</cp:lastPrinted>
  <dcterms:created xsi:type="dcterms:W3CDTF">2006-06-26T04:34:43Z</dcterms:created>
  <dcterms:modified xsi:type="dcterms:W3CDTF">2014-03-13T07:14:11Z</dcterms:modified>
</cp:coreProperties>
</file>