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257" r:id="rId3"/>
    <p:sldId id="259" r:id="rId4"/>
    <p:sldId id="258" r:id="rId5"/>
    <p:sldId id="260" r:id="rId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78" autoAdjust="0"/>
    <p:restoredTop sz="99123" autoAdjust="0"/>
  </p:normalViewPr>
  <p:slideViewPr>
    <p:cSldViewPr>
      <p:cViewPr varScale="1">
        <p:scale>
          <a:sx n="75" d="100"/>
          <a:sy n="75" d="100"/>
        </p:scale>
        <p:origin x="-936" y="-84"/>
      </p:cViewPr>
      <p:guideLst>
        <p:guide orient="horz" pos="2160"/>
        <p:guide pos="2880"/>
      </p:guideLst>
    </p:cSldViewPr>
  </p:slideViewPr>
  <p:outlineViewPr>
    <p:cViewPr varScale="1">
      <p:scale>
        <a:sx n="170" d="200"/>
        <a:sy n="170" d="200"/>
      </p:scale>
      <p:origin x="294" y="7860"/>
    </p:cViewPr>
  </p:outlineViewPr>
  <p:notesTextViewPr>
    <p:cViewPr>
      <p:scale>
        <a:sx n="100" d="100"/>
        <a:sy n="100" d="100"/>
      </p:scale>
      <p:origin x="0" y="0"/>
    </p:cViewPr>
  </p:notesTextViewPr>
  <p:sorterViewPr>
    <p:cViewPr varScale="1">
      <p:scale>
        <a:sx n="1" d="1"/>
        <a:sy n="1" d="1"/>
      </p:scale>
      <p:origin x="0" y="300"/>
    </p:cViewPr>
  </p:sorterViewPr>
  <p:notesViewPr>
    <p:cSldViewPr>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802.11-13/1381r0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November 2013</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CSR</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802.11-13/1381r0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November 2013</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CSR</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2013</a:t>
            </a:r>
            <a:endParaRPr lang="en-GB"/>
          </a:p>
        </p:txBody>
      </p:sp>
      <p:sp>
        <p:nvSpPr>
          <p:cNvPr id="6" name="Footer Placeholder 5"/>
          <p:cNvSpPr>
            <a:spLocks noGrp="1"/>
          </p:cNvSpPr>
          <p:nvPr>
            <p:ph type="ftr" idx="11"/>
          </p:nvPr>
        </p:nvSpPr>
        <p:spPr/>
        <p:txBody>
          <a:bodyPr/>
          <a:lstStyle>
            <a:lvl1pPr>
              <a:defRPr/>
            </a:lvl1pPr>
          </a:lstStyle>
          <a:p>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2013</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2013</a:t>
            </a:r>
            <a:endParaRPr lang="en-GB"/>
          </a:p>
        </p:txBody>
      </p:sp>
      <p:sp>
        <p:nvSpPr>
          <p:cNvPr id="4" name="Footer Placeholder 3"/>
          <p:cNvSpPr>
            <a:spLocks noGrp="1"/>
          </p:cNvSpPr>
          <p:nvPr>
            <p:ph type="ftr" idx="11"/>
          </p:nvPr>
        </p:nvSpPr>
        <p:spPr/>
        <p:txBody>
          <a:bodyPr/>
          <a:lstStyle>
            <a:lvl1pPr>
              <a:defRPr/>
            </a:lvl1pPr>
          </a:lstStyle>
          <a:p>
            <a:r>
              <a:rPr lang="en-GB" dirty="0" smtClean="0"/>
              <a:t>Apurva N. Mody, BAE Systems</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2013</a:t>
            </a:r>
            <a:endParaRPr lang="en-GB"/>
          </a:p>
        </p:txBody>
      </p:sp>
      <p:sp>
        <p:nvSpPr>
          <p:cNvPr id="3" name="Footer Placeholder 2"/>
          <p:cNvSpPr>
            <a:spLocks noGrp="1"/>
          </p:cNvSpPr>
          <p:nvPr>
            <p:ph type="ftr" idx="11"/>
          </p:nvPr>
        </p:nvSpPr>
        <p:spPr/>
        <p:txBody>
          <a:bodyPr/>
          <a:lstStyle>
            <a:lvl1pPr>
              <a:defRPr/>
            </a:lvl1pPr>
          </a:lstStyle>
          <a:p>
            <a:r>
              <a:rPr lang="en-GB" dirty="0" smtClean="0"/>
              <a:t>Apurva N. Mody, BAE Systems</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2013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November 2013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62000" y="2971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Spectrum Occupancy Sensing (SOS) Study Group under the 802.22 Working Group</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November 2013</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09600"/>
            <a:ext cx="7772400" cy="457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Summary and Motivation </a:t>
            </a:r>
            <a:endParaRPr lang="en-GB" dirty="0"/>
          </a:p>
        </p:txBody>
      </p:sp>
      <p:sp>
        <p:nvSpPr>
          <p:cNvPr id="35841" name="Rectangle 1"/>
          <p:cNvSpPr>
            <a:spLocks noChangeArrowheads="1"/>
          </p:cNvSpPr>
          <p:nvPr/>
        </p:nvSpPr>
        <p:spPr bwMode="auto">
          <a:xfrm>
            <a:off x="304800" y="1153210"/>
            <a:ext cx="8534400" cy="524759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228600" marR="0" lvl="0" indent="-22860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1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Administrations all over the world are looking to improve the utilization of the spectrum.  White Space Database access is one of the techniques to enable spectrum sharing and the use of unused frequency bands also known as the White </a:t>
            </a:r>
            <a:r>
              <a:rPr lang="en-US" sz="1800" b="1" dirty="0" smtClean="0">
                <a:solidFill>
                  <a:schemeClr val="tx1"/>
                </a:solidFill>
                <a:latin typeface="Arial" pitchFamily="34" charset="0"/>
                <a:ea typeface="Calibri" pitchFamily="34" charset="0"/>
                <a:cs typeface="Arial" pitchFamily="34" charset="0"/>
              </a:rPr>
              <a:t>S</a:t>
            </a:r>
            <a:r>
              <a:rPr kumimoji="0" lang="en-US" sz="1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paces. </a:t>
            </a:r>
          </a:p>
          <a:p>
            <a:pPr marL="228600" marR="0" lvl="0" indent="-228600" algn="l" defTabSz="914400" rtl="0" eaLnBrk="1" fontAlgn="base" latinLnBrk="0" hangingPunct="1">
              <a:lnSpc>
                <a:spcPct val="100000"/>
              </a:lnSpc>
              <a:spcBef>
                <a:spcPct val="0"/>
              </a:spcBef>
              <a:spcAft>
                <a:spcPct val="0"/>
              </a:spcAft>
              <a:buClrTx/>
              <a:buSzTx/>
              <a:buFont typeface="Arial" pitchFamily="34" charset="0"/>
              <a:buChar char="•"/>
              <a:tabLst/>
            </a:pPr>
            <a:endParaRPr lang="en-US" sz="1800" b="1" dirty="0" smtClean="0">
              <a:solidFill>
                <a:schemeClr val="tx1"/>
              </a:solidFill>
              <a:latin typeface="Arial" pitchFamily="34" charset="0"/>
              <a:ea typeface="Calibri" pitchFamily="34" charset="0"/>
              <a:cs typeface="Arial" pitchFamily="34" charset="0"/>
            </a:endParaRPr>
          </a:p>
          <a:p>
            <a:pPr marL="228600" marR="0" lvl="0" indent="-22860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1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However,</a:t>
            </a:r>
            <a:r>
              <a:rPr kumimoji="0" lang="en-US" sz="1800" b="1" i="0" u="none" strike="noStrike" cap="none" normalizeH="0" dirty="0" smtClean="0">
                <a:ln>
                  <a:noFill/>
                </a:ln>
                <a:solidFill>
                  <a:schemeClr val="tx1"/>
                </a:solidFill>
                <a:effectLst/>
                <a:latin typeface="Arial" pitchFamily="34" charset="0"/>
                <a:ea typeface="Calibri" pitchFamily="34" charset="0"/>
                <a:cs typeface="Arial" pitchFamily="34" charset="0"/>
              </a:rPr>
              <a:t> in many administrations,</a:t>
            </a:r>
            <a:r>
              <a:rPr kumimoji="0" lang="en-US" sz="1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locations and characteristics of the radiators are not well documented. Individual and collaborative spectrum sensing is one of the tools to complement the information contained in databases to create an accurate spectrum occupancy survey. </a:t>
            </a:r>
          </a:p>
          <a:p>
            <a:pPr marL="228600" marR="0" lvl="0" indent="-228600" algn="l" defTabSz="914400" rtl="0" eaLnBrk="1" fontAlgn="base" latinLnBrk="0" hangingPunct="1">
              <a:lnSpc>
                <a:spcPct val="100000"/>
              </a:lnSpc>
              <a:spcBef>
                <a:spcPct val="0"/>
              </a:spcBef>
              <a:spcAft>
                <a:spcPct val="0"/>
              </a:spcAft>
              <a:buClrTx/>
              <a:buSzTx/>
              <a:buFont typeface="Arial" pitchFamily="34" charset="0"/>
              <a:buChar char="•"/>
              <a:tabLst/>
            </a:pPr>
            <a:endParaRPr lang="en-US" sz="1800" b="1" dirty="0" smtClean="0">
              <a:solidFill>
                <a:schemeClr val="tx1"/>
              </a:solidFill>
              <a:latin typeface="Arial" pitchFamily="34" charset="0"/>
              <a:ea typeface="Calibri" pitchFamily="34" charset="0"/>
              <a:cs typeface="Arial" pitchFamily="34" charset="0"/>
            </a:endParaRPr>
          </a:p>
          <a:p>
            <a:pPr marL="228600" marR="0" lvl="0" indent="-22860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1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Such a</a:t>
            </a:r>
            <a:r>
              <a:rPr kumimoji="0" lang="en-US" sz="1800" b="1" i="0" u="none" strike="noStrike" cap="none" normalizeH="0" dirty="0" smtClean="0">
                <a:ln>
                  <a:noFill/>
                </a:ln>
                <a:solidFill>
                  <a:schemeClr val="tx1"/>
                </a:solidFill>
                <a:effectLst/>
                <a:latin typeface="Arial" pitchFamily="34" charset="0"/>
                <a:ea typeface="Calibri" pitchFamily="34" charset="0"/>
                <a:cs typeface="Arial" pitchFamily="34" charset="0"/>
              </a:rPr>
              <a:t> Spectrum Occupancy Sensing</a:t>
            </a:r>
            <a:r>
              <a:rPr kumimoji="0" lang="en-US" sz="1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(SOS) system will combine information from multiple sensors along with local terrain information to predict the spectrum occupancy patterns. </a:t>
            </a:r>
          </a:p>
          <a:p>
            <a:pPr marL="228600" marR="0" lvl="0" indent="-228600" algn="l" defTabSz="914400" rtl="0" eaLnBrk="1" fontAlgn="base" latinLnBrk="0" hangingPunct="1">
              <a:lnSpc>
                <a:spcPct val="100000"/>
              </a:lnSpc>
              <a:spcBef>
                <a:spcPct val="0"/>
              </a:spcBef>
              <a:spcAft>
                <a:spcPct val="0"/>
              </a:spcAft>
              <a:buClrTx/>
              <a:buSzTx/>
              <a:buFont typeface="Arial" pitchFamily="34" charset="0"/>
              <a:buChar char="•"/>
              <a:tabLst/>
            </a:pPr>
            <a:endParaRPr kumimoji="0" lang="en-US" sz="1100" b="1"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1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This could lead to more efficient use of spectrum especially in places where the information about the primary users is difficult to find. </a:t>
            </a:r>
          </a:p>
          <a:p>
            <a:pPr marL="228600" marR="0" lvl="0" indent="-228600" algn="l" defTabSz="914400" rtl="0" eaLnBrk="0" fontAlgn="base" latinLnBrk="0" hangingPunct="0">
              <a:lnSpc>
                <a:spcPct val="100000"/>
              </a:lnSpc>
              <a:spcBef>
                <a:spcPct val="0"/>
              </a:spcBef>
              <a:spcAft>
                <a:spcPct val="0"/>
              </a:spcAft>
              <a:buClrTx/>
              <a:buSzTx/>
              <a:buFont typeface="Arial" pitchFamily="34" charset="0"/>
              <a:buChar char="•"/>
              <a:tabLst/>
            </a:pPr>
            <a:endParaRPr kumimoji="0" lang="en-US" sz="1800" b="1"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1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The SOS Study Group will explore on-going research, challenges and aspects that require standardization.  </a:t>
            </a:r>
            <a:endParaRPr kumimoji="0" lang="en-US" sz="28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November 2013</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09600"/>
            <a:ext cx="7772400" cy="457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Relevance to the IEEE 802.22 WG </a:t>
            </a:r>
            <a:endParaRPr lang="en-GB" dirty="0"/>
          </a:p>
        </p:txBody>
      </p:sp>
      <p:pic>
        <p:nvPicPr>
          <p:cNvPr id="37891" name="Picture 3"/>
          <p:cNvPicPr>
            <a:picLocks noChangeAspect="1" noChangeArrowheads="1"/>
          </p:cNvPicPr>
          <p:nvPr/>
        </p:nvPicPr>
        <p:blipFill>
          <a:blip r:embed="rId3" cstate="print"/>
          <a:srcRect/>
          <a:stretch>
            <a:fillRect/>
          </a:stretch>
        </p:blipFill>
        <p:spPr bwMode="auto">
          <a:xfrm>
            <a:off x="76201" y="1066800"/>
            <a:ext cx="5791200" cy="5426075"/>
          </a:xfrm>
          <a:prstGeom prst="rect">
            <a:avLst/>
          </a:prstGeom>
          <a:noFill/>
          <a:ln w="9525">
            <a:noFill/>
            <a:miter lim="800000"/>
            <a:headEnd/>
            <a:tailEnd/>
          </a:ln>
          <a:effectLst/>
        </p:spPr>
      </p:pic>
      <p:sp>
        <p:nvSpPr>
          <p:cNvPr id="9" name="Rectangle 8"/>
          <p:cNvSpPr/>
          <p:nvPr/>
        </p:nvSpPr>
        <p:spPr bwMode="auto">
          <a:xfrm>
            <a:off x="742950" y="5257800"/>
            <a:ext cx="704850" cy="914400"/>
          </a:xfrm>
          <a:prstGeom prst="rect">
            <a:avLst/>
          </a:prstGeom>
          <a:noFill/>
          <a:ln w="57150"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 name="TextBox 9"/>
          <p:cNvSpPr txBox="1"/>
          <p:nvPr/>
        </p:nvSpPr>
        <p:spPr>
          <a:xfrm>
            <a:off x="5715000" y="1219200"/>
            <a:ext cx="3276600" cy="3785652"/>
          </a:xfrm>
          <a:prstGeom prst="rect">
            <a:avLst/>
          </a:prstGeom>
          <a:noFill/>
        </p:spPr>
        <p:txBody>
          <a:bodyPr wrap="square" rtlCol="0">
            <a:spAutoFit/>
          </a:bodyPr>
          <a:lstStyle/>
          <a:p>
            <a:pPr marL="177800" indent="-177800">
              <a:buFont typeface="Arial" pitchFamily="34" charset="0"/>
              <a:buChar char="•"/>
            </a:pPr>
            <a:r>
              <a:rPr lang="en-US" sz="2000" dirty="0" smtClean="0">
                <a:solidFill>
                  <a:schemeClr val="tx1"/>
                </a:solidFill>
                <a:latin typeface="Arial" pitchFamily="34" charset="0"/>
                <a:cs typeface="Arial" pitchFamily="34" charset="0"/>
              </a:rPr>
              <a:t>802.22 supports </a:t>
            </a:r>
            <a:r>
              <a:rPr lang="en-US" sz="2000" b="1" dirty="0" smtClean="0">
                <a:solidFill>
                  <a:schemeClr val="tx1"/>
                </a:solidFill>
                <a:latin typeface="Arial" pitchFamily="34" charset="0"/>
                <a:cs typeface="Arial" pitchFamily="34" charset="0"/>
              </a:rPr>
              <a:t>sensing</a:t>
            </a:r>
            <a:r>
              <a:rPr lang="en-US" sz="2000" dirty="0" smtClean="0">
                <a:solidFill>
                  <a:schemeClr val="tx1"/>
                </a:solidFill>
                <a:latin typeface="Arial" pitchFamily="34" charset="0"/>
                <a:cs typeface="Arial" pitchFamily="34" charset="0"/>
              </a:rPr>
              <a:t>, beaconing and database access to enable cognitive sharing</a:t>
            </a:r>
          </a:p>
          <a:p>
            <a:pPr marL="177800" indent="-177800">
              <a:buFont typeface="Arial" pitchFamily="34" charset="0"/>
              <a:buChar char="•"/>
            </a:pPr>
            <a:endParaRPr lang="en-US" sz="2000" dirty="0" smtClean="0">
              <a:solidFill>
                <a:schemeClr val="tx1"/>
              </a:solidFill>
              <a:latin typeface="Arial" pitchFamily="34" charset="0"/>
              <a:cs typeface="Arial" pitchFamily="34" charset="0"/>
            </a:endParaRPr>
          </a:p>
          <a:p>
            <a:pPr marL="177800" indent="-177800">
              <a:buFont typeface="Arial" pitchFamily="34" charset="0"/>
              <a:buChar char="•"/>
            </a:pPr>
            <a:r>
              <a:rPr lang="en-US" sz="2000" dirty="0" smtClean="0">
                <a:solidFill>
                  <a:schemeClr val="tx1"/>
                </a:solidFill>
                <a:latin typeface="Arial" pitchFamily="34" charset="0"/>
                <a:cs typeface="Arial" pitchFamily="34" charset="0"/>
              </a:rPr>
              <a:t>802.22 has defined the MAC messaging formats to transfer sensing information from Customer Premises Equipment (CPEs) to the Base Station</a:t>
            </a:r>
          </a:p>
        </p:txBody>
      </p:sp>
      <p:sp>
        <p:nvSpPr>
          <p:cNvPr id="13" name="TextBox 12"/>
          <p:cNvSpPr txBox="1"/>
          <p:nvPr/>
        </p:nvSpPr>
        <p:spPr>
          <a:xfrm>
            <a:off x="4953000" y="5410200"/>
            <a:ext cx="3505200" cy="830997"/>
          </a:xfrm>
          <a:prstGeom prst="rect">
            <a:avLst/>
          </a:prstGeom>
          <a:noFill/>
        </p:spPr>
        <p:txBody>
          <a:bodyPr wrap="square" rtlCol="0">
            <a:spAutoFit/>
          </a:bodyPr>
          <a:lstStyle/>
          <a:p>
            <a:r>
              <a:rPr lang="en-US" dirty="0" smtClean="0">
                <a:solidFill>
                  <a:schemeClr val="tx1"/>
                </a:solidFill>
                <a:latin typeface="Arial" pitchFamily="34" charset="0"/>
                <a:cs typeface="Arial" pitchFamily="34" charset="0"/>
              </a:rPr>
              <a:t>802.22 Protocol Reference Model </a:t>
            </a:r>
            <a:endParaRPr lang="en-US" dirty="0">
              <a:solidFill>
                <a:schemeClr val="tx1"/>
              </a:solidFill>
              <a:latin typeface="Arial" pitchFamily="34" charset="0"/>
              <a:cs typeface="Arial"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November 2013</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4097" name="Rectangle 1"/>
          <p:cNvSpPr>
            <a:spLocks noGrp="1" noChangeArrowheads="1"/>
          </p:cNvSpPr>
          <p:nvPr>
            <p:ph type="title"/>
          </p:nvPr>
        </p:nvSpPr>
        <p:spPr>
          <a:xfrm>
            <a:off x="381000" y="609600"/>
            <a:ext cx="8077200" cy="457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Spectrum Occupancy Sensing (SOS) System </a:t>
            </a:r>
            <a:endParaRPr lang="en-GB" dirty="0"/>
          </a:p>
        </p:txBody>
      </p:sp>
      <p:sp>
        <p:nvSpPr>
          <p:cNvPr id="9" name="Rectangle 8"/>
          <p:cNvSpPr/>
          <p:nvPr/>
        </p:nvSpPr>
        <p:spPr bwMode="auto">
          <a:xfrm>
            <a:off x="228600" y="4419600"/>
            <a:ext cx="1981200" cy="1219200"/>
          </a:xfrm>
          <a:prstGeom prst="rect">
            <a:avLst/>
          </a:prstGeom>
          <a:noFill/>
          <a:ln w="57150"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1" i="0" u="none" strike="noStrike" cap="none" normalizeH="0" baseline="0" dirty="0" smtClean="0">
                <a:ln>
                  <a:noFill/>
                </a:ln>
                <a:solidFill>
                  <a:schemeClr val="tx1"/>
                </a:solidFill>
                <a:effectLst/>
                <a:latin typeface="Arial" pitchFamily="34" charset="0"/>
                <a:cs typeface="Arial" pitchFamily="34" charset="0"/>
              </a:rPr>
              <a:t>Spectrum Sensing Function (1)</a:t>
            </a:r>
          </a:p>
        </p:txBody>
      </p:sp>
      <p:sp>
        <p:nvSpPr>
          <p:cNvPr id="10" name="TextBox 9"/>
          <p:cNvSpPr txBox="1"/>
          <p:nvPr/>
        </p:nvSpPr>
        <p:spPr>
          <a:xfrm>
            <a:off x="5181600" y="1447800"/>
            <a:ext cx="3581400" cy="3170099"/>
          </a:xfrm>
          <a:prstGeom prst="rect">
            <a:avLst/>
          </a:prstGeom>
          <a:noFill/>
        </p:spPr>
        <p:txBody>
          <a:bodyPr wrap="square" rtlCol="0">
            <a:spAutoFit/>
          </a:bodyPr>
          <a:lstStyle/>
          <a:p>
            <a:pPr marL="177800" indent="-177800">
              <a:buFont typeface="Arial" pitchFamily="34" charset="0"/>
              <a:buChar char="•"/>
            </a:pPr>
            <a:r>
              <a:rPr lang="en-US" sz="2000" dirty="0" smtClean="0">
                <a:solidFill>
                  <a:schemeClr val="tx1"/>
                </a:solidFill>
                <a:latin typeface="Arial" pitchFamily="34" charset="0"/>
                <a:cs typeface="Arial" pitchFamily="34" charset="0"/>
              </a:rPr>
              <a:t>SOS will bring the Spectrum Sensing Functions (SSF) and sensing related messaging formats out of the current 802.22 spec to create a stand-alone system of external sensors dedicated to creating a Spectrum Occupancy Survey. </a:t>
            </a:r>
          </a:p>
        </p:txBody>
      </p:sp>
      <p:sp>
        <p:nvSpPr>
          <p:cNvPr id="11" name="Rectangle 10"/>
          <p:cNvSpPr/>
          <p:nvPr/>
        </p:nvSpPr>
        <p:spPr bwMode="auto">
          <a:xfrm>
            <a:off x="1600200" y="1676400"/>
            <a:ext cx="2057400" cy="1219200"/>
          </a:xfrm>
          <a:prstGeom prst="rect">
            <a:avLst/>
          </a:prstGeom>
          <a:noFill/>
          <a:ln w="57150"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1" i="0" u="none" strike="noStrike" cap="none" normalizeH="0" baseline="0" dirty="0" smtClean="0">
                <a:ln>
                  <a:noFill/>
                </a:ln>
                <a:solidFill>
                  <a:schemeClr val="tx1"/>
                </a:solidFill>
                <a:effectLst/>
                <a:latin typeface="Arial" pitchFamily="34" charset="0"/>
                <a:cs typeface="Arial" pitchFamily="34" charset="0"/>
              </a:rPr>
              <a:t>Spectrum Occupancy Sensing</a:t>
            </a:r>
            <a:r>
              <a:rPr kumimoji="0" lang="en-US" sz="2400" b="1" i="0" u="none" strike="noStrike" cap="none" normalizeH="0" dirty="0" smtClean="0">
                <a:ln>
                  <a:noFill/>
                </a:ln>
                <a:solidFill>
                  <a:schemeClr val="tx1"/>
                </a:solidFill>
                <a:effectLst/>
                <a:latin typeface="Arial" pitchFamily="34" charset="0"/>
                <a:cs typeface="Arial" pitchFamily="34" charset="0"/>
              </a:rPr>
              <a:t> </a:t>
            </a: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14" name="Rectangle 13"/>
          <p:cNvSpPr/>
          <p:nvPr/>
        </p:nvSpPr>
        <p:spPr bwMode="auto">
          <a:xfrm>
            <a:off x="2971800" y="4419600"/>
            <a:ext cx="1981200" cy="1219200"/>
          </a:xfrm>
          <a:prstGeom prst="rect">
            <a:avLst/>
          </a:prstGeom>
          <a:noFill/>
          <a:ln w="57150"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1" i="0" u="none" strike="noStrike" cap="none" normalizeH="0" baseline="0" dirty="0" smtClean="0">
                <a:ln>
                  <a:noFill/>
                </a:ln>
                <a:solidFill>
                  <a:schemeClr val="tx1"/>
                </a:solidFill>
                <a:effectLst/>
                <a:latin typeface="Arial" pitchFamily="34" charset="0"/>
                <a:cs typeface="Arial" pitchFamily="34" charset="0"/>
              </a:rPr>
              <a:t>Spectrum Sensing Function (N)</a:t>
            </a:r>
          </a:p>
        </p:txBody>
      </p:sp>
      <p:cxnSp>
        <p:nvCxnSpPr>
          <p:cNvPr id="16" name="Elbow Connector 15"/>
          <p:cNvCxnSpPr>
            <a:stCxn id="9" idx="0"/>
            <a:endCxn id="11" idx="2"/>
          </p:cNvCxnSpPr>
          <p:nvPr/>
        </p:nvCxnSpPr>
        <p:spPr bwMode="auto">
          <a:xfrm rot="5400000" flipH="1" flipV="1">
            <a:off x="1162050" y="2952750"/>
            <a:ext cx="1524000" cy="1409700"/>
          </a:xfrm>
          <a:prstGeom prst="bentConnector3">
            <a:avLst>
              <a:gd name="adj1" fmla="val 50000"/>
            </a:avLst>
          </a:prstGeom>
          <a:solidFill>
            <a:srgbClr val="00B8FF"/>
          </a:solidFill>
          <a:ln w="44450" cap="flat" cmpd="sng" algn="ctr">
            <a:solidFill>
              <a:schemeClr val="tx1"/>
            </a:solidFill>
            <a:prstDash val="dash"/>
            <a:round/>
            <a:headEnd type="arrow"/>
            <a:tailEnd type="arrow"/>
          </a:ln>
          <a:effectLst/>
        </p:spPr>
      </p:cxnSp>
      <p:cxnSp>
        <p:nvCxnSpPr>
          <p:cNvPr id="17" name="Elbow Connector 16"/>
          <p:cNvCxnSpPr>
            <a:stCxn id="14" idx="0"/>
            <a:endCxn id="11" idx="2"/>
          </p:cNvCxnSpPr>
          <p:nvPr/>
        </p:nvCxnSpPr>
        <p:spPr bwMode="auto">
          <a:xfrm rot="16200000" flipV="1">
            <a:off x="2533650" y="2990850"/>
            <a:ext cx="1524000" cy="1333500"/>
          </a:xfrm>
          <a:prstGeom prst="bentConnector3">
            <a:avLst>
              <a:gd name="adj1" fmla="val 50000"/>
            </a:avLst>
          </a:prstGeom>
          <a:solidFill>
            <a:srgbClr val="00B8FF"/>
          </a:solidFill>
          <a:ln w="44450" cap="flat" cmpd="sng" algn="ctr">
            <a:solidFill>
              <a:schemeClr val="tx1"/>
            </a:solidFill>
            <a:prstDash val="dash"/>
            <a:round/>
            <a:headEnd type="arrow"/>
            <a:tailEnd type="arrow"/>
          </a:ln>
          <a:effectLst/>
        </p:spPr>
      </p:cxn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November 2013</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4097" name="Rectangle 1"/>
          <p:cNvSpPr>
            <a:spLocks noGrp="1" noChangeArrowheads="1"/>
          </p:cNvSpPr>
          <p:nvPr>
            <p:ph type="title"/>
          </p:nvPr>
        </p:nvSpPr>
        <p:spPr>
          <a:xfrm>
            <a:off x="381000" y="609600"/>
            <a:ext cx="8077200" cy="457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Timelines of the Study Group</a:t>
            </a:r>
            <a:endParaRPr lang="en-GB" dirty="0"/>
          </a:p>
        </p:txBody>
      </p:sp>
      <p:cxnSp>
        <p:nvCxnSpPr>
          <p:cNvPr id="13" name="Straight Arrow Connector 12"/>
          <p:cNvCxnSpPr/>
          <p:nvPr/>
        </p:nvCxnSpPr>
        <p:spPr>
          <a:xfrm>
            <a:off x="7162800" y="1601450"/>
            <a:ext cx="0" cy="4797385"/>
          </a:xfrm>
          <a:prstGeom prst="straightConnector1">
            <a:avLst/>
          </a:prstGeom>
          <a:ln w="22225">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4876800" y="1601450"/>
            <a:ext cx="0" cy="4797385"/>
          </a:xfrm>
          <a:prstGeom prst="straightConnector1">
            <a:avLst/>
          </a:prstGeom>
          <a:ln w="22225">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23" idx="2"/>
          </p:cNvCxnSpPr>
          <p:nvPr/>
        </p:nvCxnSpPr>
        <p:spPr>
          <a:xfrm>
            <a:off x="2438400" y="1727775"/>
            <a:ext cx="0" cy="4674275"/>
          </a:xfrm>
          <a:prstGeom prst="straightConnector1">
            <a:avLst/>
          </a:prstGeom>
          <a:ln w="22225">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228600" y="1905000"/>
            <a:ext cx="1447800" cy="738664"/>
          </a:xfrm>
          <a:prstGeom prst="rect">
            <a:avLst/>
          </a:prstGeom>
          <a:solidFill>
            <a:schemeClr val="accent6">
              <a:lumMod val="50000"/>
            </a:schemeClr>
          </a:solidFill>
        </p:spPr>
        <p:txBody>
          <a:bodyPr wrap="square" rtlCol="0">
            <a:spAutoFit/>
          </a:bodyPr>
          <a:lstStyle/>
          <a:p>
            <a:pPr algn="ctr"/>
            <a:r>
              <a:rPr lang="en-US" sz="1400" b="1" dirty="0" smtClean="0">
                <a:solidFill>
                  <a:schemeClr val="bg1"/>
                </a:solidFill>
                <a:latin typeface="Arial" pitchFamily="34" charset="0"/>
                <a:cs typeface="Arial" pitchFamily="34" charset="0"/>
              </a:rPr>
              <a:t>STUDY GROUP FORMED</a:t>
            </a:r>
            <a:endParaRPr lang="en-US" sz="1400" b="1" dirty="0">
              <a:solidFill>
                <a:schemeClr val="bg1"/>
              </a:solidFill>
              <a:latin typeface="Arial" pitchFamily="34" charset="0"/>
              <a:cs typeface="Arial" pitchFamily="34" charset="0"/>
            </a:endParaRPr>
          </a:p>
        </p:txBody>
      </p:sp>
      <p:sp>
        <p:nvSpPr>
          <p:cNvPr id="22" name="TextBox 21"/>
          <p:cNvSpPr txBox="1"/>
          <p:nvPr/>
        </p:nvSpPr>
        <p:spPr>
          <a:xfrm>
            <a:off x="228600" y="2895600"/>
            <a:ext cx="1371600" cy="830997"/>
          </a:xfrm>
          <a:prstGeom prst="rect">
            <a:avLst/>
          </a:prstGeom>
          <a:solidFill>
            <a:schemeClr val="accent6">
              <a:lumMod val="50000"/>
            </a:schemeClr>
          </a:solidFill>
        </p:spPr>
        <p:txBody>
          <a:bodyPr wrap="square" rtlCol="0">
            <a:spAutoFit/>
          </a:bodyPr>
          <a:lstStyle/>
          <a:p>
            <a:pPr algn="ctr"/>
            <a:r>
              <a:rPr lang="en-US" sz="1200" b="1" dirty="0" smtClean="0">
                <a:solidFill>
                  <a:schemeClr val="bg1"/>
                </a:solidFill>
                <a:latin typeface="Arial" pitchFamily="34" charset="0"/>
                <a:cs typeface="Arial" pitchFamily="34" charset="0"/>
              </a:rPr>
              <a:t>OUTREACH TO OTHER SIMILAR ACTIVITIES</a:t>
            </a:r>
            <a:endParaRPr lang="en-US" sz="1200" b="1" dirty="0">
              <a:solidFill>
                <a:schemeClr val="bg1"/>
              </a:solidFill>
              <a:latin typeface="Arial" pitchFamily="34" charset="0"/>
              <a:cs typeface="Arial" pitchFamily="34" charset="0"/>
            </a:endParaRPr>
          </a:p>
        </p:txBody>
      </p:sp>
      <p:sp>
        <p:nvSpPr>
          <p:cNvPr id="23" name="TextBox 22"/>
          <p:cNvSpPr txBox="1"/>
          <p:nvPr/>
        </p:nvSpPr>
        <p:spPr>
          <a:xfrm>
            <a:off x="1905000" y="1143000"/>
            <a:ext cx="1066800" cy="584775"/>
          </a:xfrm>
          <a:prstGeom prst="rect">
            <a:avLst/>
          </a:prstGeom>
          <a:solidFill>
            <a:srgbClr val="FFC000"/>
          </a:solidFill>
        </p:spPr>
        <p:txBody>
          <a:bodyPr wrap="square" rtlCol="0">
            <a:spAutoFit/>
          </a:bodyPr>
          <a:lstStyle/>
          <a:p>
            <a:pPr algn="ctr"/>
            <a:r>
              <a:rPr lang="en-US" sz="1600" b="1" dirty="0" smtClean="0">
                <a:latin typeface="Arial" pitchFamily="34" charset="0"/>
                <a:cs typeface="Arial" pitchFamily="34" charset="0"/>
              </a:rPr>
              <a:t>2013 Nov</a:t>
            </a:r>
            <a:endParaRPr lang="en-US" sz="1600" b="1" dirty="0">
              <a:latin typeface="Arial" pitchFamily="34" charset="0"/>
              <a:cs typeface="Arial" pitchFamily="34" charset="0"/>
            </a:endParaRPr>
          </a:p>
        </p:txBody>
      </p:sp>
      <p:sp>
        <p:nvSpPr>
          <p:cNvPr id="25" name="TextBox 24"/>
          <p:cNvSpPr txBox="1"/>
          <p:nvPr/>
        </p:nvSpPr>
        <p:spPr>
          <a:xfrm>
            <a:off x="4343400" y="1143000"/>
            <a:ext cx="1066800" cy="584775"/>
          </a:xfrm>
          <a:prstGeom prst="rect">
            <a:avLst/>
          </a:prstGeom>
          <a:solidFill>
            <a:srgbClr val="FFC000"/>
          </a:solidFill>
        </p:spPr>
        <p:txBody>
          <a:bodyPr wrap="square" rtlCol="0">
            <a:spAutoFit/>
          </a:bodyPr>
          <a:lstStyle/>
          <a:p>
            <a:pPr algn="ctr"/>
            <a:r>
              <a:rPr lang="en-US" sz="1600" b="1" dirty="0" smtClean="0">
                <a:latin typeface="Arial" pitchFamily="34" charset="0"/>
                <a:cs typeface="Arial" pitchFamily="34" charset="0"/>
              </a:rPr>
              <a:t>2014 MARCH</a:t>
            </a:r>
            <a:endParaRPr lang="en-US" sz="1600" b="1" dirty="0">
              <a:latin typeface="Arial" pitchFamily="34" charset="0"/>
              <a:cs typeface="Arial" pitchFamily="34" charset="0"/>
            </a:endParaRPr>
          </a:p>
        </p:txBody>
      </p:sp>
      <p:sp>
        <p:nvSpPr>
          <p:cNvPr id="26" name="TextBox 25"/>
          <p:cNvSpPr txBox="1"/>
          <p:nvPr/>
        </p:nvSpPr>
        <p:spPr>
          <a:xfrm>
            <a:off x="6629400" y="1143000"/>
            <a:ext cx="1066800" cy="584775"/>
          </a:xfrm>
          <a:prstGeom prst="rect">
            <a:avLst/>
          </a:prstGeom>
          <a:solidFill>
            <a:srgbClr val="FFC000"/>
          </a:solidFill>
        </p:spPr>
        <p:txBody>
          <a:bodyPr wrap="square" rtlCol="0">
            <a:spAutoFit/>
          </a:bodyPr>
          <a:lstStyle/>
          <a:p>
            <a:pPr algn="ctr"/>
            <a:r>
              <a:rPr lang="en-US" sz="1600" b="1" dirty="0" smtClean="0">
                <a:latin typeface="Arial" pitchFamily="34" charset="0"/>
                <a:cs typeface="Arial" pitchFamily="34" charset="0"/>
              </a:rPr>
              <a:t>2014 JULY</a:t>
            </a:r>
            <a:endParaRPr lang="en-US" sz="1600" b="1" dirty="0">
              <a:latin typeface="Arial" pitchFamily="34" charset="0"/>
              <a:cs typeface="Arial" pitchFamily="34" charset="0"/>
            </a:endParaRPr>
          </a:p>
        </p:txBody>
      </p:sp>
      <p:cxnSp>
        <p:nvCxnSpPr>
          <p:cNvPr id="27" name="Straight Arrow Connector 26"/>
          <p:cNvCxnSpPr>
            <a:stCxn id="20" idx="3"/>
          </p:cNvCxnSpPr>
          <p:nvPr/>
        </p:nvCxnSpPr>
        <p:spPr>
          <a:xfrm>
            <a:off x="1676400" y="2274332"/>
            <a:ext cx="7467600" cy="11669"/>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V="1">
            <a:off x="1676400" y="3327975"/>
            <a:ext cx="7467600" cy="1"/>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rot="10800000">
            <a:off x="7467600" y="1237326"/>
            <a:ext cx="990600" cy="1107996"/>
          </a:xfrm>
          <a:prstGeom prst="rect">
            <a:avLst/>
          </a:prstGeom>
          <a:noFill/>
        </p:spPr>
        <p:txBody>
          <a:bodyPr wrap="square" rtlCol="0">
            <a:spAutoFit/>
          </a:bodyPr>
          <a:lstStyle/>
          <a:p>
            <a:r>
              <a:rPr lang="en-US" sz="6600" dirty="0" smtClean="0">
                <a:latin typeface="Arial" pitchFamily="34" charset="0"/>
                <a:cs typeface="Arial" pitchFamily="34" charset="0"/>
              </a:rPr>
              <a:t>..</a:t>
            </a:r>
            <a:endParaRPr lang="en-US" sz="6600" dirty="0">
              <a:latin typeface="Arial" pitchFamily="34" charset="0"/>
              <a:cs typeface="Arial" pitchFamily="34" charset="0"/>
            </a:endParaRPr>
          </a:p>
        </p:txBody>
      </p:sp>
      <p:sp>
        <p:nvSpPr>
          <p:cNvPr id="31" name="Rectangle 30"/>
          <p:cNvSpPr/>
          <p:nvPr/>
        </p:nvSpPr>
        <p:spPr>
          <a:xfrm>
            <a:off x="1905000" y="2133600"/>
            <a:ext cx="990600" cy="3060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solidFill>
                <a:schemeClr val="tx1"/>
              </a:solidFill>
              <a:latin typeface="Arial" pitchFamily="34" charset="0"/>
              <a:cs typeface="Arial" pitchFamily="34" charset="0"/>
            </a:endParaRPr>
          </a:p>
        </p:txBody>
      </p:sp>
      <p:sp>
        <p:nvSpPr>
          <p:cNvPr id="33" name="Rectangle 32"/>
          <p:cNvSpPr/>
          <p:nvPr/>
        </p:nvSpPr>
        <p:spPr>
          <a:xfrm>
            <a:off x="1981200" y="3124200"/>
            <a:ext cx="1828800" cy="32962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solidFill>
                <a:schemeClr val="tx1"/>
              </a:solidFill>
              <a:latin typeface="Arial" pitchFamily="34" charset="0"/>
              <a:cs typeface="Arial" pitchFamily="34" charset="0"/>
            </a:endParaRPr>
          </a:p>
        </p:txBody>
      </p:sp>
      <p:sp>
        <p:nvSpPr>
          <p:cNvPr id="34" name="TextBox 33"/>
          <p:cNvSpPr txBox="1"/>
          <p:nvPr/>
        </p:nvSpPr>
        <p:spPr>
          <a:xfrm>
            <a:off x="228600" y="3886200"/>
            <a:ext cx="1371600" cy="523220"/>
          </a:xfrm>
          <a:prstGeom prst="rect">
            <a:avLst/>
          </a:prstGeom>
          <a:solidFill>
            <a:schemeClr val="accent6">
              <a:lumMod val="50000"/>
            </a:schemeClr>
          </a:solidFill>
        </p:spPr>
        <p:txBody>
          <a:bodyPr wrap="square" rtlCol="0">
            <a:spAutoFit/>
          </a:bodyPr>
          <a:lstStyle/>
          <a:p>
            <a:pPr algn="ctr"/>
            <a:r>
              <a:rPr lang="en-US" sz="1400" b="1" dirty="0" smtClean="0">
                <a:latin typeface="Arial" pitchFamily="34" charset="0"/>
                <a:cs typeface="Arial" pitchFamily="34" charset="0"/>
              </a:rPr>
              <a:t>DEVELOP PAR AND 5C</a:t>
            </a:r>
            <a:endParaRPr lang="en-US" sz="1400" b="1" dirty="0">
              <a:latin typeface="Arial" pitchFamily="34" charset="0"/>
              <a:cs typeface="Arial" pitchFamily="34" charset="0"/>
            </a:endParaRPr>
          </a:p>
        </p:txBody>
      </p:sp>
      <p:cxnSp>
        <p:nvCxnSpPr>
          <p:cNvPr id="35" name="Straight Arrow Connector 34"/>
          <p:cNvCxnSpPr/>
          <p:nvPr/>
        </p:nvCxnSpPr>
        <p:spPr>
          <a:xfrm flipV="1">
            <a:off x="1676400" y="4180820"/>
            <a:ext cx="7467600" cy="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Rectangle 35"/>
          <p:cNvSpPr/>
          <p:nvPr/>
        </p:nvSpPr>
        <p:spPr>
          <a:xfrm>
            <a:off x="2057400" y="4038600"/>
            <a:ext cx="3048000" cy="3048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latin typeface="Arial" pitchFamily="34" charset="0"/>
              <a:cs typeface="Arial" pitchFamily="34" charset="0"/>
            </a:endParaRPr>
          </a:p>
        </p:txBody>
      </p:sp>
      <p:sp>
        <p:nvSpPr>
          <p:cNvPr id="37" name="Rectangle 36"/>
          <p:cNvSpPr/>
          <p:nvPr/>
        </p:nvSpPr>
        <p:spPr bwMode="auto">
          <a:xfrm>
            <a:off x="0" y="5638800"/>
            <a:ext cx="1600200" cy="8382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ea typeface="ＭＳ Ｐゴシック" charset="-128"/>
              <a:cs typeface="Arial" pitchFamily="34" charset="0"/>
            </a:endParaRPr>
          </a:p>
        </p:txBody>
      </p:sp>
      <p:sp>
        <p:nvSpPr>
          <p:cNvPr id="40" name="TextBox 39"/>
          <p:cNvSpPr txBox="1"/>
          <p:nvPr/>
        </p:nvSpPr>
        <p:spPr>
          <a:xfrm>
            <a:off x="228600" y="4572000"/>
            <a:ext cx="1371600" cy="738664"/>
          </a:xfrm>
          <a:prstGeom prst="rect">
            <a:avLst/>
          </a:prstGeom>
          <a:solidFill>
            <a:schemeClr val="accent6">
              <a:lumMod val="50000"/>
            </a:schemeClr>
          </a:solidFill>
        </p:spPr>
        <p:txBody>
          <a:bodyPr wrap="square" rtlCol="0">
            <a:spAutoFit/>
          </a:bodyPr>
          <a:lstStyle/>
          <a:p>
            <a:pPr algn="ctr"/>
            <a:r>
              <a:rPr lang="en-US" sz="1400" b="1" dirty="0" smtClean="0">
                <a:latin typeface="Arial" pitchFamily="34" charset="0"/>
                <a:cs typeface="Arial" pitchFamily="34" charset="0"/>
              </a:rPr>
              <a:t>PAR AND 5C APPROVED BY THE EC</a:t>
            </a:r>
            <a:endParaRPr lang="en-US" sz="1400" b="1" dirty="0">
              <a:latin typeface="Arial" pitchFamily="34" charset="0"/>
              <a:cs typeface="Arial" pitchFamily="34" charset="0"/>
            </a:endParaRPr>
          </a:p>
        </p:txBody>
      </p:sp>
      <p:cxnSp>
        <p:nvCxnSpPr>
          <p:cNvPr id="41" name="Straight Arrow Connector 40"/>
          <p:cNvCxnSpPr/>
          <p:nvPr/>
        </p:nvCxnSpPr>
        <p:spPr>
          <a:xfrm flipV="1">
            <a:off x="1676400" y="5019020"/>
            <a:ext cx="7467600" cy="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2" name="Rectangle 41"/>
          <p:cNvSpPr/>
          <p:nvPr/>
        </p:nvSpPr>
        <p:spPr>
          <a:xfrm>
            <a:off x="4267200" y="4869597"/>
            <a:ext cx="1219200" cy="297597"/>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latin typeface="Arial" pitchFamily="34" charset="0"/>
              <a:cs typeface="Arial" pitchFamily="34" charset="0"/>
            </a:endParaRPr>
          </a:p>
        </p:txBody>
      </p:sp>
      <p:sp>
        <p:nvSpPr>
          <p:cNvPr id="43" name="TextBox 42"/>
          <p:cNvSpPr txBox="1"/>
          <p:nvPr/>
        </p:nvSpPr>
        <p:spPr>
          <a:xfrm>
            <a:off x="228600" y="5410200"/>
            <a:ext cx="1371600" cy="738664"/>
          </a:xfrm>
          <a:prstGeom prst="rect">
            <a:avLst/>
          </a:prstGeom>
          <a:solidFill>
            <a:schemeClr val="accent6">
              <a:lumMod val="50000"/>
            </a:schemeClr>
          </a:solidFill>
        </p:spPr>
        <p:txBody>
          <a:bodyPr wrap="square" rtlCol="0">
            <a:spAutoFit/>
          </a:bodyPr>
          <a:lstStyle/>
          <a:p>
            <a:pPr algn="ctr"/>
            <a:r>
              <a:rPr lang="en-US" sz="1400" b="1" dirty="0" smtClean="0">
                <a:latin typeface="Arial" pitchFamily="34" charset="0"/>
                <a:cs typeface="Arial" pitchFamily="34" charset="0"/>
              </a:rPr>
              <a:t>SOS ACTIVITY BEGINS</a:t>
            </a:r>
            <a:endParaRPr lang="en-US" sz="1400" b="1" dirty="0">
              <a:latin typeface="Arial" pitchFamily="34" charset="0"/>
              <a:cs typeface="Arial" pitchFamily="34" charset="0"/>
            </a:endParaRPr>
          </a:p>
        </p:txBody>
      </p:sp>
      <p:cxnSp>
        <p:nvCxnSpPr>
          <p:cNvPr id="44" name="Straight Arrow Connector 43"/>
          <p:cNvCxnSpPr/>
          <p:nvPr/>
        </p:nvCxnSpPr>
        <p:spPr>
          <a:xfrm flipV="1">
            <a:off x="1676400" y="5857220"/>
            <a:ext cx="7467600" cy="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6553200" y="5715000"/>
            <a:ext cx="2362200" cy="304800"/>
          </a:xfrm>
          <a:prstGeom prst="rect">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latin typeface="Arial" pitchFamily="34" charset="0"/>
              <a:cs typeface="Arial"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4331</TotalTime>
  <Words>384</Words>
  <Application>Microsoft Office PowerPoint</Application>
  <PresentationFormat>On-screen Show (4:3)</PresentationFormat>
  <Paragraphs>61</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802-11-Submission</vt:lpstr>
      <vt:lpstr>Spectrum Occupancy Sensing (SOS) Study Group under the 802.22 Working Group</vt:lpstr>
      <vt:lpstr>Summary and Motivation </vt:lpstr>
      <vt:lpstr>Relevance to the IEEE 802.22 WG </vt:lpstr>
      <vt:lpstr>Spectrum Occupancy Sensing (SOS) System </vt:lpstr>
      <vt:lpstr>Timelines of the Study Group</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Review of PARs for Nov Plenary</dc:title>
  <dc:creator>Jon Rosdahl</dc:creator>
  <dc:description>801.11 PAR adHoc review of the PARs submitted for review during the Nov 2013 Plenary</dc:description>
  <cp:lastModifiedBy>apurva.mody</cp:lastModifiedBy>
  <cp:revision>71</cp:revision>
  <cp:lastPrinted>1601-01-01T00:00:00Z</cp:lastPrinted>
  <dcterms:created xsi:type="dcterms:W3CDTF">2013-11-11T17:45:24Z</dcterms:created>
  <dcterms:modified xsi:type="dcterms:W3CDTF">2013-11-20T06:04:54Z</dcterms:modified>
</cp:coreProperties>
</file>