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6"/>
  </p:notesMasterIdLst>
  <p:handoutMasterIdLst>
    <p:handoutMasterId r:id="rId7"/>
  </p:handoutMasterIdLst>
  <p:sldIdLst>
    <p:sldId id="793" r:id="rId3"/>
    <p:sldId id="810" r:id="rId4"/>
    <p:sldId id="80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33CC"/>
    <a:srgbClr val="000099"/>
    <a:srgbClr val="CCFFFF"/>
    <a:srgbClr val="0033CC"/>
    <a:srgbClr val="99FF99"/>
    <a:srgbClr val="FFFF00"/>
    <a:srgbClr val="0066FF"/>
    <a:srgbClr val="006600"/>
    <a:srgbClr val="CCFFCC"/>
    <a:srgbClr val="FF99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89789" autoAdjust="0"/>
  </p:normalViewPr>
  <p:slideViewPr>
    <p:cSldViewPr>
      <p:cViewPr>
        <p:scale>
          <a:sx n="100" d="100"/>
          <a:sy n="100" d="100"/>
        </p:scale>
        <p:origin x="-198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9E50E06-50B3-4FC2-AC17-DEA0F00A4BA9}" type="slidenum">
              <a:rPr lang="en-US"/>
              <a:pPr/>
              <a:t>&lt;#&gt;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179279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8C041DF-CFC1-4E0E-BCDC-37694F65EEEE}" type="slidenum">
              <a:rPr lang="en-US"/>
              <a:pPr/>
              <a:t>&lt;#&gt;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6992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MS PGothic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18013" y="8852203"/>
            <a:ext cx="74414" cy="182940"/>
          </a:xfrm>
          <a:noFill/>
        </p:spPr>
        <p:txBody>
          <a:bodyPr/>
          <a:lstStyle/>
          <a:p>
            <a:pPr defTabSz="920491"/>
            <a:fld id="{E8025373-7B66-4276-BE43-290CA73DD584}" type="slidenum">
              <a:rPr lang="en-US" smtClean="0">
                <a:ea typeface="MS PGothic"/>
                <a:cs typeface="MS PGothic"/>
              </a:rPr>
              <a:pPr defTabSz="920491"/>
              <a:t>1</a:t>
            </a:fld>
            <a:endParaRPr lang="en-US" dirty="0" smtClean="0">
              <a:ea typeface="MS PGothic"/>
              <a:cs typeface="MS PGothic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434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MS PGothic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35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MS PGothic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18013" y="8852203"/>
            <a:ext cx="74414" cy="182940"/>
          </a:xfrm>
          <a:noFill/>
        </p:spPr>
        <p:txBody>
          <a:bodyPr/>
          <a:lstStyle/>
          <a:p>
            <a:pPr defTabSz="920491"/>
            <a:fld id="{E8025373-7B66-4276-BE43-290CA73DD584}" type="slidenum">
              <a:rPr lang="en-US" smtClean="0">
                <a:ea typeface="MS PGothic"/>
                <a:cs typeface="MS PGothic"/>
              </a:rPr>
              <a:pPr defTabSz="920491"/>
              <a:t>3</a:t>
            </a:fld>
            <a:endParaRPr lang="en-US" dirty="0" smtClean="0">
              <a:ea typeface="MS PGothic"/>
              <a:cs typeface="MS PGothic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434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4CDAC405-A5E5-4E3A-9C56-AFA30CD1445B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&lt;#&gt;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0" y="65913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200" dirty="0" smtClean="0">
                <a:solidFill>
                  <a:schemeClr val="bg1"/>
                </a:solidFill>
              </a:rPr>
              <a:t>IEEE 802.22</a:t>
            </a:r>
            <a:r>
              <a:rPr lang="en-US" sz="1200" baseline="0" dirty="0" smtClean="0">
                <a:solidFill>
                  <a:schemeClr val="bg1"/>
                </a:solidFill>
              </a:rPr>
              <a:t> Working Group Status</a:t>
            </a:r>
            <a:endParaRPr lang="en-US" sz="1200" dirty="0" smtClean="0">
              <a:solidFill>
                <a:schemeClr val="bg1"/>
              </a:solidFill>
            </a:endParaRP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228600" y="5715000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pic>
        <p:nvPicPr>
          <p:cNvPr id="14" name="Picture 13" descr="ITU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77200" y="5638800"/>
            <a:ext cx="806302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21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213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A7F1A0DA-353F-4B4F-BB07-A9A2A15D2959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&lt;#&gt;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200" dirty="0" smtClean="0">
                <a:solidFill>
                  <a:schemeClr val="bg1"/>
                </a:solidFill>
              </a:rPr>
              <a:t>IEEE 802.22 Working Group</a:t>
            </a:r>
            <a:r>
              <a:rPr lang="en-US" sz="1200" baseline="0" dirty="0" smtClean="0">
                <a:solidFill>
                  <a:schemeClr val="bg1"/>
                </a:solidFill>
              </a:rPr>
              <a:t> Status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228600" y="5715000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r>
                <a:rPr 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  <p:pic>
        <p:nvPicPr>
          <p:cNvPr id="15" name="Picture 14" descr="ITU_logo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8077200" y="5638800"/>
            <a:ext cx="806302" cy="762000"/>
          </a:xfrm>
          <a:prstGeom prst="rect">
            <a:avLst/>
          </a:prstGeom>
        </p:spPr>
      </p:pic>
      <p:sp>
        <p:nvSpPr>
          <p:cNvPr id="16" name="正方形/長方形 15"/>
          <p:cNvSpPr/>
          <p:nvPr userDrawn="1"/>
        </p:nvSpPr>
        <p:spPr>
          <a:xfrm>
            <a:off x="5943600" y="0"/>
            <a:ext cx="29963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22-14-0070-00-0000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053D4EC6-3CB5-4A11-AE8C-DD78B5AD364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&lt;#&gt;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hyperlink" Target="http://www.whitespacealliance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7924800" y="5681896"/>
            <a:ext cx="1066800" cy="79510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381000" y="990600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2819399" y="1295400"/>
            <a:ext cx="2969269" cy="1474763"/>
          </a:xfrm>
          <a:prstGeom prst="rect">
            <a:avLst/>
          </a:prstGeom>
          <a:solidFill>
            <a:srgbClr val="0066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1800" b="1" dirty="0" smtClean="0">
                <a:solidFill>
                  <a:schemeClr val="bg1"/>
                </a:solidFill>
              </a:rPr>
              <a:t>IEEE 802.22 Standard – Wireless Regional Area Networks: Cognitive Radio based Access in TVWS</a:t>
            </a:r>
          </a:p>
        </p:txBody>
      </p:sp>
      <p:sp>
        <p:nvSpPr>
          <p:cNvPr id="16" name="Rectangle 39"/>
          <p:cNvSpPr>
            <a:spLocks noChangeArrowheads="1"/>
          </p:cNvSpPr>
          <p:nvPr/>
        </p:nvSpPr>
        <p:spPr bwMode="auto">
          <a:xfrm>
            <a:off x="381000" y="4145816"/>
            <a:ext cx="1905000" cy="1320874"/>
          </a:xfrm>
          <a:prstGeom prst="rect">
            <a:avLst/>
          </a:prstGeom>
          <a:solidFill>
            <a:srgbClr val="0066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1600" b="1" dirty="0" smtClean="0">
                <a:solidFill>
                  <a:schemeClr val="bg1"/>
                </a:solidFill>
              </a:rPr>
              <a:t>802.22.1 – Std for Enhanced Interference Protection using beaconing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6" name="Rectangle 39"/>
          <p:cNvSpPr>
            <a:spLocks noChangeArrowheads="1"/>
          </p:cNvSpPr>
          <p:nvPr/>
        </p:nvSpPr>
        <p:spPr bwMode="auto">
          <a:xfrm>
            <a:off x="2438400" y="4114800"/>
            <a:ext cx="1905000" cy="1320874"/>
          </a:xfrm>
          <a:prstGeom prst="rect">
            <a:avLst/>
          </a:prstGeom>
          <a:solidFill>
            <a:srgbClr val="0066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802.22.2 – Std for Recommended Practice for Deployment of 802.22 Systems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7" name="Rectangle 39"/>
          <p:cNvSpPr>
            <a:spLocks noChangeArrowheads="1"/>
          </p:cNvSpPr>
          <p:nvPr/>
        </p:nvSpPr>
        <p:spPr bwMode="auto">
          <a:xfrm>
            <a:off x="4572000" y="4114800"/>
            <a:ext cx="1905000" cy="1567096"/>
          </a:xfrm>
          <a:prstGeom prst="rect">
            <a:avLst/>
          </a:prstGeom>
          <a:solidFill>
            <a:srgbClr val="0066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802.22a – Enhanced Management Information Base and Management Plane Procedures</a:t>
            </a:r>
            <a:endParaRPr lang="en-US" sz="1600" b="1" dirty="0">
              <a:solidFill>
                <a:schemeClr val="bg1"/>
              </a:solidFill>
            </a:endParaRPr>
          </a:p>
        </p:txBody>
      </p:sp>
      <p:cxnSp>
        <p:nvCxnSpPr>
          <p:cNvPr id="31" name="Elbow Connector 30"/>
          <p:cNvCxnSpPr>
            <a:stCxn id="33" idx="2"/>
            <a:endCxn id="16" idx="0"/>
          </p:cNvCxnSpPr>
          <p:nvPr/>
        </p:nvCxnSpPr>
        <p:spPr bwMode="auto">
          <a:xfrm rot="5400000">
            <a:off x="2531675" y="2373457"/>
            <a:ext cx="574184" cy="297053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Elbow Connector 31"/>
          <p:cNvCxnSpPr>
            <a:stCxn id="33" idx="2"/>
            <a:endCxn id="26" idx="0"/>
          </p:cNvCxnSpPr>
          <p:nvPr/>
        </p:nvCxnSpPr>
        <p:spPr bwMode="auto">
          <a:xfrm rot="5400000">
            <a:off x="3575883" y="3386649"/>
            <a:ext cx="543168" cy="91313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Elbow Connector 34"/>
          <p:cNvCxnSpPr>
            <a:stCxn id="33" idx="2"/>
            <a:endCxn id="27" idx="0"/>
          </p:cNvCxnSpPr>
          <p:nvPr/>
        </p:nvCxnSpPr>
        <p:spPr bwMode="auto">
          <a:xfrm rot="16200000" flipH="1">
            <a:off x="4642683" y="3232983"/>
            <a:ext cx="543168" cy="122046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Rectangle 39"/>
          <p:cNvSpPr>
            <a:spLocks noChangeArrowheads="1"/>
          </p:cNvSpPr>
          <p:nvPr/>
        </p:nvSpPr>
        <p:spPr bwMode="auto">
          <a:xfrm>
            <a:off x="6781800" y="4114800"/>
            <a:ext cx="1752600" cy="1567096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1600" b="1" dirty="0" smtClean="0"/>
              <a:t>802.22b Enhancement for Broadband Services and Monitoring Applications </a:t>
            </a:r>
            <a:endParaRPr lang="en-US" sz="1600" b="1" dirty="0"/>
          </a:p>
        </p:txBody>
      </p:sp>
      <p:cxnSp>
        <p:nvCxnSpPr>
          <p:cNvPr id="36" name="Elbow Connector 35"/>
          <p:cNvCxnSpPr>
            <a:stCxn id="33" idx="2"/>
            <a:endCxn id="30" idx="0"/>
          </p:cNvCxnSpPr>
          <p:nvPr/>
        </p:nvCxnSpPr>
        <p:spPr bwMode="auto">
          <a:xfrm rot="16200000" flipH="1">
            <a:off x="5709483" y="2166183"/>
            <a:ext cx="543168" cy="335406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8" name="Picture 17" descr="check-mark_v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12535" y="990600"/>
            <a:ext cx="311665" cy="304800"/>
          </a:xfrm>
          <a:prstGeom prst="rect">
            <a:avLst/>
          </a:prstGeom>
        </p:spPr>
      </p:pic>
      <p:pic>
        <p:nvPicPr>
          <p:cNvPr id="19" name="Picture 18" descr="check-mark_v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3810000"/>
            <a:ext cx="311665" cy="3048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28600" y="1264384"/>
            <a:ext cx="2438400" cy="1631216"/>
          </a:xfrm>
          <a:prstGeom prst="rect">
            <a:avLst/>
          </a:prstGeom>
          <a:solidFill>
            <a:srgbClr val="0000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IEEE 802.22 WG is the recipient of the IEEE SA Emerging Technology Award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381000" y="5486400"/>
            <a:ext cx="1905000" cy="828432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1600" b="1" dirty="0" smtClean="0"/>
              <a:t>802.22.1 Revision – Advanced Beaconing</a:t>
            </a:r>
            <a:endParaRPr lang="en-US" sz="1600" b="1" dirty="0"/>
          </a:p>
        </p:txBody>
      </p:sp>
      <p:pic>
        <p:nvPicPr>
          <p:cNvPr id="22" name="Picture 21" descr="IEEE_SA_award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19800" y="1219200"/>
            <a:ext cx="2619375" cy="174307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553200" y="23622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IEEE SA awards ceremony</a:t>
            </a:r>
            <a:endParaRPr lang="en-US" sz="16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check-mark_v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1535" y="3810000"/>
            <a:ext cx="311665" cy="304800"/>
          </a:xfrm>
          <a:prstGeom prst="rect">
            <a:avLst/>
          </a:prstGeom>
        </p:spPr>
      </p:pic>
      <p:pic>
        <p:nvPicPr>
          <p:cNvPr id="25" name="Picture 24" descr="check-mark_v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5135" y="3810000"/>
            <a:ext cx="311665" cy="304800"/>
          </a:xfrm>
          <a:prstGeom prst="rect">
            <a:avLst/>
          </a:prstGeom>
        </p:spPr>
      </p:pic>
      <p:sp>
        <p:nvSpPr>
          <p:cNvPr id="28" name="Rectangle 39"/>
          <p:cNvSpPr>
            <a:spLocks noChangeArrowheads="1"/>
          </p:cNvSpPr>
          <p:nvPr/>
        </p:nvSpPr>
        <p:spPr bwMode="auto">
          <a:xfrm>
            <a:off x="2438400" y="5410200"/>
            <a:ext cx="1905000" cy="1074653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NEW!!</a:t>
            </a:r>
            <a:r>
              <a:rPr lang="en-US" sz="1600" b="1" dirty="0" smtClean="0"/>
              <a:t> Spectrum Occupancy Sensing (SOS) Study Group</a:t>
            </a:r>
            <a:endParaRPr lang="en-US" sz="1600" b="1" dirty="0"/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228600" y="304800"/>
            <a:ext cx="8763000" cy="762000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66FF">
                <a:alpha val="53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b="1" dirty="0" smtClean="0">
                <a:solidFill>
                  <a:schemeClr val="tx2"/>
                </a:solidFill>
              </a:rPr>
              <a:t>IEEE 802.22 WG on Cognitive Radio Based Spectrum Sharing and Wireless Regional Area Networks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10100" y="5791200"/>
            <a:ext cx="377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32 Voting Members</a:t>
            </a:r>
          </a:p>
          <a:p>
            <a:r>
              <a:rPr lang="en-US" dirty="0" smtClean="0"/>
              <a:t>11 Ex-officio, 2 Aspirants</a:t>
            </a:r>
            <a:endParaRPr lang="en-US" dirty="0"/>
          </a:p>
        </p:txBody>
      </p:sp>
      <p:sp>
        <p:nvSpPr>
          <p:cNvPr id="33" name="Rectangle 39"/>
          <p:cNvSpPr>
            <a:spLocks noChangeArrowheads="1"/>
          </p:cNvSpPr>
          <p:nvPr/>
        </p:nvSpPr>
        <p:spPr bwMode="auto">
          <a:xfrm>
            <a:off x="2819400" y="2743200"/>
            <a:ext cx="2969268" cy="828432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1600" b="1" dirty="0" smtClean="0"/>
              <a:t>802.22 Revision Project for Bands where Spectrum Sharing is Allowed</a:t>
            </a:r>
            <a:endParaRPr lang="en-US" sz="16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7772400" y="3571631"/>
            <a:ext cx="137160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WG Letter Ballot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6856194" y="0"/>
            <a:ext cx="2287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800" b="1" dirty="0" smtClean="0"/>
              <a:t>22-14-0070-00-0000</a:t>
            </a:r>
            <a:endParaRPr lang="ja-JP" alt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2"/>
          <p:cNvSpPr>
            <a:spLocks noChangeArrowheads="1"/>
          </p:cNvSpPr>
          <p:nvPr/>
        </p:nvSpPr>
        <p:spPr bwMode="auto">
          <a:xfrm>
            <a:off x="0" y="838200"/>
            <a:ext cx="9144000" cy="5791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3076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382000" cy="457200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66FF">
                <a:alpha val="53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b="1" dirty="0" smtClean="0">
                <a:solidFill>
                  <a:schemeClr val="tx2"/>
                </a:solidFill>
              </a:rPr>
              <a:t>IEEE 802.22 (</a:t>
            </a:r>
            <a:r>
              <a:rPr lang="en-US" b="1" dirty="0" err="1" smtClean="0">
                <a:solidFill>
                  <a:schemeClr val="tx2"/>
                </a:solidFill>
              </a:rPr>
              <a:t>Wi</a:t>
            </a:r>
            <a:r>
              <a:rPr lang="en-US" b="1" dirty="0" smtClean="0">
                <a:solidFill>
                  <a:schemeClr val="tx2"/>
                </a:solidFill>
              </a:rPr>
              <a:t>-FAR™) Operation and Applications 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81400"/>
            <a:ext cx="3505200" cy="2164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066800"/>
            <a:ext cx="5940425" cy="1975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1143000"/>
            <a:ext cx="1988854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0" y="3200400"/>
            <a:ext cx="5029200" cy="266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" name="TextBox 36"/>
          <p:cNvSpPr txBox="1"/>
          <p:nvPr/>
        </p:nvSpPr>
        <p:spPr>
          <a:xfrm>
            <a:off x="0" y="57150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IEEE 802.22 can support many other applications such as smart grid, wireless access to oil rigs as well as remote medical services</a:t>
            </a:r>
            <a:endParaRPr lang="en-US" sz="1800" dirty="0"/>
          </a:p>
        </p:txBody>
      </p:sp>
      <p:sp>
        <p:nvSpPr>
          <p:cNvPr id="38" name="TextBox 37"/>
          <p:cNvSpPr txBox="1"/>
          <p:nvPr/>
        </p:nvSpPr>
        <p:spPr>
          <a:xfrm>
            <a:off x="2438400" y="2492514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Cognitive Radio Operation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48768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Rural Broadband and Backhaul</a:t>
            </a:r>
            <a:endParaRPr lang="en-US" sz="1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" y="6321623"/>
            <a:ext cx="662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</a:t>
            </a:r>
            <a:r>
              <a:rPr lang="en-US" sz="1400" dirty="0" err="1" smtClean="0"/>
              <a:t>WhiteSpace</a:t>
            </a:r>
            <a:r>
              <a:rPr lang="en-US" sz="1400" dirty="0" smtClean="0"/>
              <a:t> Alliance. </a:t>
            </a:r>
            <a:r>
              <a:rPr lang="en-US" sz="1400" dirty="0" smtClean="0">
                <a:hlinkClick r:id="rId7"/>
              </a:rPr>
              <a:t>www.WhiteSpaceAlliance.org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13965148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228600" y="304800"/>
            <a:ext cx="8763000" cy="457200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66FF">
                <a:alpha val="53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b="1" dirty="0" smtClean="0">
                <a:solidFill>
                  <a:schemeClr val="tx2"/>
                </a:solidFill>
              </a:rPr>
              <a:t>IEEE 802.22 WG Agenda for the May 2014 Interim Meeting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95400"/>
            <a:ext cx="8606207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702618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_802_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23304</TotalTime>
  <Words>178</Words>
  <Application>Microsoft Office PowerPoint</Application>
  <PresentationFormat>画面に合わせる (4:3)</PresentationFormat>
  <Paragraphs>23</Paragraphs>
  <Slides>3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5" baseType="lpstr">
      <vt:lpstr>IEEE_802_template</vt:lpstr>
      <vt:lpstr>Title only</vt:lpstr>
      <vt:lpstr>スライド 1</vt:lpstr>
      <vt:lpstr>スライド 2</vt:lpstr>
      <vt:lpstr>スライド 3</vt:lpstr>
    </vt:vector>
  </TitlesOfParts>
  <Company>Customer Solutions BAE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subject>IEEE 802 March 2011 workshop</dc:subject>
  <dc:creator>apurva.mody</dc:creator>
  <cp:lastModifiedBy>cwpyo</cp:lastModifiedBy>
  <cp:revision>899</cp:revision>
  <dcterms:created xsi:type="dcterms:W3CDTF">2011-02-25T16:41:17Z</dcterms:created>
  <dcterms:modified xsi:type="dcterms:W3CDTF">2014-05-12T18:52:39Z</dcterms:modified>
</cp:coreProperties>
</file>