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601" r:id="rId2"/>
    <p:sldId id="602" r:id="rId3"/>
    <p:sldId id="603" r:id="rId4"/>
    <p:sldId id="604" r:id="rId5"/>
    <p:sldId id="605" r:id="rId6"/>
    <p:sldId id="612" r:id="rId7"/>
    <p:sldId id="616" r:id="rId8"/>
    <p:sldId id="617" r:id="rId9"/>
    <p:sldId id="631" r:id="rId10"/>
    <p:sldId id="620" r:id="rId11"/>
    <p:sldId id="614" r:id="rId12"/>
    <p:sldId id="615" r:id="rId13"/>
    <p:sldId id="618" r:id="rId14"/>
    <p:sldId id="633" r:id="rId15"/>
    <p:sldId id="544" r:id="rId16"/>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66FF"/>
    <a:srgbClr val="FFCC99"/>
    <a:srgbClr val="008000"/>
    <a:srgbClr val="CCFFCC"/>
    <a:srgbClr val="99FF99"/>
    <a:srgbClr val="CCECFF"/>
    <a:srgbClr val="FFFFCC"/>
  </p:clrMru>
  <p:extLst>
    <p:ext uri="{E76CE94A-603C-4142-B9EB-6D1370010A27}">
      <p14:discardImageEditData xmlns="" xmlns:p14="http://schemas.microsoft.com/office/powerpoint/2010/main" val="0"/>
    </p:ext>
    <p:ext uri="{D31A062A-798A-4329-ABDD-BBA856620510}">
      <p14:defaultImageDpi xmlns=""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469" autoAdjust="0"/>
    <p:restoredTop sz="94660"/>
  </p:normalViewPr>
  <p:slideViewPr>
    <p:cSldViewPr>
      <p:cViewPr varScale="1">
        <p:scale>
          <a:sx n="110" d="100"/>
          <a:sy n="110" d="100"/>
        </p:scale>
        <p:origin x="-163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900" y="-102"/>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199381"/>
            <a:ext cx="806311"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en-US" altLang="ko-KR" dirty="0" smtClean="0"/>
              <a:t>May</a:t>
            </a:r>
            <a:r>
              <a:rPr lang="ko-KR" altLang="en-US" dirty="0" smtClean="0"/>
              <a:t> </a:t>
            </a:r>
            <a:r>
              <a:rPr lang="ko-KR" altLang="en-US" dirty="0"/>
              <a:t>2007</a:t>
            </a:r>
            <a:endParaRPr lang="en-US" altLang="ko-KR" dirty="0"/>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&lt;#&gt;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2068"/>
            <a:ext cx="806311"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en-US" altLang="ko-KR" dirty="0" smtClean="0"/>
              <a:t>May</a:t>
            </a:r>
            <a:r>
              <a:rPr lang="ko-KR" altLang="en-US" dirty="0" smtClean="0"/>
              <a:t> </a:t>
            </a:r>
            <a:r>
              <a:rPr lang="ko-KR" altLang="en-US" dirty="0"/>
              <a:t>2007</a:t>
            </a:r>
            <a:endParaRPr lang="en-US" altLang="ko-KR" dirty="0"/>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&lt;#&gt;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968214" cy="276999"/>
          </a:xfrm>
        </p:spPr>
        <p:txBody>
          <a:bodyPr/>
          <a:lstStyle>
            <a:lvl1pPr>
              <a:defRPr/>
            </a:lvl1pPr>
          </a:lstStyle>
          <a:p>
            <a:pPr>
              <a:defRPr/>
            </a:pPr>
            <a:r>
              <a:rPr lang="en-US" altLang="ko-KR" dirty="0" smtClean="0"/>
              <a:t>May 2014</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&lt;#&gt;</a:t>
            </a:fld>
            <a:endParaRPr lang="en-US" altLang="ko-KR"/>
          </a:p>
        </p:txBody>
      </p:sp>
    </p:spTree>
    <p:extLst>
      <p:ext uri="{BB962C8B-B14F-4D97-AF65-F5344CB8AC3E}">
        <p14:creationId xmlns="" xmlns:p14="http://schemas.microsoft.com/office/powerpoint/2010/main"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189"/>
            <a:ext cx="968214" cy="276999"/>
          </a:xfrm>
        </p:spPr>
        <p:txBody>
          <a:bodyPr/>
          <a:lstStyle>
            <a:lvl1pPr>
              <a:defRPr/>
            </a:lvl1pPr>
          </a:lstStyle>
          <a:p>
            <a:pPr>
              <a:defRPr/>
            </a:pPr>
            <a:r>
              <a:rPr lang="en-US" altLang="ko-KR" dirty="0" smtClean="0"/>
              <a:t>May 2014</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&lt;#&gt;</a:t>
            </a:fld>
            <a:endParaRPr lang="en-US" altLang="ko-KR"/>
          </a:p>
        </p:txBody>
      </p:sp>
    </p:spTree>
    <p:extLst>
      <p:ext uri="{BB962C8B-B14F-4D97-AF65-F5344CB8AC3E}">
        <p14:creationId xmlns="" xmlns:p14="http://schemas.microsoft.com/office/powerpoint/2010/main"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May 2014</a:t>
            </a:r>
            <a:endParaRPr lang="en-US" altLang="ko-KR" dirty="0"/>
          </a:p>
        </p:txBody>
      </p:sp>
      <p:sp>
        <p:nvSpPr>
          <p:cNvPr id="1029" name="Rectangle 5"/>
          <p:cNvSpPr>
            <a:spLocks noGrp="1" noChangeArrowheads="1"/>
          </p:cNvSpPr>
          <p:nvPr>
            <p:ph type="ftr" sz="quarter" idx="3"/>
          </p:nvPr>
        </p:nvSpPr>
        <p:spPr bwMode="auto">
          <a:xfrm>
            <a:off x="7048323" y="6475413"/>
            <a:ext cx="1495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&lt;#&gt;</a:t>
            </a:fld>
            <a:endParaRPr lang="en-US" altLang="ko-KR"/>
          </a:p>
        </p:txBody>
      </p:sp>
      <p:sp>
        <p:nvSpPr>
          <p:cNvPr id="1031" name="Rectangle 7"/>
          <p:cNvSpPr>
            <a:spLocks noChangeArrowheads="1"/>
          </p:cNvSpPr>
          <p:nvPr/>
        </p:nvSpPr>
        <p:spPr bwMode="auto">
          <a:xfrm>
            <a:off x="5508799" y="334189"/>
            <a:ext cx="2936701"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a:t>doc.: </a:t>
            </a:r>
            <a:r>
              <a:rPr lang="en-US" altLang="ja-JP" sz="1800" b="1" dirty="0" smtClean="0"/>
              <a:t>22-14-0072-00-000b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purva.mody@ieee.org" TargetMode="External"/><Relationship Id="rId2" Type="http://schemas.openxmlformats.org/officeDocument/2006/relationships/hyperlink" Target="http://standards.ieee.org/guides/bylaws/sb-bylaws.pdf" TargetMode="External"/><Relationship Id="rId1" Type="http://schemas.openxmlformats.org/officeDocument/2006/relationships/slideLayout" Target="../slideLayouts/slideLayout2.xml"/><Relationship Id="rId6" Type="http://schemas.openxmlformats.org/officeDocument/2006/relationships/hyperlink" Target="mailto:shwang@etri.re.kr" TargetMode="External"/><Relationship Id="rId5" Type="http://schemas.openxmlformats.org/officeDocument/2006/relationships/hyperlink" Target="mailto:aziz.jp@ieee.org" TargetMode="External"/><Relationship Id="rId4" Type="http://schemas.openxmlformats.org/officeDocument/2006/relationships/hyperlink" Target="mailto:patcom@ieee.or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imat.ieee.org/attendanc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zhang@ieee.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a:xfrm>
            <a:off x="696913" y="334189"/>
            <a:ext cx="991938" cy="276999"/>
          </a:xfrm>
        </p:spPr>
        <p:txBody>
          <a:bodyPr/>
          <a:lstStyle/>
          <a:p>
            <a:pPr>
              <a:defRPr/>
            </a:pPr>
            <a:r>
              <a:rPr lang="en-US" altLang="ko-KR" dirty="0" smtClean="0"/>
              <a:t>May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a:t>
            </a:fld>
            <a:endParaRPr lang="en-US" altLang="ko-KR"/>
          </a:p>
        </p:txBody>
      </p:sp>
      <p:sp>
        <p:nvSpPr>
          <p:cNvPr id="7" name="Rectangle 2"/>
          <p:cNvSpPr>
            <a:spLocks noGrp="1" noChangeArrowheads="1"/>
          </p:cNvSpPr>
          <p:nvPr>
            <p:ph type="title"/>
          </p:nvPr>
        </p:nvSpPr>
        <p:spPr>
          <a:xfrm>
            <a:off x="328613" y="914400"/>
            <a:ext cx="8526462" cy="609600"/>
          </a:xfrm>
        </p:spPr>
        <p:txBody>
          <a:bodyPr/>
          <a:lstStyle/>
          <a:p>
            <a:r>
              <a:rPr lang="en-US" altLang="ko-KR" sz="2800" dirty="0">
                <a:latin typeface="Times New Roman" charset="0"/>
                <a:ea typeface="굴림" charset="0"/>
                <a:cs typeface="굴림" charset="0"/>
              </a:rPr>
              <a:t>IEEE </a:t>
            </a:r>
            <a:r>
              <a:rPr lang="en-US" altLang="ko-KR" sz="2800" dirty="0" smtClean="0">
                <a:latin typeface="Times New Roman" charset="0"/>
                <a:ea typeface="굴림" charset="0"/>
                <a:cs typeface="굴림" charset="0"/>
              </a:rPr>
              <a:t>P802.22b </a:t>
            </a:r>
            <a:r>
              <a:rPr lang="en-US" altLang="ko-KR" sz="2800" dirty="0" smtClean="0">
                <a:latin typeface="Times New Roman" charset="0"/>
                <a:ea typeface="굴림" charset="0"/>
                <a:cs typeface="굴림" charset="0"/>
              </a:rPr>
              <a:t>May </a:t>
            </a:r>
            <a:r>
              <a:rPr lang="en-US" altLang="ko-KR" sz="2800" dirty="0" smtClean="0">
                <a:latin typeface="Times New Roman" charset="0"/>
                <a:ea typeface="굴림" charset="0"/>
                <a:cs typeface="굴림" charset="0"/>
              </a:rPr>
              <a:t>2014 Plan &amp; Report</a:t>
            </a:r>
            <a:endParaRPr lang="en-US" altLang="ko-KR" sz="2800" dirty="0">
              <a:latin typeface="Times New Roman" charset="0"/>
              <a:ea typeface="굴림" charset="0"/>
              <a:cs typeface="굴림" charset="0"/>
            </a:endParaRPr>
          </a:p>
        </p:txBody>
      </p:sp>
      <p:sp>
        <p:nvSpPr>
          <p:cNvPr id="8" name="Rectangle 6"/>
          <p:cNvSpPr txBox="1">
            <a:spLocks noChangeArrowheads="1"/>
          </p:cNvSpPr>
          <p:nvPr/>
        </p:nvSpPr>
        <p:spPr bwMode="auto">
          <a:xfrm>
            <a:off x="685800" y="1752600"/>
            <a:ext cx="77724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marL="342900" marR="0" lvl="0" indent="-342900" algn="ctr" defTabSz="914400" rtl="0" eaLnBrk="0" fontAlgn="base" latinLnBrk="0" hangingPunct="0">
              <a:lnSpc>
                <a:spcPct val="100000"/>
              </a:lnSpc>
              <a:spcBef>
                <a:spcPct val="20000"/>
              </a:spcBef>
              <a:spcAft>
                <a:spcPct val="0"/>
              </a:spcAft>
              <a:buClrTx/>
              <a:buSzTx/>
              <a:buFontTx/>
              <a:buNone/>
              <a:tabLst/>
              <a:defRPr/>
            </a:pPr>
            <a:r>
              <a:rPr kumimoji="0" lang="en-US" altLang="ko-KR" sz="2000" b="1" i="0" u="none" strike="noStrike" kern="0" cap="none" spc="0" normalizeH="0" baseline="0" noProof="0" dirty="0" smtClean="0">
                <a:ln>
                  <a:noFill/>
                </a:ln>
                <a:solidFill>
                  <a:schemeClr val="tx1"/>
                </a:solidFill>
                <a:effectLst/>
                <a:uLnTx/>
                <a:uFillTx/>
                <a:latin typeface="Times New Roman" charset="0"/>
                <a:ea typeface="굴림" charset="0"/>
                <a:cs typeface="굴림" charset="0"/>
              </a:rPr>
              <a:t>IEEE P802.22 Wireless RANs          Date:</a:t>
            </a:r>
            <a:r>
              <a:rPr kumimoji="0" lang="en-US" altLang="ko-KR" sz="2000" b="0" i="0" u="none" strike="noStrike" kern="0" cap="none" spc="0" normalizeH="0" baseline="0" noProof="0" dirty="0" smtClean="0">
                <a:ln>
                  <a:noFill/>
                </a:ln>
                <a:solidFill>
                  <a:schemeClr val="tx1"/>
                </a:solidFill>
                <a:effectLst/>
                <a:uLnTx/>
                <a:uFillTx/>
                <a:latin typeface="Times New Roman" charset="0"/>
                <a:ea typeface="굴림" charset="0"/>
                <a:cs typeface="굴림" charset="0"/>
              </a:rPr>
              <a:t> </a:t>
            </a:r>
            <a:r>
              <a:rPr kumimoji="0" lang="en-US" altLang="ko-KR" sz="2000" b="0" i="0" u="none" strike="noStrike" kern="0" cap="none" spc="0" normalizeH="0" baseline="0" noProof="0" dirty="0" smtClean="0">
                <a:ln>
                  <a:noFill/>
                </a:ln>
                <a:solidFill>
                  <a:schemeClr val="tx1"/>
                </a:solidFill>
                <a:effectLst/>
                <a:uLnTx/>
                <a:uFillTx/>
                <a:latin typeface="Times New Roman" charset="0"/>
                <a:ea typeface="굴림" charset="0"/>
                <a:cs typeface="굴림" charset="0"/>
              </a:rPr>
              <a:t>2013-5-13</a:t>
            </a:r>
            <a:endParaRPr kumimoji="0" lang="en-US" altLang="ko-KR" sz="2000" b="0" i="0" u="none" strike="noStrike" kern="0" cap="none" spc="0" normalizeH="0" baseline="0" noProof="0" dirty="0">
              <a:ln>
                <a:noFill/>
              </a:ln>
              <a:solidFill>
                <a:schemeClr val="tx1"/>
              </a:solidFill>
              <a:effectLst/>
              <a:uLnTx/>
              <a:uFillTx/>
              <a:latin typeface="Times New Roman" charset="0"/>
              <a:ea typeface="굴림" charset="0"/>
              <a:cs typeface="굴림" charset="0"/>
            </a:endParaRPr>
          </a:p>
        </p:txBody>
      </p:sp>
      <p:sp>
        <p:nvSpPr>
          <p:cNvPr id="9"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a:t>Authors:</a:t>
            </a:r>
            <a:endParaRPr lang="en-US" altLang="ko-KR" sz="2000" b="0"/>
          </a:p>
        </p:txBody>
      </p:sp>
      <p:sp>
        <p:nvSpPr>
          <p:cNvPr id="10" name="Text Box 13"/>
          <p:cNvSpPr txBox="1">
            <a:spLocks noChangeArrowheads="1"/>
          </p:cNvSpPr>
          <p:nvPr/>
        </p:nvSpPr>
        <p:spPr bwMode="auto">
          <a:xfrm>
            <a:off x="539552" y="4072362"/>
            <a:ext cx="8217024" cy="23089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July include portions of this contribution; and at the IEEE’s sole discretion to permit others to reproduce in whole or in part the resulting IEEE Standards publication.  The contributor also acknowledges and accepts that this contribution July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2"/>
              </a:rPr>
              <a:t>http://standards.ieee.org/guides/bylaws/sb-bylaws.pdf</a:t>
            </a:r>
            <a:r>
              <a:rPr lang="en-GB" altLang="ja-JP" sz="900" b="0" dirty="0" smtClean="0"/>
              <a:t>&gt;, including the statement "IEEE standards July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3"/>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4"/>
              </a:rPr>
              <a:t>patcom@ieee.org</a:t>
            </a:r>
            <a:r>
              <a:rPr lang="en-GB" altLang="ja-JP" sz="900" b="0" dirty="0" smtClean="0"/>
              <a:t>&gt;.</a:t>
            </a:r>
            <a:endParaRPr lang="ja-JP" altLang="ja-JP" sz="900" b="0" dirty="0"/>
          </a:p>
        </p:txBody>
      </p:sp>
      <p:graphicFrame>
        <p:nvGraphicFramePr>
          <p:cNvPr id="12" name="表 11"/>
          <p:cNvGraphicFramePr>
            <a:graphicFrameLocks noGrp="1"/>
          </p:cNvGraphicFramePr>
          <p:nvPr/>
        </p:nvGraphicFramePr>
        <p:xfrm>
          <a:off x="971600" y="2708920"/>
          <a:ext cx="7488832" cy="1080121"/>
        </p:xfrm>
        <a:graphic>
          <a:graphicData uri="http://schemas.openxmlformats.org/drawingml/2006/table">
            <a:tbl>
              <a:tblPr/>
              <a:tblGrid>
                <a:gridCol w="1528076"/>
                <a:gridCol w="1970080"/>
                <a:gridCol w="1515447"/>
                <a:gridCol w="1351273"/>
                <a:gridCol w="1123956"/>
              </a:tblGrid>
              <a:tr h="437191">
                <a:tc>
                  <a:txBody>
                    <a:bodyPr/>
                    <a:lstStyle/>
                    <a:p>
                      <a:pPr algn="ctr" fontAlgn="t"/>
                      <a:r>
                        <a:rPr lang="en-US" sz="2000" b="1" i="0" u="none" strike="noStrike" dirty="0">
                          <a:solidFill>
                            <a:srgbClr val="000000"/>
                          </a:solidFill>
                          <a:latin typeface="Times New Roman"/>
                        </a:rPr>
                        <a:t>Name</a:t>
                      </a:r>
                      <a:endParaRPr lang="ja-JP" sz="2000" b="1" i="0" u="none" strike="noStrike" dirty="0">
                        <a:solidFill>
                          <a:srgbClr val="000000"/>
                        </a:solidFill>
                        <a:latin typeface="Times New Roman"/>
                      </a:endParaRPr>
                    </a:p>
                  </a:txBody>
                  <a:tcPr marL="7710" marR="7710" marT="771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000" b="1" i="0" u="none" strike="noStrike" dirty="0">
                          <a:solidFill>
                            <a:srgbClr val="000000"/>
                          </a:solidFill>
                          <a:latin typeface="Times New Roman"/>
                        </a:rPr>
                        <a:t>Company</a:t>
                      </a:r>
                      <a:endParaRPr lang="ja-JP" sz="2000" b="1" i="0" u="none" strike="noStrike" dirty="0">
                        <a:solidFill>
                          <a:srgbClr val="000000"/>
                        </a:solidFill>
                        <a:latin typeface="Times New Roman"/>
                      </a:endParaRPr>
                    </a:p>
                  </a:txBody>
                  <a:tcPr marL="7710" marR="7710" marT="771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000" b="1" i="0" u="none" strike="noStrike">
                          <a:solidFill>
                            <a:srgbClr val="000000"/>
                          </a:solidFill>
                          <a:latin typeface="Times New Roman"/>
                        </a:rPr>
                        <a:t>Address</a:t>
                      </a:r>
                      <a:endParaRPr lang="ja-JP" sz="2000" b="1" i="0" u="none" strike="noStrike">
                        <a:solidFill>
                          <a:srgbClr val="000000"/>
                        </a:solidFill>
                        <a:latin typeface="Times New Roman"/>
                      </a:endParaRPr>
                    </a:p>
                  </a:txBody>
                  <a:tcPr marL="7710" marR="7710" marT="771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000" b="1" i="0" u="none" strike="noStrike">
                          <a:solidFill>
                            <a:srgbClr val="000000"/>
                          </a:solidFill>
                          <a:latin typeface="Times New Roman"/>
                        </a:rPr>
                        <a:t>Phone</a:t>
                      </a:r>
                      <a:endParaRPr lang="ja-JP" sz="2000" b="1" i="0" u="none" strike="noStrike">
                        <a:solidFill>
                          <a:srgbClr val="000000"/>
                        </a:solidFill>
                        <a:latin typeface="Times New Roman"/>
                      </a:endParaRPr>
                    </a:p>
                  </a:txBody>
                  <a:tcPr marL="7710" marR="7710" marT="771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000" b="1" i="0" u="none" strike="noStrike">
                          <a:solidFill>
                            <a:srgbClr val="000000"/>
                          </a:solidFill>
                          <a:latin typeface="Times New Roman"/>
                        </a:rPr>
                        <a:t>email</a:t>
                      </a:r>
                      <a:endParaRPr lang="ja-JP" sz="2000" b="1" i="0" u="none" strike="noStrike">
                        <a:solidFill>
                          <a:srgbClr val="000000"/>
                        </a:solidFill>
                        <a:latin typeface="Times New Roman"/>
                      </a:endParaRPr>
                    </a:p>
                  </a:txBody>
                  <a:tcPr marL="7710" marR="7710" marT="771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1465">
                <a:tc>
                  <a:txBody>
                    <a:bodyPr/>
                    <a:lstStyle/>
                    <a:p>
                      <a:pPr algn="ctr" fontAlgn="ctr"/>
                      <a:r>
                        <a:rPr lang="en-US" sz="1400" b="1" i="0" u="none" strike="noStrike">
                          <a:solidFill>
                            <a:srgbClr val="000000"/>
                          </a:solidFill>
                          <a:latin typeface="Times New Roman"/>
                        </a:rPr>
                        <a:t>Chang-woo Pyo</a:t>
                      </a:r>
                      <a:endParaRPr lang="ja-JP" sz="1400" b="1" i="0" u="none" strike="noStrike">
                        <a:solidFill>
                          <a:srgbClr val="000000"/>
                        </a:solidFill>
                        <a:latin typeface="Times New Roman"/>
                      </a:endParaRPr>
                    </a:p>
                  </a:txBody>
                  <a:tcPr marL="7710" marR="7710" marT="77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dirty="0">
                          <a:solidFill>
                            <a:srgbClr val="000000"/>
                          </a:solidFill>
                          <a:latin typeface="Times New Roman"/>
                        </a:rPr>
                        <a:t>NICT</a:t>
                      </a:r>
                      <a:endParaRPr lang="ja-JP" sz="1400" b="1" i="0" u="none" strike="noStrike" dirty="0">
                        <a:solidFill>
                          <a:srgbClr val="000000"/>
                        </a:solidFill>
                        <a:latin typeface="Times New Roman"/>
                      </a:endParaRPr>
                    </a:p>
                  </a:txBody>
                  <a:tcPr marL="7710" marR="7710" marT="77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dirty="0">
                          <a:solidFill>
                            <a:srgbClr val="000000"/>
                          </a:solidFill>
                          <a:latin typeface="Times New Roman"/>
                        </a:rPr>
                        <a:t>Japan</a:t>
                      </a:r>
                      <a:endParaRPr lang="ja-JP" sz="1400" b="1" i="0" u="none" strike="noStrike" dirty="0">
                        <a:solidFill>
                          <a:srgbClr val="000000"/>
                        </a:solidFill>
                        <a:latin typeface="Times New Roman"/>
                      </a:endParaRPr>
                    </a:p>
                  </a:txBody>
                  <a:tcPr marL="7710" marR="7710" marT="77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dirty="0">
                          <a:solidFill>
                            <a:srgbClr val="000000"/>
                          </a:solidFill>
                          <a:latin typeface="Times New Roman"/>
                        </a:rPr>
                        <a:t>81-46-847-5120</a:t>
                      </a:r>
                      <a:endParaRPr lang="ja-JP" sz="1400" b="1" i="0" u="none" strike="noStrike" dirty="0">
                        <a:solidFill>
                          <a:srgbClr val="000000"/>
                        </a:solidFill>
                        <a:latin typeface="Times New Roman"/>
                      </a:endParaRPr>
                    </a:p>
                  </a:txBody>
                  <a:tcPr marL="7710" marR="7710" marT="77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50" b="0" i="0" u="sng" strike="noStrike">
                          <a:solidFill>
                            <a:srgbClr val="0000FF"/>
                          </a:solidFill>
                          <a:latin typeface="ＭＳ Ｐゴシック"/>
                          <a:hlinkClick r:id="rId5"/>
                        </a:rPr>
                        <a:t>cwpyo@nict.go.jp</a:t>
                      </a:r>
                      <a:endParaRPr lang="ja-JP" sz="1050" b="0" i="0" u="sng" strike="noStrike">
                        <a:solidFill>
                          <a:srgbClr val="0000FF"/>
                        </a:solidFill>
                        <a:latin typeface="ＭＳ Ｐゴシック"/>
                      </a:endParaRPr>
                    </a:p>
                  </a:txBody>
                  <a:tcPr marL="7710" marR="7710" marT="77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21465">
                <a:tc>
                  <a:txBody>
                    <a:bodyPr/>
                    <a:lstStyle/>
                    <a:p>
                      <a:pPr algn="ctr" fontAlgn="ctr"/>
                      <a:r>
                        <a:rPr lang="en-US" sz="1400" b="1" i="0" u="none" strike="noStrike">
                          <a:solidFill>
                            <a:srgbClr val="000000"/>
                          </a:solidFill>
                          <a:latin typeface="Times New Roman"/>
                        </a:rPr>
                        <a:t>SungHyun Hwang</a:t>
                      </a:r>
                      <a:endParaRPr lang="ja-JP" sz="1400" b="1" i="0" u="none" strike="noStrike">
                        <a:solidFill>
                          <a:srgbClr val="000000"/>
                        </a:solidFill>
                        <a:latin typeface="Times New Roman"/>
                      </a:endParaRPr>
                    </a:p>
                  </a:txBody>
                  <a:tcPr marL="7710" marR="7710" marT="77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latin typeface="Times New Roman"/>
                        </a:rPr>
                        <a:t>ETRI</a:t>
                      </a:r>
                      <a:endParaRPr lang="ja-JP" sz="1400" b="1" i="0" u="none" strike="noStrike">
                        <a:solidFill>
                          <a:srgbClr val="000000"/>
                        </a:solidFill>
                        <a:latin typeface="Times New Roman"/>
                      </a:endParaRPr>
                    </a:p>
                  </a:txBody>
                  <a:tcPr marL="7710" marR="7710" marT="77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a:solidFill>
                            <a:srgbClr val="000000"/>
                          </a:solidFill>
                          <a:latin typeface="Times New Roman"/>
                        </a:rPr>
                        <a:t>Korea</a:t>
                      </a:r>
                      <a:endParaRPr lang="ja-JP" sz="1400" b="1" i="0" u="none" strike="noStrike">
                        <a:solidFill>
                          <a:srgbClr val="000000"/>
                        </a:solidFill>
                        <a:latin typeface="Times New Roman"/>
                      </a:endParaRPr>
                    </a:p>
                  </a:txBody>
                  <a:tcPr marL="7710" marR="7710" marT="77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1" i="0" u="none" strike="noStrike" dirty="0">
                          <a:solidFill>
                            <a:srgbClr val="000000"/>
                          </a:solidFill>
                          <a:latin typeface="Times New Roman"/>
                        </a:rPr>
                        <a:t>82-42-860-1133</a:t>
                      </a:r>
                      <a:endParaRPr lang="ja-JP" sz="1400" b="1" i="0" u="none" strike="noStrike" dirty="0">
                        <a:solidFill>
                          <a:srgbClr val="000000"/>
                        </a:solidFill>
                        <a:latin typeface="Times New Roman"/>
                      </a:endParaRPr>
                    </a:p>
                  </a:txBody>
                  <a:tcPr marL="7710" marR="7710" marT="77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sz="1000" b="0" i="0" u="sng" strike="noStrike" dirty="0">
                          <a:solidFill>
                            <a:srgbClr val="0000FF"/>
                          </a:solidFill>
                          <a:latin typeface="Arial"/>
                          <a:ea typeface="Arial"/>
                          <a:hlinkClick r:id="rId6"/>
                        </a:rPr>
                        <a:t>shwang@etri.re.kr</a:t>
                      </a:r>
                      <a:endParaRPr lang="ja-JP" sz="1000" b="0" i="0" u="sng" strike="noStrike" dirty="0">
                        <a:solidFill>
                          <a:srgbClr val="0000FF"/>
                        </a:solidFill>
                        <a:latin typeface="Arial"/>
                      </a:endParaRPr>
                    </a:p>
                  </a:txBody>
                  <a:tcPr marL="7710" marR="7710" marT="771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u="sng" dirty="0" smtClean="0">
                <a:solidFill>
                  <a:schemeClr val="tx1"/>
                </a:solidFill>
              </a:rPr>
              <a:t>January Minutes</a:t>
            </a:r>
            <a:endParaRPr kumimoji="1" lang="ja-JP" altLang="en-US" u="sng" dirty="0">
              <a:solidFill>
                <a:schemeClr val="tx1"/>
              </a:solidFill>
            </a:endParaRPr>
          </a:p>
        </p:txBody>
      </p:sp>
      <p:sp>
        <p:nvSpPr>
          <p:cNvPr id="3" name="コンテンツ プレースホルダ 2"/>
          <p:cNvSpPr>
            <a:spLocks noGrp="1"/>
          </p:cNvSpPr>
          <p:nvPr>
            <p:ph idx="1"/>
          </p:nvPr>
        </p:nvSpPr>
        <p:spPr/>
        <p:txBody>
          <a:bodyPr/>
          <a:lstStyle/>
          <a:p>
            <a:r>
              <a:rPr lang="en-US" altLang="ja-JP" dirty="0" smtClean="0"/>
              <a:t>Motion to approve </a:t>
            </a:r>
            <a:r>
              <a:rPr lang="en-US" altLang="ja-JP" dirty="0" smtClean="0"/>
              <a:t>Mar. </a:t>
            </a:r>
            <a:r>
              <a:rPr lang="en-US" altLang="ja-JP" dirty="0" smtClean="0"/>
              <a:t>802.22b minutes as contained in </a:t>
            </a:r>
            <a:r>
              <a:rPr lang="en-GB" altLang="ja-JP" dirty="0" smtClean="0"/>
              <a:t>802.22-14-0068-00-000b</a:t>
            </a:r>
            <a:endParaRPr lang="en-US" altLang="ja-JP" u="sng" dirty="0" smtClean="0"/>
          </a:p>
          <a:p>
            <a:endParaRPr lang="en-US" altLang="ja-JP" dirty="0" smtClean="0"/>
          </a:p>
          <a:p>
            <a:r>
              <a:rPr lang="en-US" altLang="ja-JP" dirty="0" smtClean="0"/>
              <a:t>Move: Chang-woo </a:t>
            </a:r>
            <a:r>
              <a:rPr lang="en-US" altLang="ja-JP" dirty="0" err="1" smtClean="0"/>
              <a:t>Pyo</a:t>
            </a:r>
            <a:endParaRPr lang="en-US" altLang="ja-JP" dirty="0" smtClean="0"/>
          </a:p>
          <a:p>
            <a:r>
              <a:rPr lang="en-US" altLang="ja-JP" dirty="0" smtClean="0"/>
              <a:t>Second: </a:t>
            </a:r>
            <a:r>
              <a:rPr lang="en-US" altLang="ja-JP" dirty="0" err="1" smtClean="0"/>
              <a:t>SungHyun</a:t>
            </a:r>
            <a:r>
              <a:rPr lang="en-US" altLang="ja-JP" dirty="0" smtClean="0"/>
              <a:t> Hwang</a:t>
            </a:r>
          </a:p>
          <a:p>
            <a:endParaRPr lang="en-US" altLang="ja-JP" dirty="0" smtClean="0"/>
          </a:p>
          <a:p>
            <a:r>
              <a:rPr lang="en-US" altLang="ja-JP" dirty="0" smtClean="0"/>
              <a:t>No objection, Motion passes.</a:t>
            </a:r>
          </a:p>
          <a:p>
            <a:endParaRPr kumimoji="1" lang="ja-JP" altLang="en-US" dirty="0"/>
          </a:p>
        </p:txBody>
      </p:sp>
      <p:sp>
        <p:nvSpPr>
          <p:cNvPr id="4" name="日付プレースホルダ 3"/>
          <p:cNvSpPr>
            <a:spLocks noGrp="1"/>
          </p:cNvSpPr>
          <p:nvPr>
            <p:ph type="dt" sz="half" idx="10"/>
          </p:nvPr>
        </p:nvSpPr>
        <p:spPr>
          <a:xfrm>
            <a:off x="696913" y="334189"/>
            <a:ext cx="991938" cy="276999"/>
          </a:xfrm>
        </p:spPr>
        <p:txBody>
          <a:bodyPr/>
          <a:lstStyle/>
          <a:p>
            <a:pPr>
              <a:defRPr/>
            </a:pPr>
            <a:r>
              <a:rPr lang="en-US" altLang="ko-KR" dirty="0" smtClean="0"/>
              <a:t>May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10</a:t>
            </a:fld>
            <a:endParaRPr lang="en-US" altLang="ko-K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Review of Teleconference Calls</a:t>
            </a:r>
            <a:endParaRPr kumimoji="1" lang="ja-JP" altLang="en-US" dirty="0"/>
          </a:p>
        </p:txBody>
      </p:sp>
      <p:sp>
        <p:nvSpPr>
          <p:cNvPr id="4" name="日付プレースホルダ 3"/>
          <p:cNvSpPr>
            <a:spLocks noGrp="1"/>
          </p:cNvSpPr>
          <p:nvPr>
            <p:ph type="dt" sz="half" idx="10"/>
          </p:nvPr>
        </p:nvSpPr>
        <p:spPr>
          <a:xfrm>
            <a:off x="696913" y="334189"/>
            <a:ext cx="991938" cy="276999"/>
          </a:xfrm>
        </p:spPr>
        <p:txBody>
          <a:bodyPr/>
          <a:lstStyle/>
          <a:p>
            <a:pPr>
              <a:defRPr/>
            </a:pPr>
            <a:r>
              <a:rPr lang="en-US" altLang="ko-KR" dirty="0" smtClean="0"/>
              <a:t>May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11</a:t>
            </a:fld>
            <a:endParaRPr lang="en-US" altLang="ko-KR"/>
          </a:p>
        </p:txBody>
      </p:sp>
      <p:sp>
        <p:nvSpPr>
          <p:cNvPr id="7" name="コンテンツ プレースホルダ 6"/>
          <p:cNvSpPr>
            <a:spLocks noGrp="1"/>
          </p:cNvSpPr>
          <p:nvPr>
            <p:ph idx="1"/>
          </p:nvPr>
        </p:nvSpPr>
        <p:spPr/>
        <p:txBody>
          <a:bodyPr/>
          <a:lstStyle/>
          <a:p>
            <a:r>
              <a:rPr lang="en-GB" altLang="ja-JP" dirty="0" smtClean="0"/>
              <a:t>10</a:t>
            </a:r>
            <a:r>
              <a:rPr lang="en-GB" altLang="ja-JP" baseline="30000" dirty="0" smtClean="0"/>
              <a:t>th</a:t>
            </a:r>
            <a:r>
              <a:rPr lang="en-GB" altLang="ja-JP" dirty="0" smtClean="0"/>
              <a:t> April </a:t>
            </a:r>
            <a:r>
              <a:rPr lang="en-GB" altLang="ja-JP" dirty="0" smtClean="0"/>
              <a:t>(Thursday</a:t>
            </a:r>
            <a:r>
              <a:rPr lang="en-GB" altLang="ja-JP" dirty="0" smtClean="0"/>
              <a:t>)</a:t>
            </a:r>
            <a:endParaRPr lang="en-GB" altLang="ja-JP"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Conference Call Minutes</a:t>
            </a:r>
            <a:endParaRPr kumimoji="1" lang="ja-JP" altLang="en-US" dirty="0"/>
          </a:p>
        </p:txBody>
      </p:sp>
      <p:sp>
        <p:nvSpPr>
          <p:cNvPr id="3" name="コンテンツ プレースホルダ 2"/>
          <p:cNvSpPr>
            <a:spLocks noGrp="1"/>
          </p:cNvSpPr>
          <p:nvPr>
            <p:ph idx="1"/>
          </p:nvPr>
        </p:nvSpPr>
        <p:spPr/>
        <p:txBody>
          <a:bodyPr/>
          <a:lstStyle/>
          <a:p>
            <a:r>
              <a:rPr lang="en-US" altLang="ja-JP" sz="2800" dirty="0" smtClean="0"/>
              <a:t>Motion to approve 802.22b minutes of teleconferences as contained in </a:t>
            </a:r>
            <a:r>
              <a:rPr lang="en-US" altLang="ja-JP" sz="2800" dirty="0" smtClean="0"/>
              <a:t>22-14-0073-00-000b</a:t>
            </a:r>
            <a:endParaRPr lang="en-US" altLang="ja-JP" sz="2800" u="sng" dirty="0" smtClean="0"/>
          </a:p>
          <a:p>
            <a:endParaRPr lang="en-US" altLang="ja-JP" sz="2800" dirty="0" smtClean="0"/>
          </a:p>
          <a:p>
            <a:r>
              <a:rPr lang="en-US" altLang="ja-JP" sz="2800" dirty="0" smtClean="0"/>
              <a:t>Move: Chang-woo </a:t>
            </a:r>
            <a:r>
              <a:rPr lang="en-US" altLang="ja-JP" sz="2800" dirty="0" err="1" smtClean="0"/>
              <a:t>Pyo</a:t>
            </a:r>
            <a:endParaRPr lang="en-US" altLang="ja-JP" sz="2800" dirty="0" smtClean="0"/>
          </a:p>
          <a:p>
            <a:r>
              <a:rPr lang="en-US" altLang="ja-JP" sz="2800" dirty="0" smtClean="0"/>
              <a:t>Second: </a:t>
            </a:r>
            <a:r>
              <a:rPr lang="en-US" altLang="ja-JP" sz="2800" dirty="0" err="1" smtClean="0"/>
              <a:t>SungHyun</a:t>
            </a:r>
            <a:r>
              <a:rPr lang="en-US" altLang="ja-JP" sz="2800" dirty="0" smtClean="0"/>
              <a:t> Hwang</a:t>
            </a:r>
            <a:endParaRPr lang="en-US" altLang="ja-JP" sz="2800" dirty="0" smtClean="0"/>
          </a:p>
          <a:p>
            <a:endParaRPr lang="en-US" altLang="ja-JP" sz="2800" dirty="0" smtClean="0"/>
          </a:p>
          <a:p>
            <a:r>
              <a:rPr lang="en-US" altLang="ja-JP" sz="2800" dirty="0" smtClean="0"/>
              <a:t>No objection, Motion passes.</a:t>
            </a:r>
          </a:p>
          <a:p>
            <a:endParaRPr kumimoji="1" lang="ja-JP" altLang="en-US" sz="2800" dirty="0"/>
          </a:p>
        </p:txBody>
      </p:sp>
      <p:sp>
        <p:nvSpPr>
          <p:cNvPr id="4" name="日付プレースホルダ 3"/>
          <p:cNvSpPr>
            <a:spLocks noGrp="1"/>
          </p:cNvSpPr>
          <p:nvPr>
            <p:ph type="dt" sz="half" idx="10"/>
          </p:nvPr>
        </p:nvSpPr>
        <p:spPr>
          <a:xfrm>
            <a:off x="696913" y="334189"/>
            <a:ext cx="991938" cy="276999"/>
          </a:xfrm>
        </p:spPr>
        <p:txBody>
          <a:bodyPr/>
          <a:lstStyle/>
          <a:p>
            <a:pPr>
              <a:defRPr/>
            </a:pPr>
            <a:r>
              <a:rPr lang="en-US" altLang="ko-KR" dirty="0" smtClean="0"/>
              <a:t>May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12</a:t>
            </a:fld>
            <a:endParaRPr lang="en-US" altLang="ko-K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510952"/>
          </a:xfrm>
        </p:spPr>
        <p:txBody>
          <a:bodyPr/>
          <a:lstStyle/>
          <a:p>
            <a:r>
              <a:rPr kumimoji="1" lang="en-US" altLang="ja-JP" dirty="0" smtClean="0"/>
              <a:t>Discussion Items</a:t>
            </a:r>
            <a:endParaRPr kumimoji="1" lang="ja-JP" altLang="en-US" dirty="0"/>
          </a:p>
        </p:txBody>
      </p:sp>
      <p:sp>
        <p:nvSpPr>
          <p:cNvPr id="3" name="コンテンツ プレースホルダ 2"/>
          <p:cNvSpPr>
            <a:spLocks noGrp="1"/>
          </p:cNvSpPr>
          <p:nvPr>
            <p:ph idx="1"/>
          </p:nvPr>
        </p:nvSpPr>
        <p:spPr>
          <a:xfrm>
            <a:off x="685800" y="1340768"/>
            <a:ext cx="7772400" cy="4755232"/>
          </a:xfrm>
        </p:spPr>
        <p:txBody>
          <a:bodyPr/>
          <a:lstStyle/>
          <a:p>
            <a:r>
              <a:rPr kumimoji="1" lang="en-US" altLang="ja-JP" dirty="0" smtClean="0"/>
              <a:t>Comment Resolution</a:t>
            </a:r>
            <a:endParaRPr kumimoji="1" lang="ja-JP" altLang="en-US" dirty="0"/>
          </a:p>
        </p:txBody>
      </p:sp>
      <p:sp>
        <p:nvSpPr>
          <p:cNvPr id="4" name="日付プレースホルダ 3"/>
          <p:cNvSpPr>
            <a:spLocks noGrp="1"/>
          </p:cNvSpPr>
          <p:nvPr>
            <p:ph type="dt" sz="half" idx="10"/>
          </p:nvPr>
        </p:nvSpPr>
        <p:spPr>
          <a:xfrm>
            <a:off x="696913" y="334189"/>
            <a:ext cx="991938" cy="276999"/>
          </a:xfrm>
        </p:spPr>
        <p:txBody>
          <a:bodyPr/>
          <a:lstStyle/>
          <a:p>
            <a:pPr>
              <a:defRPr/>
            </a:pPr>
            <a:r>
              <a:rPr lang="en-US" altLang="ko-KR" dirty="0" smtClean="0"/>
              <a:t>May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13</a:t>
            </a:fld>
            <a:endParaRPr lang="en-US" altLang="ko-KR"/>
          </a:p>
        </p:txBody>
      </p:sp>
      <p:graphicFrame>
        <p:nvGraphicFramePr>
          <p:cNvPr id="8" name="コンテンツ プレースホルダ 6"/>
          <p:cNvGraphicFramePr>
            <a:graphicFrameLocks/>
          </p:cNvGraphicFramePr>
          <p:nvPr/>
        </p:nvGraphicFramePr>
        <p:xfrm>
          <a:off x="251520" y="1916832"/>
          <a:ext cx="8712967" cy="1483360"/>
        </p:xfrm>
        <a:graphic>
          <a:graphicData uri="http://schemas.openxmlformats.org/drawingml/2006/table">
            <a:tbl>
              <a:tblPr firstRow="1" bandRow="1">
                <a:tableStyleId>{5C22544A-7EE6-4342-B048-85BDC9FD1C3A}</a:tableStyleId>
              </a:tblPr>
              <a:tblGrid>
                <a:gridCol w="1440160"/>
                <a:gridCol w="4248472"/>
                <a:gridCol w="1728192"/>
                <a:gridCol w="1296143"/>
              </a:tblGrid>
              <a:tr h="370840">
                <a:tc>
                  <a:txBody>
                    <a:bodyPr/>
                    <a:lstStyle/>
                    <a:p>
                      <a:pPr algn="ctr"/>
                      <a:r>
                        <a:rPr kumimoji="1" lang="en-US" altLang="ja-JP" sz="1400" dirty="0" smtClean="0"/>
                        <a:t>Date</a:t>
                      </a:r>
                      <a:endParaRPr kumimoji="1" lang="ja-JP" altLang="en-US" sz="1400" dirty="0"/>
                    </a:p>
                  </a:txBody>
                  <a:tcPr/>
                </a:tc>
                <a:tc>
                  <a:txBody>
                    <a:bodyPr/>
                    <a:lstStyle/>
                    <a:p>
                      <a:pPr algn="ctr"/>
                      <a:r>
                        <a:rPr kumimoji="1" lang="en-US" altLang="ja-JP" sz="1400" dirty="0" smtClean="0"/>
                        <a:t>Contributions</a:t>
                      </a:r>
                      <a:endParaRPr kumimoji="1" lang="ja-JP" altLang="en-US" sz="1400" dirty="0"/>
                    </a:p>
                  </a:txBody>
                  <a:tcPr/>
                </a:tc>
                <a:tc>
                  <a:txBody>
                    <a:bodyPr/>
                    <a:lstStyle/>
                    <a:p>
                      <a:pPr algn="ctr"/>
                      <a:r>
                        <a:rPr kumimoji="1" lang="en-US" altLang="ja-JP" sz="1400" dirty="0" smtClean="0"/>
                        <a:t>Doc. #</a:t>
                      </a:r>
                      <a:endParaRPr kumimoji="1" lang="ja-JP" altLang="en-US" sz="1400" dirty="0"/>
                    </a:p>
                  </a:txBody>
                  <a:tcPr/>
                </a:tc>
                <a:tc>
                  <a:txBody>
                    <a:bodyPr/>
                    <a:lstStyle/>
                    <a:p>
                      <a:pPr algn="ctr"/>
                      <a:r>
                        <a:rPr kumimoji="1" lang="en-US" altLang="ja-JP" sz="1400" dirty="0" smtClean="0"/>
                        <a:t>Presenter</a:t>
                      </a:r>
                      <a:endParaRPr kumimoji="1" lang="ja-JP" altLang="en-US" sz="1400" dirty="0"/>
                    </a:p>
                  </a:txBody>
                  <a:tcPr/>
                </a:tc>
              </a:tr>
              <a:tr h="370840">
                <a:tc>
                  <a:txBody>
                    <a:bodyPr/>
                    <a:lstStyle/>
                    <a:p>
                      <a:pPr algn="ctr"/>
                      <a:r>
                        <a:rPr kumimoji="1" lang="en-US" altLang="ja-JP" sz="1400" dirty="0" smtClean="0"/>
                        <a:t>Tues. </a:t>
                      </a:r>
                      <a:r>
                        <a:rPr kumimoji="1" lang="en-US" altLang="ja-JP" sz="1400" dirty="0" smtClean="0"/>
                        <a:t>13</a:t>
                      </a:r>
                      <a:r>
                        <a:rPr kumimoji="1" lang="en-US" altLang="ja-JP" sz="1400" baseline="30000" dirty="0" smtClean="0"/>
                        <a:t>th</a:t>
                      </a:r>
                      <a:r>
                        <a:rPr kumimoji="1" lang="en-US" altLang="ja-JP" sz="1400" dirty="0" smtClean="0"/>
                        <a:t>, </a:t>
                      </a:r>
                      <a:r>
                        <a:rPr kumimoji="1" lang="en-US" altLang="ja-JP" sz="1400" dirty="0" smtClean="0"/>
                        <a:t>AM2</a:t>
                      </a:r>
                      <a:endParaRPr kumimoji="1" lang="ja-JP" altLang="en-US" sz="1400" dirty="0"/>
                    </a:p>
                  </a:txBody>
                  <a:tcPr/>
                </a:tc>
                <a:tc>
                  <a:txBody>
                    <a:bodyPr/>
                    <a:lstStyle/>
                    <a:p>
                      <a:pPr marL="0" marR="0" lvl="1"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ja-JP" altLang="en-US" sz="1400" kern="1200" dirty="0" smtClean="0">
                        <a:solidFill>
                          <a:schemeClr val="dk1"/>
                        </a:solidFill>
                        <a:latin typeface="+mn-lt"/>
                        <a:ea typeface="+mn-ea"/>
                        <a:cs typeface="+mn-cs"/>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ja-JP" altLang="en-US" sz="1400" kern="1200" dirty="0" smtClean="0">
                        <a:solidFill>
                          <a:schemeClr val="dk1"/>
                        </a:solidFill>
                        <a:latin typeface="+mn-lt"/>
                        <a:ea typeface="+mn-ea"/>
                        <a:cs typeface="+mn-cs"/>
                      </a:endParaRPr>
                    </a:p>
                  </a:txBody>
                  <a:tcPr/>
                </a:tc>
                <a:tc>
                  <a:txBody>
                    <a:bodyPr/>
                    <a:lstStyle/>
                    <a:p>
                      <a:endParaRPr kumimoji="1" lang="ja-JP" altLang="en-US" sz="1400"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Tues. </a:t>
                      </a:r>
                      <a:r>
                        <a:rPr kumimoji="1" lang="en-US" altLang="ja-JP" sz="1400" dirty="0" smtClean="0"/>
                        <a:t>14</a:t>
                      </a:r>
                      <a:r>
                        <a:rPr kumimoji="1" lang="en-US" altLang="ja-JP" sz="1400" baseline="30000" dirty="0" smtClean="0"/>
                        <a:t>th</a:t>
                      </a:r>
                      <a:r>
                        <a:rPr kumimoji="1" lang="en-US" altLang="ja-JP" sz="1400" dirty="0" smtClean="0"/>
                        <a:t>, AM2</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en-GB" altLang="ja-JP" sz="1400" kern="1200" dirty="0" smtClean="0">
                        <a:solidFill>
                          <a:schemeClr val="dk1"/>
                        </a:solidFill>
                        <a:latin typeface="+mn-lt"/>
                        <a:ea typeface="+mn-ea"/>
                        <a:cs typeface="+mn-cs"/>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en-GB" altLang="ja-JP" sz="1400" kern="1200" dirty="0" smtClean="0">
                        <a:solidFill>
                          <a:schemeClr val="dk1"/>
                        </a:solidFill>
                        <a:latin typeface="+mn-lt"/>
                        <a:ea typeface="+mn-ea"/>
                        <a:cs typeface="+mn-cs"/>
                      </a:endParaRPr>
                    </a:p>
                  </a:txBody>
                  <a:tcPr/>
                </a:tc>
                <a:tc>
                  <a:txBody>
                    <a:bodyPr/>
                    <a:lstStyle/>
                    <a:p>
                      <a:endParaRPr kumimoji="1" lang="en-US" altLang="ja-JP" sz="1400" dirty="0" smtClean="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Tues. </a:t>
                      </a:r>
                      <a:r>
                        <a:rPr kumimoji="1" lang="en-US" altLang="ja-JP" sz="1400" dirty="0" smtClean="0"/>
                        <a:t>14</a:t>
                      </a:r>
                      <a:r>
                        <a:rPr kumimoji="1" lang="en-US" altLang="ja-JP" sz="1400" baseline="30000" dirty="0" smtClean="0"/>
                        <a:t>th</a:t>
                      </a:r>
                      <a:r>
                        <a:rPr kumimoji="1" lang="en-US" altLang="ja-JP" sz="1400" dirty="0" smtClean="0"/>
                        <a:t>,  PM1</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en-GB" altLang="ja-JP" sz="1400" kern="1200" dirty="0" smtClean="0">
                        <a:solidFill>
                          <a:schemeClr val="dk1"/>
                        </a:solidFill>
                        <a:latin typeface="+mn-lt"/>
                        <a:ea typeface="+mn-ea"/>
                        <a:cs typeface="+mn-cs"/>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en-US" altLang="ja-JP" sz="1400" kern="1200" dirty="0" smtClean="0">
                        <a:solidFill>
                          <a:schemeClr val="dk1"/>
                        </a:solidFill>
                        <a:latin typeface="+mn-lt"/>
                        <a:ea typeface="+mn-ea"/>
                        <a:cs typeface="+mn-cs"/>
                      </a:endParaRPr>
                    </a:p>
                  </a:txBody>
                  <a:tcPr/>
                </a:tc>
                <a:tc>
                  <a:txBody>
                    <a:bodyPr/>
                    <a:lstStyle/>
                    <a:p>
                      <a:endParaRPr kumimoji="1" lang="en-US" altLang="ja-JP" sz="1400" dirty="0" smtClean="0"/>
                    </a:p>
                  </a:txBody>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Teleconference Plan</a:t>
            </a:r>
            <a:endParaRPr kumimoji="1" lang="ja-JP" altLang="en-US" dirty="0"/>
          </a:p>
        </p:txBody>
      </p:sp>
      <p:sp>
        <p:nvSpPr>
          <p:cNvPr id="3" name="コンテンツ プレースホルダ 2"/>
          <p:cNvSpPr>
            <a:spLocks noGrp="1"/>
          </p:cNvSpPr>
          <p:nvPr>
            <p:ph idx="1"/>
          </p:nvPr>
        </p:nvSpPr>
        <p:spPr>
          <a:xfrm>
            <a:off x="1043608" y="5301208"/>
            <a:ext cx="7414592" cy="1226840"/>
          </a:xfrm>
        </p:spPr>
        <p:txBody>
          <a:bodyPr/>
          <a:lstStyle/>
          <a:p>
            <a:r>
              <a:rPr kumimoji="1" lang="en-US" altLang="ja-JP" dirty="0" smtClean="0"/>
              <a:t>Eastern Time 8pm</a:t>
            </a:r>
          </a:p>
          <a:p>
            <a:r>
              <a:rPr kumimoji="1" lang="en-US" altLang="ja-JP" dirty="0" smtClean="0"/>
              <a:t>(Japan/Korean Time 10am)</a:t>
            </a:r>
            <a:endParaRPr kumimoji="1" lang="ja-JP" altLang="en-US" dirty="0"/>
          </a:p>
        </p:txBody>
      </p:sp>
      <p:sp>
        <p:nvSpPr>
          <p:cNvPr id="4" name="日付プレースホルダ 3"/>
          <p:cNvSpPr>
            <a:spLocks noGrp="1"/>
          </p:cNvSpPr>
          <p:nvPr>
            <p:ph type="dt" sz="half" idx="10"/>
          </p:nvPr>
        </p:nvSpPr>
        <p:spPr>
          <a:xfrm>
            <a:off x="696913" y="334189"/>
            <a:ext cx="991938" cy="276999"/>
          </a:xfrm>
        </p:spPr>
        <p:txBody>
          <a:bodyPr/>
          <a:lstStyle/>
          <a:p>
            <a:pPr>
              <a:defRPr/>
            </a:pPr>
            <a:r>
              <a:rPr lang="en-US" altLang="ko-KR" dirty="0" smtClean="0"/>
              <a:t>May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14</a:t>
            </a:fld>
            <a:endParaRPr lang="en-US" altLang="ko-KR"/>
          </a:p>
        </p:txBody>
      </p:sp>
      <p:graphicFrame>
        <p:nvGraphicFramePr>
          <p:cNvPr id="7" name="表 6"/>
          <p:cNvGraphicFramePr>
            <a:graphicFrameLocks noGrp="1"/>
          </p:cNvGraphicFramePr>
          <p:nvPr/>
        </p:nvGraphicFramePr>
        <p:xfrm>
          <a:off x="755576" y="1556792"/>
          <a:ext cx="7488832" cy="3420380"/>
        </p:xfrm>
        <a:graphic>
          <a:graphicData uri="http://schemas.openxmlformats.org/drawingml/2006/table">
            <a:tbl>
              <a:tblPr/>
              <a:tblGrid>
                <a:gridCol w="936104"/>
                <a:gridCol w="936104"/>
                <a:gridCol w="936104"/>
                <a:gridCol w="936104"/>
                <a:gridCol w="936104"/>
                <a:gridCol w="936104"/>
                <a:gridCol w="936104"/>
                <a:gridCol w="936104"/>
              </a:tblGrid>
              <a:tr h="342038">
                <a:tc>
                  <a:txBody>
                    <a:bodyPr/>
                    <a:lstStyle/>
                    <a:p>
                      <a:pPr algn="ctr" fontAlgn="ctr"/>
                      <a:endParaRPr lang="ja-JP" alt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800" b="0" i="0" u="none" strike="noStrike" dirty="0">
                          <a:solidFill>
                            <a:srgbClr val="000000"/>
                          </a:solidFill>
                          <a:latin typeface="ＭＳ Ｐゴシック"/>
                        </a:rPr>
                        <a:t>Mod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Tue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Wed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Thu</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Fri</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Sat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Sun</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038">
                <a:tc>
                  <a:txBody>
                    <a:bodyPr/>
                    <a:lstStyle/>
                    <a:p>
                      <a:pPr algn="ctr" fontAlgn="ctr"/>
                      <a:r>
                        <a:rPr lang="en-US" sz="1800" b="0" i="0" u="none" strike="noStrike" dirty="0" smtClean="0">
                          <a:solidFill>
                            <a:srgbClr val="000000"/>
                          </a:solidFill>
                          <a:latin typeface="ＭＳ Ｐゴシック"/>
                        </a:rPr>
                        <a:t>Mar</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19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23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038">
                <a:tc rowSpan="5">
                  <a:txBody>
                    <a:bodyPr/>
                    <a:lstStyle/>
                    <a:p>
                      <a:pPr algn="ctr" fontAlgn="ctr"/>
                      <a:r>
                        <a:rPr lang="en-US" sz="1800" b="0" i="0" u="none" strike="noStrike" dirty="0" smtClean="0">
                          <a:solidFill>
                            <a:srgbClr val="000000"/>
                          </a:solidFill>
                          <a:latin typeface="ＭＳ Ｐゴシック"/>
                        </a:rPr>
                        <a:t>Apr</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26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30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31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13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16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20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23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27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a:txBody>
                    <a:bodyPr/>
                    <a:lstStyle/>
                    <a:p>
                      <a:pPr algn="ctr" fontAlgn="ctr"/>
                      <a:r>
                        <a:rPr lang="en-US" sz="1800" b="0" i="0" u="none" strike="noStrike" dirty="0" smtClean="0">
                          <a:solidFill>
                            <a:srgbClr val="000000"/>
                          </a:solidFill>
                          <a:latin typeface="ＭＳ Ｐゴシック"/>
                        </a:rPr>
                        <a:t>May</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30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a:txBody>
                    <a:bodyPr/>
                    <a:lstStyle/>
                    <a:p>
                      <a:pPr algn="ctr" fontAlgn="ct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11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a:txBody>
                    <a:bodyPr/>
                    <a:lstStyle/>
                    <a:p>
                      <a:pPr algn="ctr" fontAlgn="ct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14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r" fontAlgn="ctr"/>
                      <a:r>
                        <a:rPr lang="en-US" altLang="ja-JP" sz="1800" b="0" i="0" u="none" strike="noStrike" dirty="0" smtClean="0">
                          <a:solidFill>
                            <a:srgbClr val="000000"/>
                          </a:solidFill>
                          <a:latin typeface="ＭＳ Ｐゴシック"/>
                        </a:rPr>
                        <a:t>15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r" fontAlgn="ctr"/>
                      <a:r>
                        <a:rPr lang="en-US" altLang="ja-JP" sz="1800" b="0" i="0" u="none" strike="noStrike" dirty="0" smtClean="0">
                          <a:solidFill>
                            <a:srgbClr val="000000"/>
                          </a:solidFill>
                          <a:latin typeface="ＭＳ Ｐゴシック"/>
                        </a:rPr>
                        <a:t>16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r" fontAlgn="ctr"/>
                      <a:r>
                        <a:rPr lang="en-US" altLang="ja-JP" sz="1800" b="0" i="0" u="none" strike="noStrike" dirty="0" smtClean="0">
                          <a:solidFill>
                            <a:srgbClr val="000000"/>
                          </a:solidFill>
                          <a:latin typeface="ＭＳ Ｐゴシック"/>
                        </a:rPr>
                        <a:t>17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r" fontAlgn="ctr"/>
                      <a:r>
                        <a:rPr lang="en-US" altLang="ja-JP" sz="1800" b="0" i="0" u="none" strike="noStrike" dirty="0" smtClean="0">
                          <a:solidFill>
                            <a:srgbClr val="000000"/>
                          </a:solidFill>
                          <a:latin typeface="ＭＳ Ｐゴシック"/>
                        </a:rPr>
                        <a:t>18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r" fontAlgn="ctr"/>
                      <a:r>
                        <a:rPr lang="en-US" altLang="ja-JP" sz="1800" b="0" i="0" u="none" strike="noStrike" dirty="0" smtClean="0">
                          <a:solidFill>
                            <a:srgbClr val="000000"/>
                          </a:solidFill>
                          <a:latin typeface="ＭＳ Ｐゴシック"/>
                        </a:rPr>
                        <a:t>19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c>
                  <a:txBody>
                    <a:bodyPr/>
                    <a:lstStyle/>
                    <a:p>
                      <a:pPr algn="r" fontAlgn="ctr"/>
                      <a:r>
                        <a:rPr lang="en-US" altLang="ja-JP" sz="1800" b="0" i="0" u="none" strike="noStrike" dirty="0" smtClean="0">
                          <a:solidFill>
                            <a:srgbClr val="000000"/>
                          </a:solidFill>
                          <a:latin typeface="ＭＳ Ｐゴシック"/>
                        </a:rPr>
                        <a:t>20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75000"/>
                      </a:schemeClr>
                    </a:solidFill>
                  </a:tcPr>
                </a:tc>
              </a:tr>
            </a:tbl>
          </a:graphicData>
        </a:graphic>
      </p:graphicFrame>
      <p:cxnSp>
        <p:nvCxnSpPr>
          <p:cNvPr id="10" name="直線コネクタ 9"/>
          <p:cNvCxnSpPr/>
          <p:nvPr/>
        </p:nvCxnSpPr>
        <p:spPr bwMode="auto">
          <a:xfrm>
            <a:off x="3923928" y="5589240"/>
            <a:ext cx="1008112" cy="0"/>
          </a:xfrm>
          <a:prstGeom prst="line">
            <a:avLst/>
          </a:prstGeom>
          <a:noFill/>
          <a:ln w="9525" cap="flat" cmpd="sng" algn="ctr">
            <a:solidFill>
              <a:schemeClr val="tx2"/>
            </a:solidFill>
            <a:prstDash val="solid"/>
            <a:round/>
            <a:headEnd type="none" w="med" len="med"/>
            <a:tailEnd type="none" w="med" len="med"/>
          </a:ln>
          <a:effectLst/>
        </p:spPr>
      </p:cxnSp>
      <p:cxnSp>
        <p:nvCxnSpPr>
          <p:cNvPr id="12" name="直線矢印コネクタ 11"/>
          <p:cNvCxnSpPr/>
          <p:nvPr/>
        </p:nvCxnSpPr>
        <p:spPr bwMode="auto">
          <a:xfrm flipV="1">
            <a:off x="4932040" y="4941168"/>
            <a:ext cx="0" cy="648072"/>
          </a:xfrm>
          <a:prstGeom prst="straightConnector1">
            <a:avLst/>
          </a:prstGeom>
          <a:noFill/>
          <a:ln w="9525" cap="flat" cmpd="sng" algn="ctr">
            <a:solidFill>
              <a:schemeClr val="tx2"/>
            </a:solidFill>
            <a:prstDash val="solid"/>
            <a:round/>
            <a:headEnd type="none" w="med" len="med"/>
            <a:tailEnd type="arrow"/>
          </a:ln>
          <a:effectLst/>
        </p:spPr>
      </p:cxnSp>
      <p:cxnSp>
        <p:nvCxnSpPr>
          <p:cNvPr id="13" name="直線コネクタ 12"/>
          <p:cNvCxnSpPr/>
          <p:nvPr/>
        </p:nvCxnSpPr>
        <p:spPr bwMode="auto">
          <a:xfrm>
            <a:off x="5076056" y="6021288"/>
            <a:ext cx="1008112" cy="0"/>
          </a:xfrm>
          <a:prstGeom prst="line">
            <a:avLst/>
          </a:prstGeom>
          <a:noFill/>
          <a:ln w="9525" cap="flat" cmpd="sng" algn="ctr">
            <a:solidFill>
              <a:schemeClr val="tx2"/>
            </a:solidFill>
            <a:prstDash val="solid"/>
            <a:round/>
            <a:headEnd type="none" w="med" len="med"/>
            <a:tailEnd type="none" w="med" len="med"/>
          </a:ln>
          <a:effectLst/>
        </p:spPr>
      </p:cxnSp>
      <p:cxnSp>
        <p:nvCxnSpPr>
          <p:cNvPr id="14" name="直線矢印コネクタ 13"/>
          <p:cNvCxnSpPr/>
          <p:nvPr/>
        </p:nvCxnSpPr>
        <p:spPr bwMode="auto">
          <a:xfrm flipV="1">
            <a:off x="6084168" y="4941168"/>
            <a:ext cx="0" cy="1080120"/>
          </a:xfrm>
          <a:prstGeom prst="straightConnector1">
            <a:avLst/>
          </a:prstGeom>
          <a:noFill/>
          <a:ln w="9525" cap="flat" cmpd="sng" algn="ctr">
            <a:solidFill>
              <a:schemeClr val="tx2"/>
            </a:solidFill>
            <a:prstDash val="solid"/>
            <a:round/>
            <a:headEnd type="none" w="med" len="med"/>
            <a:tailEnd type="arrow"/>
          </a:ln>
          <a:effectLst/>
        </p:spPr>
      </p:cxn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r>
              <a:rPr lang="en-US" dirty="0">
                <a:latin typeface="Times New Roman" charset="0"/>
              </a:rPr>
              <a:t>802.22b Task Group </a:t>
            </a:r>
            <a:r>
              <a:rPr lang="en-US" dirty="0" smtClean="0">
                <a:latin typeface="Times New Roman" charset="0"/>
              </a:rPr>
              <a:t>Updated Timeline </a:t>
            </a:r>
            <a:endParaRPr lang="en-US" dirty="0">
              <a:latin typeface="Times New Roman" charset="0"/>
            </a:endParaRPr>
          </a:p>
        </p:txBody>
      </p:sp>
      <p:sp>
        <p:nvSpPr>
          <p:cNvPr id="21874" name="바닥글 개체 틀 4"/>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a:defRPr/>
            </a:pPr>
            <a:r>
              <a:rPr lang="en-US" altLang="ko-KR" sz="1200" b="0" dirty="0" smtClean="0"/>
              <a:t>Chang-woo </a:t>
            </a:r>
            <a:r>
              <a:rPr lang="en-US" altLang="ko-KR" sz="1200" b="0" dirty="0" err="1" smtClean="0"/>
              <a:t>Pyo</a:t>
            </a:r>
            <a:r>
              <a:rPr lang="en-US" altLang="ko-KR" sz="1200" b="0" dirty="0" smtClean="0"/>
              <a:t> (NICT)</a:t>
            </a:r>
            <a:endParaRPr lang="en-US" altLang="ko-KR" sz="1200" b="0" dirty="0"/>
          </a:p>
        </p:txBody>
      </p:sp>
      <p:sp>
        <p:nvSpPr>
          <p:cNvPr id="2" name="Slide Number Placeholder 1"/>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15</a:t>
            </a:fld>
            <a:endParaRPr lang="en-US" altLang="ko-KR"/>
          </a:p>
        </p:txBody>
      </p:sp>
      <p:sp>
        <p:nvSpPr>
          <p:cNvPr id="3" name="Date Placeholder 2"/>
          <p:cNvSpPr>
            <a:spLocks noGrp="1"/>
          </p:cNvSpPr>
          <p:nvPr>
            <p:ph type="dt" sz="half" idx="10"/>
          </p:nvPr>
        </p:nvSpPr>
        <p:spPr>
          <a:xfrm>
            <a:off x="696913" y="334189"/>
            <a:ext cx="991938" cy="276999"/>
          </a:xfrm>
        </p:spPr>
        <p:txBody>
          <a:bodyPr/>
          <a:lstStyle/>
          <a:p>
            <a:pPr>
              <a:defRPr/>
            </a:pPr>
            <a:r>
              <a:rPr lang="en-US" altLang="ko-KR" dirty="0" smtClean="0"/>
              <a:t>May 2014</a:t>
            </a:r>
            <a:endParaRPr lang="en-US" altLang="ko-KR" dirty="0"/>
          </a:p>
        </p:txBody>
      </p:sp>
      <p:graphicFrame>
        <p:nvGraphicFramePr>
          <p:cNvPr id="7" name="表 6"/>
          <p:cNvGraphicFramePr>
            <a:graphicFrameLocks noGrp="1"/>
          </p:cNvGraphicFramePr>
          <p:nvPr/>
        </p:nvGraphicFramePr>
        <p:xfrm>
          <a:off x="1403648" y="1700808"/>
          <a:ext cx="7128786" cy="4392484"/>
        </p:xfrm>
        <a:graphic>
          <a:graphicData uri="http://schemas.openxmlformats.org/drawingml/2006/table">
            <a:tbl>
              <a:tblPr/>
              <a:tblGrid>
                <a:gridCol w="2193744"/>
                <a:gridCol w="188901"/>
                <a:gridCol w="188901"/>
                <a:gridCol w="224320"/>
                <a:gridCol w="224320"/>
                <a:gridCol w="188901"/>
                <a:gridCol w="271546"/>
                <a:gridCol w="188901"/>
                <a:gridCol w="188901"/>
                <a:gridCol w="188901"/>
                <a:gridCol w="188901"/>
                <a:gridCol w="188901"/>
                <a:gridCol w="271546"/>
                <a:gridCol w="188901"/>
                <a:gridCol w="188901"/>
                <a:gridCol w="188901"/>
                <a:gridCol w="188901"/>
                <a:gridCol w="188901"/>
                <a:gridCol w="271546"/>
                <a:gridCol w="188901"/>
                <a:gridCol w="188901"/>
                <a:gridCol w="188901"/>
                <a:gridCol w="188901"/>
                <a:gridCol w="188901"/>
                <a:gridCol w="271546"/>
              </a:tblGrid>
              <a:tr h="238471">
                <a:tc>
                  <a:txBody>
                    <a:bodyPr/>
                    <a:lstStyle/>
                    <a:p>
                      <a:pPr algn="l" rtl="0" fontAlgn="b"/>
                      <a:r>
                        <a:rPr lang="ja-JP" altLang="en-US" sz="600" b="0" i="0" u="none" strike="noStrike" dirty="0">
                          <a:solidFill>
                            <a:srgbClr val="000000"/>
                          </a:solidFill>
                          <a:latin typeface="Calibri"/>
                        </a:rPr>
                        <a:t> </a:t>
                      </a:r>
                      <a:r>
                        <a:rPr lang="ja-JP" altLang="en-US" sz="600" b="0" i="0" u="none" strike="noStrike" dirty="0">
                          <a:solidFill>
                            <a:srgbClr val="000000"/>
                          </a:solidFill>
                          <a:latin typeface="Times New Roman"/>
                        </a:rPr>
                        <a:t> </a:t>
                      </a:r>
                      <a:endParaRPr lang="ja-JP" altLang="en-US" sz="6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6">
                  <a:txBody>
                    <a:bodyPr/>
                    <a:lstStyle/>
                    <a:p>
                      <a:pPr algn="ctr" rtl="0" fontAlgn="b"/>
                      <a:r>
                        <a:rPr lang="en-US" altLang="ja-JP" sz="1000" b="0" i="0" u="none" strike="noStrike">
                          <a:solidFill>
                            <a:srgbClr val="000000"/>
                          </a:solidFill>
                          <a:latin typeface="Calibri"/>
                        </a:rPr>
                        <a:t>2012</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2014</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38471">
                <a:tc>
                  <a:txBody>
                    <a:bodyPr/>
                    <a:lstStyle/>
                    <a:p>
                      <a:pPr algn="l"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r>
              <a:tr h="246164">
                <a:tc>
                  <a:txBody>
                    <a:bodyPr/>
                    <a:lstStyle/>
                    <a:p>
                      <a:pPr algn="l" rtl="0" fontAlgn="t"/>
                      <a:r>
                        <a:rPr lang="en-US" sz="1000" b="0" i="0" u="none" strike="noStrike">
                          <a:solidFill>
                            <a:srgbClr val="000000"/>
                          </a:solidFill>
                          <a:latin typeface="Times New Roman"/>
                        </a:rPr>
                        <a:t>Task Group formed</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Process document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Functional Requirements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Call for Proposals issued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Selection Criteria</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 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Technical/Informative Contributions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Proposal presentations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dirty="0">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dirty="0" smtClean="0">
                          <a:solidFill>
                            <a:srgbClr val="000000"/>
                          </a:solidFill>
                          <a:latin typeface="Times New Roman"/>
                        </a:rPr>
                        <a:t>Processing  to create</a:t>
                      </a:r>
                      <a:r>
                        <a:rPr lang="en-US" sz="1000" b="0" i="0" u="none" strike="noStrike" baseline="0" dirty="0" smtClean="0">
                          <a:solidFill>
                            <a:srgbClr val="000000"/>
                          </a:solidFill>
                          <a:latin typeface="Times New Roman"/>
                        </a:rPr>
                        <a:t> a working document</a:t>
                      </a:r>
                      <a:endParaRPr lang="en-US" sz="1000" b="0" i="0" u="none" strike="noStrike" dirty="0">
                        <a:solidFill>
                          <a:srgbClr val="000000"/>
                        </a:solidFill>
                        <a:latin typeface="Times New Roman"/>
                      </a:endParaRP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Draft for 1</a:t>
                      </a:r>
                      <a:r>
                        <a:rPr lang="en-US" sz="1000" b="0" i="0" u="none" strike="noStrike" baseline="30000">
                          <a:solidFill>
                            <a:srgbClr val="000000"/>
                          </a:solidFill>
                          <a:latin typeface="Times New Roman"/>
                        </a:rPr>
                        <a:t>st</a:t>
                      </a:r>
                      <a:r>
                        <a:rPr lang="en-US" sz="1000" b="0" i="0" u="none" strike="noStrike">
                          <a:solidFill>
                            <a:srgbClr val="000000"/>
                          </a:solidFill>
                          <a:latin typeface="Times New Roman"/>
                        </a:rPr>
                        <a:t> letter ballot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endParaRPr lang="en-US" sz="1000" b="0" i="0" u="none" strike="noStrike" dirty="0">
                        <a:solidFill>
                          <a:srgbClr val="000000"/>
                        </a:solidFill>
                        <a:latin typeface="Times New Roman"/>
                      </a:endParaRP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1</a:t>
                      </a:r>
                      <a:r>
                        <a:rPr lang="en-US" sz="1000" b="0" i="0" u="none" strike="noStrike" baseline="30000">
                          <a:solidFill>
                            <a:srgbClr val="000000"/>
                          </a:solidFill>
                          <a:latin typeface="Times New Roman"/>
                        </a:rPr>
                        <a:t>st</a:t>
                      </a:r>
                      <a:r>
                        <a:rPr lang="en-US" sz="1000" b="0" i="0" u="none" strike="noStrike">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1000" b="0" i="0" u="none" strike="noStrike" dirty="0">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2</a:t>
                      </a:r>
                      <a:r>
                        <a:rPr lang="en-US" sz="1000" b="0" i="0" u="none" strike="noStrike" baseline="30000">
                          <a:solidFill>
                            <a:srgbClr val="000000"/>
                          </a:solidFill>
                          <a:latin typeface="Times New Roman"/>
                        </a:rPr>
                        <a:t>nd</a:t>
                      </a:r>
                      <a:r>
                        <a:rPr lang="en-US" sz="1000" b="0" i="0" u="none" strike="noStrike">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en-US" sz="1000" b="0" i="0" u="none" strike="noStrike">
                          <a:solidFill>
                            <a:srgbClr val="000000"/>
                          </a:solidFill>
                          <a:latin typeface="Calibri"/>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Sponsor ballot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dirty="0">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RevCom/NesCom Approval</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Meeting Protocol</a:t>
            </a:r>
            <a:endParaRPr kumimoji="1" lang="ja-JP" altLang="en-US" dirty="0"/>
          </a:p>
        </p:txBody>
      </p:sp>
      <p:sp>
        <p:nvSpPr>
          <p:cNvPr id="3" name="コンテンツ プレースホルダ 2"/>
          <p:cNvSpPr>
            <a:spLocks noGrp="1"/>
          </p:cNvSpPr>
          <p:nvPr>
            <p:ph idx="1"/>
          </p:nvPr>
        </p:nvSpPr>
        <p:spPr/>
        <p:txBody>
          <a:bodyPr/>
          <a:lstStyle/>
          <a:p>
            <a:pPr lvl="0"/>
            <a:r>
              <a:rPr lang="en-US" altLang="ja-JP" dirty="0" smtClean="0"/>
              <a:t>Please announce your affiliation when you first address the group during a meeting slot</a:t>
            </a:r>
          </a:p>
          <a:p>
            <a:endParaRPr kumimoji="1" lang="ja-JP" altLang="en-US" dirty="0" smtClean="0"/>
          </a:p>
          <a:p>
            <a:endParaRPr kumimoji="1" lang="ja-JP" altLang="en-US" dirty="0"/>
          </a:p>
        </p:txBody>
      </p:sp>
      <p:sp>
        <p:nvSpPr>
          <p:cNvPr id="4" name="日付プレースホルダ 3"/>
          <p:cNvSpPr>
            <a:spLocks noGrp="1"/>
          </p:cNvSpPr>
          <p:nvPr>
            <p:ph type="dt" sz="half" idx="10"/>
          </p:nvPr>
        </p:nvSpPr>
        <p:spPr>
          <a:xfrm>
            <a:off x="696913" y="334189"/>
            <a:ext cx="991938" cy="276999"/>
          </a:xfrm>
        </p:spPr>
        <p:txBody>
          <a:bodyPr/>
          <a:lstStyle/>
          <a:p>
            <a:pPr>
              <a:defRPr/>
            </a:pPr>
            <a:r>
              <a:rPr lang="en-US" altLang="ko-KR" dirty="0" smtClean="0"/>
              <a:t>May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Attendee</a:t>
            </a:r>
            <a:endParaRPr kumimoji="1" lang="ja-JP" altLang="en-US" dirty="0"/>
          </a:p>
        </p:txBody>
      </p:sp>
      <p:sp>
        <p:nvSpPr>
          <p:cNvPr id="3" name="コンテンツ プレースホルダ 2"/>
          <p:cNvSpPr>
            <a:spLocks noGrp="1"/>
          </p:cNvSpPr>
          <p:nvPr>
            <p:ph idx="1"/>
          </p:nvPr>
        </p:nvSpPr>
        <p:spPr/>
        <p:txBody>
          <a:bodyPr/>
          <a:lstStyle/>
          <a:p>
            <a:pPr marL="457200" lvl="0" indent="-457200">
              <a:defRPr/>
            </a:pPr>
            <a:r>
              <a:rPr lang="en-US" altLang="ja-JP" dirty="0" smtClean="0">
                <a:hlinkClick r:id="rId2"/>
              </a:rPr>
              <a:t>https://imat.ieee.org/attendance</a:t>
            </a:r>
            <a:endParaRPr lang="en-US" altLang="ja-JP" dirty="0" smtClean="0"/>
          </a:p>
          <a:p>
            <a:pPr marL="457200" lvl="0" indent="-457200">
              <a:buFontTx/>
              <a:buAutoNum type="arabicPeriod"/>
              <a:defRPr/>
            </a:pPr>
            <a:r>
              <a:rPr lang="en-US" altLang="ja-JP" dirty="0" smtClean="0"/>
              <a:t>Register</a:t>
            </a:r>
          </a:p>
          <a:p>
            <a:pPr marL="457200" lvl="0" indent="-457200">
              <a:buFontTx/>
              <a:buAutoNum type="arabicPeriod"/>
              <a:defRPr/>
            </a:pPr>
            <a:r>
              <a:rPr lang="en-US" altLang="ja-JP" dirty="0" smtClean="0"/>
              <a:t>Indicate attendance</a:t>
            </a:r>
          </a:p>
          <a:p>
            <a:endParaRPr kumimoji="1" lang="ja-JP" altLang="en-US" dirty="0"/>
          </a:p>
        </p:txBody>
      </p:sp>
      <p:sp>
        <p:nvSpPr>
          <p:cNvPr id="4" name="日付プレースホルダ 3"/>
          <p:cNvSpPr>
            <a:spLocks noGrp="1"/>
          </p:cNvSpPr>
          <p:nvPr>
            <p:ph type="dt" sz="half" idx="10"/>
          </p:nvPr>
        </p:nvSpPr>
        <p:spPr>
          <a:xfrm>
            <a:off x="696913" y="334189"/>
            <a:ext cx="991938" cy="276999"/>
          </a:xfrm>
        </p:spPr>
        <p:txBody>
          <a:bodyPr/>
          <a:lstStyle/>
          <a:p>
            <a:pPr>
              <a:defRPr/>
            </a:pPr>
            <a:r>
              <a:rPr lang="en-US" altLang="ko-KR" dirty="0" smtClean="0"/>
              <a:t>May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Introduction</a:t>
            </a:r>
            <a:endParaRPr kumimoji="1" lang="ja-JP" altLang="en-US" dirty="0"/>
          </a:p>
        </p:txBody>
      </p:sp>
      <p:sp>
        <p:nvSpPr>
          <p:cNvPr id="3" name="コンテンツ プレースホルダ 2"/>
          <p:cNvSpPr>
            <a:spLocks noGrp="1"/>
          </p:cNvSpPr>
          <p:nvPr>
            <p:ph idx="1"/>
          </p:nvPr>
        </p:nvSpPr>
        <p:spPr/>
        <p:txBody>
          <a:bodyPr/>
          <a:lstStyle/>
          <a:p>
            <a:r>
              <a:rPr lang="en-US" altLang="ja-JP" sz="2000" dirty="0" smtClean="0">
                <a:ea typeface="ＭＳ Ｐゴシック" pitchFamily="50" charset="-128"/>
              </a:rPr>
              <a:t>Welcome to the IEEE P802.22b March, Plenary Meeting in Beijing</a:t>
            </a:r>
          </a:p>
          <a:p>
            <a:r>
              <a:rPr lang="en-US" altLang="ja-JP" sz="2000" dirty="0" smtClean="0">
                <a:ea typeface="ＭＳ Ｐゴシック" pitchFamily="50" charset="-128"/>
              </a:rPr>
              <a:t>TG Chairs and secretary</a:t>
            </a:r>
          </a:p>
          <a:p>
            <a:pPr lvl="1"/>
            <a:r>
              <a:rPr lang="en-US" altLang="ja-JP" b="1" dirty="0" smtClean="0">
                <a:ea typeface="ＭＳ Ｐゴシック" pitchFamily="50" charset="-128"/>
              </a:rPr>
              <a:t>Chair:</a:t>
            </a:r>
            <a:r>
              <a:rPr lang="en-US" altLang="ja-JP" dirty="0" smtClean="0">
                <a:ea typeface="ＭＳ Ｐゴシック" pitchFamily="50" charset="-128"/>
              </a:rPr>
              <a:t> Chang-woo </a:t>
            </a:r>
            <a:r>
              <a:rPr lang="en-US" altLang="ja-JP" dirty="0" err="1" smtClean="0">
                <a:ea typeface="ＭＳ Ｐゴシック" pitchFamily="50" charset="-128"/>
              </a:rPr>
              <a:t>Pyo</a:t>
            </a:r>
            <a:r>
              <a:rPr lang="en-US" altLang="ja-JP" dirty="0" smtClean="0">
                <a:ea typeface="ＭＳ Ｐゴシック" pitchFamily="50" charset="-128"/>
              </a:rPr>
              <a:t> (NICT)</a:t>
            </a:r>
            <a:endParaRPr lang="en-US" altLang="ja-JP" dirty="0" smtClean="0">
              <a:solidFill>
                <a:srgbClr val="FF0000"/>
              </a:solidFill>
              <a:ea typeface="ＭＳ Ｐゴシック" pitchFamily="50" charset="-128"/>
            </a:endParaRPr>
          </a:p>
          <a:p>
            <a:pPr lvl="1"/>
            <a:r>
              <a:rPr lang="en-US" altLang="ja-JP" b="1" dirty="0" smtClean="0">
                <a:ea typeface="ＭＳ Ｐゴシック" pitchFamily="50" charset="-128"/>
              </a:rPr>
              <a:t>Vice-chair :</a:t>
            </a:r>
            <a:r>
              <a:rPr lang="ja-JP" altLang="en-US" b="1" dirty="0" smtClean="0">
                <a:ea typeface="ＭＳ Ｐゴシック" pitchFamily="50" charset="-128"/>
              </a:rPr>
              <a:t>　</a:t>
            </a:r>
            <a:r>
              <a:rPr lang="en-US" altLang="ja-JP" dirty="0" err="1" smtClean="0"/>
              <a:t>Sunghyun</a:t>
            </a:r>
            <a:r>
              <a:rPr lang="en-US" altLang="ja-JP" dirty="0" smtClean="0"/>
              <a:t> Hwang (ETRI</a:t>
            </a:r>
            <a:r>
              <a:rPr lang="en-US" altLang="ja-JP" b="1" dirty="0" smtClean="0">
                <a:ea typeface="ＭＳ Ｐゴシック" pitchFamily="50" charset="-128"/>
              </a:rPr>
              <a:t>)</a:t>
            </a:r>
            <a:endParaRPr lang="en-US" altLang="ja-JP" dirty="0" smtClean="0">
              <a:ea typeface="ＭＳ Ｐゴシック" pitchFamily="50" charset="-128"/>
            </a:endParaRPr>
          </a:p>
          <a:p>
            <a:pPr lvl="1"/>
            <a:r>
              <a:rPr lang="en-US" altLang="ja-JP" b="1" dirty="0" smtClean="0">
                <a:ea typeface="ＭＳ Ｐゴシック" pitchFamily="50" charset="-128"/>
              </a:rPr>
              <a:t>Recording Secretary:  </a:t>
            </a:r>
            <a:r>
              <a:rPr lang="en-US" altLang="ja-JP" dirty="0" smtClean="0">
                <a:ea typeface="ＭＳ Ｐゴシック" pitchFamily="50" charset="-128"/>
              </a:rPr>
              <a:t>Zhang </a:t>
            </a:r>
            <a:r>
              <a:rPr lang="en-US" altLang="ja-JP" dirty="0" err="1" smtClean="0">
                <a:ea typeface="ＭＳ Ｐゴシック" pitchFamily="50" charset="-128"/>
              </a:rPr>
              <a:t>Xin</a:t>
            </a:r>
            <a:r>
              <a:rPr lang="en-US" altLang="ja-JP" dirty="0" smtClean="0">
                <a:ea typeface="ＭＳ Ｐゴシック" pitchFamily="50" charset="-128"/>
              </a:rPr>
              <a:t>(NICT), </a:t>
            </a:r>
            <a:r>
              <a:rPr lang="en-US" altLang="ja-JP" dirty="0" smtClean="0"/>
              <a:t>Gabriel </a:t>
            </a:r>
            <a:r>
              <a:rPr lang="en-US" altLang="ja-JP" dirty="0" smtClean="0">
                <a:ea typeface="ＭＳ Ｐゴシック" pitchFamily="50" charset="-128"/>
              </a:rPr>
              <a:t>(NICT</a:t>
            </a:r>
            <a:r>
              <a:rPr lang="en-US" altLang="ja-JP" dirty="0" smtClean="0">
                <a:ea typeface="ＭＳ Ｐゴシック" pitchFamily="50" charset="-128"/>
              </a:rPr>
              <a:t>)</a:t>
            </a:r>
          </a:p>
          <a:p>
            <a:r>
              <a:rPr lang="en-US" altLang="ja-JP" sz="2000" dirty="0" smtClean="0">
                <a:ea typeface="ＭＳ Ｐゴシック" pitchFamily="50" charset="-128"/>
              </a:rPr>
              <a:t>Recording your attendance</a:t>
            </a:r>
          </a:p>
          <a:p>
            <a:pPr lvl="1"/>
            <a:r>
              <a:rPr lang="en-US" altLang="ja-JP" dirty="0" smtClean="0">
                <a:ea typeface="ＭＳ Ｐゴシック" pitchFamily="50" charset="-128"/>
              </a:rPr>
              <a:t>Send email to: </a:t>
            </a:r>
            <a:r>
              <a:rPr lang="en-US" altLang="ja-JP" dirty="0" smtClean="0">
                <a:ea typeface="ＭＳ Ｐゴシック" charset="-128"/>
                <a:hlinkClick r:id="rId2"/>
              </a:rPr>
              <a:t>zhang@ieee.org</a:t>
            </a:r>
            <a:endParaRPr lang="en-US" altLang="ja-JP" dirty="0" smtClean="0">
              <a:ea typeface="ＭＳ Ｐゴシック" pitchFamily="50" charset="-128"/>
            </a:endParaRPr>
          </a:p>
          <a:p>
            <a:endParaRPr kumimoji="1" lang="ja-JP" altLang="en-US" dirty="0"/>
          </a:p>
        </p:txBody>
      </p:sp>
      <p:sp>
        <p:nvSpPr>
          <p:cNvPr id="4" name="日付プレースホルダ 3"/>
          <p:cNvSpPr>
            <a:spLocks noGrp="1"/>
          </p:cNvSpPr>
          <p:nvPr>
            <p:ph type="dt" sz="half" idx="10"/>
          </p:nvPr>
        </p:nvSpPr>
        <p:spPr>
          <a:xfrm>
            <a:off x="696913" y="334189"/>
            <a:ext cx="991938" cy="276999"/>
          </a:xfrm>
        </p:spPr>
        <p:txBody>
          <a:bodyPr/>
          <a:lstStyle/>
          <a:p>
            <a:pPr>
              <a:defRPr/>
            </a:pPr>
            <a:r>
              <a:rPr lang="en-US" altLang="ko-KR" dirty="0" smtClean="0"/>
              <a:t>May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New Member</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Welcome to 802.22b TG</a:t>
            </a:r>
          </a:p>
          <a:p>
            <a:r>
              <a:rPr kumimoji="1" lang="en-US" altLang="ja-JP" dirty="0" smtClean="0"/>
              <a:t>Introduction</a:t>
            </a:r>
            <a:endParaRPr kumimoji="1" lang="ja-JP" altLang="en-US" dirty="0" smtClean="0"/>
          </a:p>
          <a:p>
            <a:endParaRPr kumimoji="1" lang="ja-JP" altLang="en-US" dirty="0"/>
          </a:p>
        </p:txBody>
      </p:sp>
      <p:sp>
        <p:nvSpPr>
          <p:cNvPr id="4" name="日付プレースホルダ 3"/>
          <p:cNvSpPr>
            <a:spLocks noGrp="1"/>
          </p:cNvSpPr>
          <p:nvPr>
            <p:ph type="dt" sz="half" idx="10"/>
          </p:nvPr>
        </p:nvSpPr>
        <p:spPr>
          <a:xfrm>
            <a:off x="696913" y="334189"/>
            <a:ext cx="991938" cy="276999"/>
          </a:xfrm>
        </p:spPr>
        <p:txBody>
          <a:bodyPr/>
          <a:lstStyle/>
          <a:p>
            <a:pPr>
              <a:defRPr/>
            </a:pPr>
            <a:r>
              <a:rPr lang="en-US" altLang="ko-KR" dirty="0" smtClean="0"/>
              <a:t>May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5</a:t>
            </a:fld>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pitchFamily="50" charset="-128"/>
              </a:rPr>
              <a:t>802.22b Title, PAR Scope and Purpose</a:t>
            </a:r>
            <a:endParaRPr kumimoji="1" lang="ja-JP" altLang="en-US" dirty="0"/>
          </a:p>
        </p:txBody>
      </p:sp>
      <p:sp>
        <p:nvSpPr>
          <p:cNvPr id="3" name="コンテンツ プレースホルダ 2"/>
          <p:cNvSpPr>
            <a:spLocks noGrp="1"/>
          </p:cNvSpPr>
          <p:nvPr>
            <p:ph idx="1"/>
          </p:nvPr>
        </p:nvSpPr>
        <p:spPr>
          <a:xfrm>
            <a:off x="685800" y="1700808"/>
            <a:ext cx="7772400" cy="4395192"/>
          </a:xfrm>
        </p:spPr>
        <p:txBody>
          <a:bodyPr/>
          <a:lstStyle/>
          <a:p>
            <a:r>
              <a:rPr kumimoji="1" lang="en-US" altLang="ja-JP" sz="1600" dirty="0" smtClean="0"/>
              <a:t>Title</a:t>
            </a:r>
          </a:p>
          <a:p>
            <a:pPr lvl="1"/>
            <a:r>
              <a:rPr lang="en-US" altLang="ja-JP" sz="1400" dirty="0" smtClean="0"/>
              <a:t>Enhancement for Broadband Services and Monitoring Applications </a:t>
            </a:r>
          </a:p>
          <a:p>
            <a:pPr lvl="1"/>
            <a:endParaRPr kumimoji="1" lang="en-US" altLang="ja-JP" sz="1400" dirty="0" smtClean="0"/>
          </a:p>
          <a:p>
            <a:r>
              <a:rPr kumimoji="1" lang="en-US" altLang="ja-JP" sz="1600" dirty="0" smtClean="0"/>
              <a:t>PAR</a:t>
            </a:r>
          </a:p>
          <a:p>
            <a:pPr lvl="1"/>
            <a:r>
              <a:rPr lang="en-GB" altLang="ja-JP" sz="1400" dirty="0" smtClean="0"/>
              <a:t>This amendment specifies alternate Physical Layer (PHY) and necessary Medium Access Control Layer (MAC) enhancements to IEEE std. 802.22-2011 for operation in Very High Frequency (VHF)/ Ultra High Frequency (UHF) TV broadcast bands between 54 MHz and 862 MHz to support enhanced broadband services and monitoring applications. The standard supports aggregate data rates greater than the maximum data rate supported by the IEEE Std. 802.22-2011. This standard defines new classes of 802.22 devices to address these applications and supports more than 512 devices in a network. This standard also specifies techniques to enhance communications among the devices and makes necessary amendments to the cognitive, security &amp; parameters and connection management clauses. This amendment supports mechanisms to enable coexistence with other 802 systems in the same band.</a:t>
            </a:r>
          </a:p>
          <a:p>
            <a:pPr lvl="1"/>
            <a:endParaRPr kumimoji="1" lang="en-GB" altLang="ja-JP" sz="1400" dirty="0" smtClean="0"/>
          </a:p>
          <a:p>
            <a:r>
              <a:rPr kumimoji="1" lang="en-GB" altLang="ja-JP" sz="1800" dirty="0" smtClean="0"/>
              <a:t>Purpose</a:t>
            </a:r>
          </a:p>
          <a:p>
            <a:pPr lvl="1"/>
            <a:r>
              <a:rPr lang="en-US" altLang="ja-JP" sz="1400" dirty="0" smtClean="0"/>
              <a:t>The purpose of this amendment is to enhance the MAC and define an alternate PHY to accommodate broadband extensions and monitoring use cases for IEEE 802.22 devices operating is VHF/UHF TV broadcast bands between 54 MHz and 862 </a:t>
            </a:r>
            <a:r>
              <a:rPr lang="en-US" altLang="ja-JP" sz="1400" dirty="0" err="1" smtClean="0"/>
              <a:t>MHz.</a:t>
            </a:r>
            <a:r>
              <a:rPr lang="en-US" altLang="ja-JP" sz="1400" dirty="0" smtClean="0"/>
              <a:t> </a:t>
            </a:r>
            <a:endParaRPr kumimoji="1" lang="ja-JP" altLang="en-US" dirty="0"/>
          </a:p>
        </p:txBody>
      </p:sp>
      <p:sp>
        <p:nvSpPr>
          <p:cNvPr id="4" name="日付プレースホルダ 3"/>
          <p:cNvSpPr>
            <a:spLocks noGrp="1"/>
          </p:cNvSpPr>
          <p:nvPr>
            <p:ph type="dt" sz="half" idx="10"/>
          </p:nvPr>
        </p:nvSpPr>
        <p:spPr>
          <a:xfrm>
            <a:off x="696913" y="334189"/>
            <a:ext cx="991938" cy="276999"/>
          </a:xfrm>
        </p:spPr>
        <p:txBody>
          <a:bodyPr/>
          <a:lstStyle/>
          <a:p>
            <a:pPr>
              <a:defRPr/>
            </a:pPr>
            <a:r>
              <a:rPr lang="en-US" altLang="ko-KR" dirty="0" smtClean="0"/>
              <a:t>May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6</a:t>
            </a:fld>
            <a:endParaRPr lang="en-US" altLang="ko-K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Tentative TG 802.22b Agenda for the Week</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Agenda</a:t>
            </a:r>
          </a:p>
          <a:p>
            <a:endParaRPr kumimoji="1" lang="en-US" altLang="ja-JP" dirty="0" smtClean="0"/>
          </a:p>
          <a:p>
            <a:r>
              <a:rPr lang="en-US" altLang="ja-JP" dirty="0" smtClean="0"/>
              <a:t>Motion to approve 802.22b agenda as contained in </a:t>
            </a:r>
            <a:r>
              <a:rPr lang="en-US" altLang="ja-JP" dirty="0" smtClean="0"/>
              <a:t>22-14-0070-00-000b</a:t>
            </a:r>
            <a:endParaRPr lang="en-US" altLang="ja-JP" u="sng" dirty="0" smtClean="0"/>
          </a:p>
          <a:p>
            <a:endParaRPr lang="en-US" altLang="ja-JP" dirty="0" smtClean="0"/>
          </a:p>
          <a:p>
            <a:r>
              <a:rPr lang="en-US" altLang="ja-JP" dirty="0" smtClean="0"/>
              <a:t>Move: Chang-woo </a:t>
            </a:r>
            <a:r>
              <a:rPr lang="en-US" altLang="ja-JP" dirty="0" err="1" smtClean="0"/>
              <a:t>Pyo</a:t>
            </a:r>
            <a:endParaRPr lang="en-US" altLang="ja-JP" dirty="0" smtClean="0"/>
          </a:p>
          <a:p>
            <a:r>
              <a:rPr lang="en-US" altLang="ja-JP" dirty="0" smtClean="0"/>
              <a:t>Second: </a:t>
            </a:r>
            <a:r>
              <a:rPr lang="en-US" altLang="ja-JP" dirty="0" err="1" smtClean="0"/>
              <a:t>Sunghyun</a:t>
            </a:r>
            <a:r>
              <a:rPr lang="en-US" altLang="ja-JP" dirty="0" smtClean="0"/>
              <a:t> Hwang</a:t>
            </a:r>
          </a:p>
          <a:p>
            <a:endParaRPr lang="en-US" altLang="ja-JP" dirty="0" smtClean="0"/>
          </a:p>
          <a:p>
            <a:r>
              <a:rPr kumimoji="1" lang="en-US" altLang="ja-JP" dirty="0" smtClean="0"/>
              <a:t>No objection. Motion passes</a:t>
            </a:r>
            <a:endParaRPr kumimoji="1" lang="ja-JP" altLang="en-US" dirty="0"/>
          </a:p>
        </p:txBody>
      </p:sp>
      <p:sp>
        <p:nvSpPr>
          <p:cNvPr id="4" name="日付プレースホルダ 3"/>
          <p:cNvSpPr>
            <a:spLocks noGrp="1"/>
          </p:cNvSpPr>
          <p:nvPr>
            <p:ph type="dt" sz="half" idx="10"/>
          </p:nvPr>
        </p:nvSpPr>
        <p:spPr>
          <a:xfrm>
            <a:off x="696913" y="334189"/>
            <a:ext cx="991938" cy="276999"/>
          </a:xfrm>
        </p:spPr>
        <p:txBody>
          <a:bodyPr/>
          <a:lstStyle/>
          <a:p>
            <a:pPr>
              <a:defRPr/>
            </a:pPr>
            <a:r>
              <a:rPr lang="en-US" altLang="ko-KR" dirty="0" smtClean="0"/>
              <a:t>May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7</a:t>
            </a:fld>
            <a:endParaRPr lang="en-US" altLang="ko-K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TGb</a:t>
            </a:r>
            <a:r>
              <a:rPr kumimoji="1" lang="en-US" altLang="ja-JP" dirty="0" smtClean="0"/>
              <a:t> Slot 1</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Time: Tuesday </a:t>
            </a:r>
            <a:r>
              <a:rPr kumimoji="1" lang="en-US" altLang="ja-JP" dirty="0" smtClean="0"/>
              <a:t>May 13</a:t>
            </a:r>
            <a:r>
              <a:rPr kumimoji="1" lang="en-US" altLang="ja-JP" baseline="30000" dirty="0" smtClean="0"/>
              <a:t>th</a:t>
            </a:r>
            <a:r>
              <a:rPr kumimoji="1" lang="en-US" altLang="ja-JP" dirty="0" smtClean="0"/>
              <a:t>  AM2</a:t>
            </a:r>
            <a:endParaRPr kumimoji="1" lang="en-US" altLang="ja-JP" dirty="0" smtClean="0"/>
          </a:p>
          <a:p>
            <a:endParaRPr kumimoji="1" lang="en-US" altLang="ja-JP" dirty="0" smtClean="0"/>
          </a:p>
          <a:p>
            <a:r>
              <a:rPr lang="en-US" altLang="ja-JP" dirty="0" smtClean="0"/>
              <a:t>Review from January</a:t>
            </a:r>
          </a:p>
          <a:p>
            <a:r>
              <a:rPr lang="en-US" altLang="ja-JP" dirty="0" smtClean="0"/>
              <a:t>Approve minutes from January</a:t>
            </a:r>
          </a:p>
          <a:p>
            <a:r>
              <a:rPr lang="en-US" altLang="ja-JP" dirty="0" smtClean="0"/>
              <a:t>Discussion Items</a:t>
            </a:r>
          </a:p>
          <a:p>
            <a:r>
              <a:rPr lang="en-US" altLang="ja-JP" dirty="0" smtClean="0"/>
              <a:t>Time slot for Presentation</a:t>
            </a:r>
          </a:p>
        </p:txBody>
      </p:sp>
      <p:sp>
        <p:nvSpPr>
          <p:cNvPr id="4" name="日付プレースホルダ 3"/>
          <p:cNvSpPr>
            <a:spLocks noGrp="1"/>
          </p:cNvSpPr>
          <p:nvPr>
            <p:ph type="dt" sz="half" idx="10"/>
          </p:nvPr>
        </p:nvSpPr>
        <p:spPr>
          <a:xfrm>
            <a:off x="696913" y="334189"/>
            <a:ext cx="991938" cy="276999"/>
          </a:xfrm>
        </p:spPr>
        <p:txBody>
          <a:bodyPr/>
          <a:lstStyle/>
          <a:p>
            <a:pPr>
              <a:defRPr/>
            </a:pPr>
            <a:r>
              <a:rPr lang="en-US" altLang="ko-KR" dirty="0" smtClean="0"/>
              <a:t>May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8</a:t>
            </a:fld>
            <a:endParaRPr lang="en-US" altLang="ko-K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582960"/>
          </a:xfrm>
        </p:spPr>
        <p:txBody>
          <a:bodyPr/>
          <a:lstStyle/>
          <a:p>
            <a:r>
              <a:rPr kumimoji="1" lang="en-US" altLang="ja-JP" dirty="0" smtClean="0"/>
              <a:t>Review of January Meeting</a:t>
            </a:r>
            <a:endParaRPr kumimoji="1" lang="ja-JP" altLang="en-US" dirty="0"/>
          </a:p>
        </p:txBody>
      </p:sp>
      <p:sp>
        <p:nvSpPr>
          <p:cNvPr id="3" name="コンテンツ プレースホルダ 2"/>
          <p:cNvSpPr>
            <a:spLocks noGrp="1"/>
          </p:cNvSpPr>
          <p:nvPr>
            <p:ph idx="1"/>
          </p:nvPr>
        </p:nvSpPr>
        <p:spPr>
          <a:xfrm>
            <a:off x="685800" y="1340768"/>
            <a:ext cx="7772400" cy="4755232"/>
          </a:xfrm>
        </p:spPr>
        <p:txBody>
          <a:bodyPr/>
          <a:lstStyle/>
          <a:p>
            <a:r>
              <a:rPr kumimoji="1" lang="en-US" altLang="ja-JP" dirty="0" smtClean="0"/>
              <a:t>Contributions</a:t>
            </a:r>
            <a:endParaRPr kumimoji="1" lang="ja-JP" altLang="en-US" dirty="0"/>
          </a:p>
        </p:txBody>
      </p:sp>
      <p:sp>
        <p:nvSpPr>
          <p:cNvPr id="4" name="日付プレースホルダ 3"/>
          <p:cNvSpPr>
            <a:spLocks noGrp="1"/>
          </p:cNvSpPr>
          <p:nvPr>
            <p:ph type="dt" sz="half" idx="10"/>
          </p:nvPr>
        </p:nvSpPr>
        <p:spPr>
          <a:xfrm>
            <a:off x="696913" y="334189"/>
            <a:ext cx="991938" cy="276999"/>
          </a:xfrm>
        </p:spPr>
        <p:txBody>
          <a:bodyPr/>
          <a:lstStyle/>
          <a:p>
            <a:pPr>
              <a:defRPr/>
            </a:pPr>
            <a:r>
              <a:rPr lang="en-US" altLang="ko-KR" dirty="0" smtClean="0"/>
              <a:t>May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9</a:t>
            </a:fld>
            <a:endParaRPr lang="en-US" altLang="ko-KR"/>
          </a:p>
        </p:txBody>
      </p:sp>
      <p:graphicFrame>
        <p:nvGraphicFramePr>
          <p:cNvPr id="9" name="コンテンツ プレースホルダ 6"/>
          <p:cNvGraphicFramePr>
            <a:graphicFrameLocks/>
          </p:cNvGraphicFramePr>
          <p:nvPr/>
        </p:nvGraphicFramePr>
        <p:xfrm>
          <a:off x="251520" y="1916832"/>
          <a:ext cx="8712967" cy="3332480"/>
        </p:xfrm>
        <a:graphic>
          <a:graphicData uri="http://schemas.openxmlformats.org/drawingml/2006/table">
            <a:tbl>
              <a:tblPr firstRow="1" bandRow="1">
                <a:tableStyleId>{5C22544A-7EE6-4342-B048-85BDC9FD1C3A}</a:tableStyleId>
              </a:tblPr>
              <a:tblGrid>
                <a:gridCol w="1440160"/>
                <a:gridCol w="4248472"/>
                <a:gridCol w="1728192"/>
                <a:gridCol w="1296143"/>
              </a:tblGrid>
              <a:tr h="370840">
                <a:tc>
                  <a:txBody>
                    <a:bodyPr/>
                    <a:lstStyle/>
                    <a:p>
                      <a:pPr algn="ctr"/>
                      <a:r>
                        <a:rPr kumimoji="1" lang="en-US" altLang="ja-JP" sz="1400" dirty="0" smtClean="0"/>
                        <a:t>Date</a:t>
                      </a:r>
                      <a:endParaRPr kumimoji="1" lang="ja-JP" altLang="en-US" sz="1400" dirty="0"/>
                    </a:p>
                  </a:txBody>
                  <a:tcPr/>
                </a:tc>
                <a:tc>
                  <a:txBody>
                    <a:bodyPr/>
                    <a:lstStyle/>
                    <a:p>
                      <a:pPr algn="ctr"/>
                      <a:r>
                        <a:rPr kumimoji="1" lang="en-US" altLang="ja-JP" sz="1400" dirty="0" smtClean="0"/>
                        <a:t>Contributions</a:t>
                      </a:r>
                      <a:endParaRPr kumimoji="1" lang="ja-JP" altLang="en-US" sz="1400" dirty="0"/>
                    </a:p>
                  </a:txBody>
                  <a:tcPr/>
                </a:tc>
                <a:tc>
                  <a:txBody>
                    <a:bodyPr/>
                    <a:lstStyle/>
                    <a:p>
                      <a:pPr algn="ctr"/>
                      <a:r>
                        <a:rPr kumimoji="1" lang="en-US" altLang="ja-JP" sz="1400" dirty="0" smtClean="0"/>
                        <a:t>Doc. #</a:t>
                      </a:r>
                      <a:endParaRPr kumimoji="1" lang="ja-JP" altLang="en-US" sz="1400" dirty="0"/>
                    </a:p>
                  </a:txBody>
                  <a:tcPr/>
                </a:tc>
                <a:tc>
                  <a:txBody>
                    <a:bodyPr/>
                    <a:lstStyle/>
                    <a:p>
                      <a:pPr algn="ctr"/>
                      <a:r>
                        <a:rPr kumimoji="1" lang="en-US" altLang="ja-JP" sz="1400" dirty="0" smtClean="0"/>
                        <a:t>Presenter</a:t>
                      </a:r>
                      <a:endParaRPr kumimoji="1" lang="ja-JP" altLang="en-US" sz="1400" dirty="0"/>
                    </a:p>
                  </a:txBody>
                  <a:tcPr/>
                </a:tc>
              </a:tr>
              <a:tr h="370840">
                <a:tc>
                  <a:txBody>
                    <a:bodyPr/>
                    <a:lstStyle/>
                    <a:p>
                      <a:pPr algn="ctr"/>
                      <a:r>
                        <a:rPr kumimoji="1" lang="en-US" altLang="ja-JP" sz="1400" dirty="0" smtClean="0"/>
                        <a:t>Tues. 18</a:t>
                      </a:r>
                      <a:r>
                        <a:rPr kumimoji="1" lang="en-US" altLang="ja-JP" sz="1400" baseline="30000" dirty="0" smtClean="0"/>
                        <a:t>th</a:t>
                      </a:r>
                      <a:r>
                        <a:rPr kumimoji="1" lang="en-US" altLang="ja-JP" sz="1400" dirty="0" smtClean="0"/>
                        <a:t>, AM1</a:t>
                      </a:r>
                      <a:endParaRPr kumimoji="1" lang="ja-JP" altLang="en-US" sz="1400" dirty="0"/>
                    </a:p>
                  </a:txBody>
                  <a:tcPr/>
                </a:tc>
                <a:tc>
                  <a:txBody>
                    <a:bodyPr/>
                    <a:lstStyle/>
                    <a:p>
                      <a:pPr marL="0" marR="0" lvl="1"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ja-JP" sz="1400" kern="1200" dirty="0" smtClean="0">
                          <a:solidFill>
                            <a:schemeClr val="dk1"/>
                          </a:solidFill>
                          <a:latin typeface="+mn-lt"/>
                          <a:ea typeface="+mn-ea"/>
                          <a:cs typeface="+mn-cs"/>
                        </a:rPr>
                        <a:t>MAC Comment</a:t>
                      </a:r>
                      <a:r>
                        <a:rPr lang="en-US" altLang="ja-JP" sz="1400" kern="1200" baseline="0" dirty="0" smtClean="0">
                          <a:solidFill>
                            <a:schemeClr val="dk1"/>
                          </a:solidFill>
                          <a:latin typeface="+mn-lt"/>
                          <a:ea typeface="+mn-ea"/>
                          <a:cs typeface="+mn-cs"/>
                        </a:rPr>
                        <a:t> Resolution</a:t>
                      </a:r>
                      <a:endParaRPr lang="ja-JP" altLang="en-US" sz="1400" kern="1200" dirty="0" smtClean="0">
                        <a:solidFill>
                          <a:schemeClr val="dk1"/>
                        </a:solidFill>
                        <a:latin typeface="+mn-lt"/>
                        <a:ea typeface="+mn-ea"/>
                        <a:cs typeface="+mn-cs"/>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ja-JP" altLang="en-US" sz="1400" kern="1200" dirty="0" smtClean="0">
                        <a:solidFill>
                          <a:schemeClr val="dk1"/>
                        </a:solidFill>
                        <a:latin typeface="+mn-lt"/>
                        <a:ea typeface="+mn-ea"/>
                        <a:cs typeface="+mn-cs"/>
                      </a:endParaRPr>
                    </a:p>
                  </a:txBody>
                  <a:tcPr/>
                </a:tc>
                <a:tc>
                  <a:txBody>
                    <a:bodyPr/>
                    <a:lstStyle/>
                    <a:p>
                      <a:endParaRPr kumimoji="1" lang="ja-JP" altLang="en-US" sz="1400"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Tues. 18</a:t>
                      </a:r>
                      <a:r>
                        <a:rPr kumimoji="1" lang="en-US" altLang="ja-JP" sz="1400" baseline="30000" dirty="0" smtClean="0"/>
                        <a:t>th</a:t>
                      </a:r>
                      <a:r>
                        <a:rPr kumimoji="1" lang="en-US" altLang="ja-JP" sz="1400" dirty="0" smtClean="0"/>
                        <a:t>, AM2</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MAC Comment</a:t>
                      </a:r>
                      <a:r>
                        <a:rPr lang="en-GB" altLang="ja-JP" sz="1400" kern="1200" baseline="0" dirty="0" smtClean="0">
                          <a:solidFill>
                            <a:schemeClr val="dk1"/>
                          </a:solidFill>
                          <a:latin typeface="+mn-lt"/>
                          <a:ea typeface="+mn-ea"/>
                          <a:cs typeface="+mn-cs"/>
                        </a:rPr>
                        <a:t> Resolution</a:t>
                      </a: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kumimoji="1" lang="en-US" altLang="ja-JP" sz="1400" dirty="0" smtClean="0"/>
                        <a:t>PHY Mode 2 (30m)</a:t>
                      </a:r>
                      <a:endParaRPr lang="en-GB" altLang="ja-JP" sz="1400" kern="1200" dirty="0" smtClean="0">
                        <a:solidFill>
                          <a:schemeClr val="dk1"/>
                        </a:solidFill>
                        <a:latin typeface="+mn-lt"/>
                        <a:ea typeface="+mn-ea"/>
                        <a:cs typeface="+mn-cs"/>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en-US" altLang="ja-JP" sz="1400" kern="1200" dirty="0" smtClean="0">
                        <a:solidFill>
                          <a:schemeClr val="dk1"/>
                        </a:solidFill>
                        <a:latin typeface="+mn-lt"/>
                        <a:ea typeface="+mn-ea"/>
                        <a:cs typeface="+mn-cs"/>
                      </a:endParaRP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ja-JP" sz="1400" kern="1200" dirty="0" smtClean="0">
                          <a:solidFill>
                            <a:schemeClr val="dk1"/>
                          </a:solidFill>
                          <a:latin typeface="+mn-lt"/>
                          <a:ea typeface="+mn-ea"/>
                          <a:cs typeface="+mn-cs"/>
                        </a:rPr>
                        <a:t>22-14-0050-00-000b</a:t>
                      </a:r>
                      <a:endParaRPr lang="en-GB" altLang="ja-JP" sz="1400" kern="1200" dirty="0" smtClean="0">
                        <a:solidFill>
                          <a:schemeClr val="dk1"/>
                        </a:solidFill>
                        <a:latin typeface="+mn-lt"/>
                        <a:ea typeface="+mn-ea"/>
                        <a:cs typeface="+mn-cs"/>
                      </a:endParaRPr>
                    </a:p>
                  </a:txBody>
                  <a:tcPr/>
                </a:tc>
                <a:tc>
                  <a:txBody>
                    <a:bodyPr/>
                    <a:lstStyle/>
                    <a:p>
                      <a:r>
                        <a:rPr kumimoji="1" lang="en-US" altLang="ja-JP" sz="1400" dirty="0" smtClean="0"/>
                        <a:t>Dr.</a:t>
                      </a:r>
                      <a:r>
                        <a:rPr kumimoji="1" lang="en-US" altLang="ja-JP" sz="1400" baseline="0" dirty="0" smtClean="0"/>
                        <a:t> </a:t>
                      </a:r>
                      <a:r>
                        <a:rPr kumimoji="1" lang="en-US" altLang="ja-JP" sz="1400" baseline="0" dirty="0" err="1" smtClean="0"/>
                        <a:t>Pyo</a:t>
                      </a:r>
                      <a:endParaRPr kumimoji="1" lang="en-US" altLang="ja-JP" sz="1400" baseline="0" dirty="0" smtClean="0"/>
                    </a:p>
                    <a:p>
                      <a:pPr marL="0" marR="0" indent="0" algn="l"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Dr. </a:t>
                      </a:r>
                      <a:r>
                        <a:rPr kumimoji="1" lang="en-US" altLang="ja-JP" sz="1400" dirty="0" err="1" smtClean="0"/>
                        <a:t>Oodo</a:t>
                      </a:r>
                      <a:endParaRPr kumimoji="1" lang="en-US" altLang="ja-JP" sz="1400" dirty="0" smtClean="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Tues. 18</a:t>
                      </a:r>
                      <a:r>
                        <a:rPr kumimoji="1" lang="en-US" altLang="ja-JP" sz="1400" baseline="30000" dirty="0" smtClean="0"/>
                        <a:t>th</a:t>
                      </a:r>
                      <a:r>
                        <a:rPr kumimoji="1" lang="en-US" altLang="ja-JP" sz="1400" dirty="0" smtClean="0"/>
                        <a:t>,  PM1</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 Technical Contribution related to 802.22b Data Rate (20m)</a:t>
                      </a: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ja-JP" sz="1400" kern="1200" dirty="0" smtClean="0">
                          <a:solidFill>
                            <a:schemeClr val="dk1"/>
                          </a:solidFill>
                          <a:latin typeface="+mn-lt"/>
                          <a:ea typeface="+mn-ea"/>
                          <a:cs typeface="+mn-cs"/>
                        </a:rPr>
                        <a:t>22-14-0051-00-000b</a:t>
                      </a:r>
                    </a:p>
                  </a:txBody>
                  <a:tcPr/>
                </a:tc>
                <a:tc>
                  <a:txBody>
                    <a:bodyPr/>
                    <a:lstStyle/>
                    <a:p>
                      <a:r>
                        <a:rPr kumimoji="1" lang="en-US" altLang="ja-JP" sz="1400" dirty="0" smtClean="0"/>
                        <a:t>Dr. Hwang</a:t>
                      </a:r>
                    </a:p>
                    <a:p>
                      <a:endParaRPr kumimoji="1" lang="en-US" altLang="ja-JP" sz="1400" dirty="0" smtClean="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Tues. 18</a:t>
                      </a:r>
                      <a:r>
                        <a:rPr kumimoji="1" lang="en-US" altLang="ja-JP" sz="1400" baseline="30000" dirty="0" smtClean="0"/>
                        <a:t>th</a:t>
                      </a:r>
                      <a:r>
                        <a:rPr kumimoji="1" lang="en-US" altLang="ja-JP" sz="1400" dirty="0" smtClean="0"/>
                        <a:t>,  PM2</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kumimoji="1" lang="en-US" altLang="ja-JP" sz="1400" dirty="0" smtClean="0"/>
                        <a:t> Multi-channel</a:t>
                      </a:r>
                      <a:r>
                        <a:rPr kumimoji="1" lang="en-US" altLang="ja-JP" sz="1400" baseline="0" dirty="0" smtClean="0"/>
                        <a:t> operation (1h)</a:t>
                      </a: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 MIMO Comment Resolution</a:t>
                      </a:r>
                      <a:r>
                        <a:rPr lang="en-GB" altLang="ja-JP" sz="1400" kern="1200" baseline="0" dirty="0" smtClean="0">
                          <a:solidFill>
                            <a:schemeClr val="dk1"/>
                          </a:solidFill>
                          <a:latin typeface="+mn-lt"/>
                          <a:ea typeface="+mn-ea"/>
                          <a:cs typeface="+mn-cs"/>
                        </a:rPr>
                        <a:t> (1h)</a:t>
                      </a:r>
                      <a:endParaRPr lang="en-GB" altLang="ja-JP" sz="1400" kern="1200" dirty="0" smtClean="0">
                        <a:solidFill>
                          <a:schemeClr val="dk1"/>
                        </a:solidFill>
                        <a:latin typeface="+mn-lt"/>
                        <a:ea typeface="+mn-ea"/>
                        <a:cs typeface="+mn-cs"/>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ja-JP" altLang="en-US" sz="1400" kern="1200" dirty="0" smtClean="0">
                        <a:solidFill>
                          <a:schemeClr val="dk1"/>
                        </a:solidFill>
                        <a:latin typeface="+mn-lt"/>
                        <a:ea typeface="+mn-ea"/>
                        <a:cs typeface="+mn-cs"/>
                      </a:endParaRPr>
                    </a:p>
                  </a:txBody>
                  <a:tcPr/>
                </a:tc>
                <a:tc>
                  <a:txBody>
                    <a:bodyPr/>
                    <a:lstStyle/>
                    <a:p>
                      <a:r>
                        <a:rPr kumimoji="1" lang="en-US" altLang="ja-JP" sz="1400" dirty="0" smtClean="0"/>
                        <a:t>Dr. </a:t>
                      </a:r>
                      <a:r>
                        <a:rPr kumimoji="1" lang="en-US" altLang="ja-JP" sz="1400" dirty="0" err="1" smtClean="0"/>
                        <a:t>Toh</a:t>
                      </a:r>
                      <a:endParaRPr kumimoji="1" lang="en-US" altLang="ja-JP" sz="1400" dirty="0" smtClean="0"/>
                    </a:p>
                    <a:p>
                      <a:pPr marL="0" marR="0" indent="0" algn="l"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Dr. </a:t>
                      </a:r>
                      <a:r>
                        <a:rPr lang="en-US" altLang="ja-JP" sz="1400" dirty="0" smtClean="0"/>
                        <a:t>Gabriel</a:t>
                      </a:r>
                      <a:endParaRPr kumimoji="1" lang="ja-JP" altLang="en-US" sz="1400" dirty="0" smtClean="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Wed. 19</a:t>
                      </a:r>
                      <a:r>
                        <a:rPr kumimoji="1" lang="en-US" altLang="ja-JP" sz="1400" baseline="30000" dirty="0" smtClean="0"/>
                        <a:t>th</a:t>
                      </a:r>
                      <a:r>
                        <a:rPr kumimoji="1" lang="en-US" altLang="ja-JP" sz="1400" dirty="0" smtClean="0"/>
                        <a:t>,  AM1</a:t>
                      </a:r>
                      <a:endParaRPr kumimoji="1" lang="ja-JP" altLang="en-US" sz="1400" dirty="0" smtClean="0"/>
                    </a:p>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For </a:t>
                      </a:r>
                      <a:r>
                        <a:rPr lang="en-GB" altLang="ja-JP" sz="1400" kern="1200" dirty="0" err="1" smtClean="0">
                          <a:solidFill>
                            <a:schemeClr val="dk1"/>
                          </a:solidFill>
                          <a:latin typeface="+mn-lt"/>
                          <a:ea typeface="+mn-ea"/>
                          <a:cs typeface="+mn-cs"/>
                        </a:rPr>
                        <a:t>Ranga</a:t>
                      </a:r>
                      <a:r>
                        <a:rPr lang="en-GB" altLang="ja-JP" sz="1400" kern="1200" dirty="0" smtClean="0">
                          <a:solidFill>
                            <a:schemeClr val="dk1"/>
                          </a:solidFill>
                          <a:latin typeface="+mn-lt"/>
                          <a:ea typeface="+mn-ea"/>
                          <a:cs typeface="+mn-cs"/>
                        </a:rPr>
                        <a:t> (1h 30m)</a:t>
                      </a: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Others</a:t>
                      </a: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ja-JP" altLang="en-US" sz="1400" kern="1200" dirty="0" smtClean="0">
                        <a:solidFill>
                          <a:schemeClr val="dk1"/>
                        </a:solidFill>
                        <a:latin typeface="+mn-lt"/>
                        <a:ea typeface="+mn-ea"/>
                        <a:cs typeface="+mn-cs"/>
                      </a:endParaRPr>
                    </a:p>
                  </a:txBody>
                  <a:tcPr/>
                </a:tc>
                <a:tc>
                  <a:txBody>
                    <a:bodyPr/>
                    <a:lstStyle/>
                    <a:p>
                      <a:r>
                        <a:rPr kumimoji="1" lang="en-US" altLang="ja-JP" sz="1400" dirty="0" err="1" smtClean="0"/>
                        <a:t>Ranga</a:t>
                      </a:r>
                      <a:endParaRPr kumimoji="1" lang="ja-JP" altLang="en-US" sz="1400" dirty="0" smtClean="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Thur. 20</a:t>
                      </a:r>
                      <a:r>
                        <a:rPr kumimoji="1" lang="en-US" altLang="ja-JP" sz="1400" baseline="30000" dirty="0" smtClean="0"/>
                        <a:t>th</a:t>
                      </a:r>
                      <a:r>
                        <a:rPr kumimoji="1" lang="en-US" altLang="ja-JP" sz="1400" dirty="0" smtClean="0"/>
                        <a:t>,  AM1</a:t>
                      </a:r>
                      <a:endParaRPr kumimoji="1" lang="ja-JP" altLang="en-US" sz="1400" dirty="0" smtClean="0"/>
                    </a:p>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 New</a:t>
                      </a:r>
                      <a:r>
                        <a:rPr lang="en-GB" altLang="ja-JP" sz="1400" kern="1200" baseline="0" dirty="0" smtClean="0">
                          <a:solidFill>
                            <a:schemeClr val="dk1"/>
                          </a:solidFill>
                          <a:latin typeface="+mn-lt"/>
                          <a:ea typeface="+mn-ea"/>
                          <a:cs typeface="+mn-cs"/>
                        </a:rPr>
                        <a:t> Data Rate </a:t>
                      </a:r>
                      <a:endParaRPr lang="en-GB" altLang="ja-JP" sz="1400" kern="1200" dirty="0" smtClean="0">
                        <a:solidFill>
                          <a:schemeClr val="dk1"/>
                        </a:solidFill>
                        <a:latin typeface="+mn-lt"/>
                        <a:ea typeface="+mn-ea"/>
                        <a:cs typeface="+mn-cs"/>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ja-JP" altLang="en-US" sz="1400" kern="1200" dirty="0" smtClean="0">
                        <a:solidFill>
                          <a:schemeClr val="dk1"/>
                        </a:solidFill>
                        <a:latin typeface="+mn-lt"/>
                        <a:ea typeface="+mn-ea"/>
                        <a:cs typeface="+mn-cs"/>
                      </a:endParaRPr>
                    </a:p>
                  </a:txBody>
                  <a:tcPr/>
                </a:tc>
                <a:tc>
                  <a:txBody>
                    <a:bodyPr/>
                    <a:lstStyle/>
                    <a:p>
                      <a:r>
                        <a:rPr kumimoji="1" lang="en-US" altLang="ja-JP" sz="1400" dirty="0" smtClean="0"/>
                        <a:t>Prof. Sasaki</a:t>
                      </a:r>
                      <a:endParaRPr kumimoji="1" lang="ja-JP" altLang="en-US" sz="1400" dirty="0" smtClean="0"/>
                    </a:p>
                  </a:txBody>
                  <a:tcPr/>
                </a:tc>
              </a:tr>
            </a:tbl>
          </a:graphicData>
        </a:graphic>
      </p:graphicFrame>
    </p:spTree>
  </p:cSld>
  <p:clrMapOvr>
    <a:masterClrMapping/>
  </p:clrMapOvr>
</p:sld>
</file>

<file path=ppt/theme/theme1.xml><?xml version="1.0" encoding="utf-8"?>
<a:theme xmlns:a="http://schemas.openxmlformats.org/drawingml/2006/main" name="802-22-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65144</TotalTime>
  <Words>938</Words>
  <Application>Microsoft Office PowerPoint</Application>
  <PresentationFormat>画面に合わせる (4:3)</PresentationFormat>
  <Paragraphs>673</Paragraphs>
  <Slides>15</Slides>
  <Notes>0</Notes>
  <HiddenSlides>0</HiddenSlides>
  <MMClips>0</MMClips>
  <ScaleCrop>false</ScaleCrop>
  <HeadingPairs>
    <vt:vector size="4" baseType="variant">
      <vt:variant>
        <vt:lpstr>テーマ</vt:lpstr>
      </vt:variant>
      <vt:variant>
        <vt:i4>1</vt:i4>
      </vt:variant>
      <vt:variant>
        <vt:lpstr>スライド タイトル</vt:lpstr>
      </vt:variant>
      <vt:variant>
        <vt:i4>15</vt:i4>
      </vt:variant>
    </vt:vector>
  </HeadingPairs>
  <TitlesOfParts>
    <vt:vector size="16" baseType="lpstr">
      <vt:lpstr>802-22-Submission</vt:lpstr>
      <vt:lpstr>IEEE P802.22b May 2014 Plan &amp; Report</vt:lpstr>
      <vt:lpstr>Meeting Protocol</vt:lpstr>
      <vt:lpstr>Attendee</vt:lpstr>
      <vt:lpstr>Introduction</vt:lpstr>
      <vt:lpstr>New Member</vt:lpstr>
      <vt:lpstr>802.22b Title, PAR Scope and Purpose</vt:lpstr>
      <vt:lpstr>Tentative TG 802.22b Agenda for the Week</vt:lpstr>
      <vt:lpstr>TGb Slot 1</vt:lpstr>
      <vt:lpstr>Review of January Meeting</vt:lpstr>
      <vt:lpstr>January Minutes</vt:lpstr>
      <vt:lpstr>Review of Teleconference Calls</vt:lpstr>
      <vt:lpstr>Conference Call Minutes</vt:lpstr>
      <vt:lpstr>Discussion Items</vt:lpstr>
      <vt:lpstr>Teleconference Plan</vt:lpstr>
      <vt:lpstr>802.22b Task Group Updated Timeline </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IEEE802.22b Report</dc:title>
  <dc:creator>"Chang-woo Pyo" &lt;cwpyo@nict.go.jp&gt;</dc:creator>
  <cp:lastModifiedBy>cwpyo</cp:lastModifiedBy>
  <cp:revision>1859</cp:revision>
  <cp:lastPrinted>1998-02-10T13:28:06Z</cp:lastPrinted>
  <dcterms:created xsi:type="dcterms:W3CDTF">2006-06-26T04:34:43Z</dcterms:created>
  <dcterms:modified xsi:type="dcterms:W3CDTF">2014-05-13T00:42:40Z</dcterms:modified>
</cp:coreProperties>
</file>