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56" r:id="rId2"/>
    <p:sldId id="261" r:id="rId3"/>
    <p:sldId id="260" r:id="rId4"/>
    <p:sldId id="324" r:id="rId5"/>
    <p:sldId id="264" r:id="rId6"/>
    <p:sldId id="271" r:id="rId7"/>
    <p:sldId id="299" r:id="rId8"/>
    <p:sldId id="300" r:id="rId9"/>
    <p:sldId id="301" r:id="rId10"/>
    <p:sldId id="302" r:id="rId11"/>
    <p:sldId id="303" r:id="rId12"/>
    <p:sldId id="304" r:id="rId13"/>
    <p:sldId id="305" r:id="rId14"/>
    <p:sldId id="306" r:id="rId15"/>
    <p:sldId id="307" r:id="rId16"/>
    <p:sldId id="308" r:id="rId17"/>
    <p:sldId id="309" r:id="rId18"/>
    <p:sldId id="310" r:id="rId19"/>
    <p:sldId id="311" r:id="rId20"/>
    <p:sldId id="312" r:id="rId21"/>
    <p:sldId id="313" r:id="rId22"/>
    <p:sldId id="325" r:id="rId23"/>
    <p:sldId id="314" r:id="rId24"/>
    <p:sldId id="319" r:id="rId25"/>
    <p:sldId id="320" r:id="rId26"/>
    <p:sldId id="321" r:id="rId27"/>
    <p:sldId id="322" r:id="rId28"/>
    <p:sldId id="323" r:id="rId29"/>
    <p:sldId id="262" r:id="rId30"/>
    <p:sldId id="293" r:id="rId3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5578" autoAdjust="0"/>
    <p:restoredTop sz="97674" autoAdjust="0"/>
  </p:normalViewPr>
  <p:slideViewPr>
    <p:cSldViewPr>
      <p:cViewPr varScale="1">
        <p:scale>
          <a:sx n="89" d="100"/>
          <a:sy n="89" d="100"/>
        </p:scale>
        <p:origin x="-1344" y="-102"/>
      </p:cViewPr>
      <p:guideLst>
        <p:guide orient="horz" pos="2160"/>
        <p:guide pos="2880"/>
      </p:guideLst>
    </p:cSldViewPr>
  </p:slideViewPr>
  <p:outlineViewPr>
    <p:cViewPr varScale="1">
      <p:scale>
        <a:sx n="170" d="200"/>
        <a:sy n="170" d="200"/>
      </p:scale>
      <p:origin x="294" y="7860"/>
    </p:cViewPr>
  </p:outlineViewPr>
  <p:notesTextViewPr>
    <p:cViewPr>
      <p:scale>
        <a:sx n="100" d="100"/>
        <a:sy n="100" d="100"/>
      </p:scale>
      <p:origin x="0" y="0"/>
    </p:cViewPr>
  </p:notesTextViewPr>
  <p:sorterViewPr>
    <p:cViewPr varScale="1">
      <p:scale>
        <a:sx n="1" d="1"/>
        <a:sy n="1" d="1"/>
      </p:scale>
      <p:origin x="0" y="30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802.11-13/1381r0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November 2013</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 Rosdahl, CSR</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11369402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802.11-13/1381r0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November 2013</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 Rosdahl, CSR</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1941407605"/>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802.11-13/1381r0</a:t>
            </a:r>
            <a:endParaRPr lang="en-US"/>
          </a:p>
        </p:txBody>
      </p:sp>
      <p:sp>
        <p:nvSpPr>
          <p:cNvPr id="5" name="Rectangle 3"/>
          <p:cNvSpPr>
            <a:spLocks noGrp="1" noChangeArrowheads="1"/>
          </p:cNvSpPr>
          <p:nvPr>
            <p:ph type="dt"/>
          </p:nvPr>
        </p:nvSpPr>
        <p:spPr>
          <a:ln/>
        </p:spPr>
        <p:txBody>
          <a:bodyPr/>
          <a:lstStyle/>
          <a:p>
            <a:r>
              <a:rPr lang="en-US" smtClean="0"/>
              <a:t>November 2013</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962036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802.11-13/1381r0</a:t>
            </a:r>
            <a:endParaRPr lang="en-US"/>
          </a:p>
        </p:txBody>
      </p:sp>
      <p:sp>
        <p:nvSpPr>
          <p:cNvPr id="5" name="Rectangle 3"/>
          <p:cNvSpPr>
            <a:spLocks noGrp="1" noChangeArrowheads="1"/>
          </p:cNvSpPr>
          <p:nvPr>
            <p:ph type="dt"/>
          </p:nvPr>
        </p:nvSpPr>
        <p:spPr>
          <a:ln/>
        </p:spPr>
        <p:txBody>
          <a:bodyPr/>
          <a:lstStyle/>
          <a:p>
            <a:r>
              <a:rPr lang="en-US" smtClean="0"/>
              <a:t>November 2013</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30</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08324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802.11-13/1381r0</a:t>
            </a:r>
            <a:endParaRPr lang="en-US"/>
          </a:p>
        </p:txBody>
      </p:sp>
      <p:sp>
        <p:nvSpPr>
          <p:cNvPr id="5" name="Rectangle 3"/>
          <p:cNvSpPr>
            <a:spLocks noGrp="1" noChangeArrowheads="1"/>
          </p:cNvSpPr>
          <p:nvPr>
            <p:ph type="dt"/>
          </p:nvPr>
        </p:nvSpPr>
        <p:spPr>
          <a:ln/>
        </p:spPr>
        <p:txBody>
          <a:bodyPr/>
          <a:lstStyle/>
          <a:p>
            <a:r>
              <a:rPr lang="en-US" smtClean="0"/>
              <a:t>November 2013</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020263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802.11-13/1381r0</a:t>
            </a:r>
            <a:endParaRPr lang="en-US"/>
          </a:p>
        </p:txBody>
      </p:sp>
      <p:sp>
        <p:nvSpPr>
          <p:cNvPr id="5" name="Rectangle 3"/>
          <p:cNvSpPr>
            <a:spLocks noGrp="1" noChangeArrowheads="1"/>
          </p:cNvSpPr>
          <p:nvPr>
            <p:ph type="dt"/>
          </p:nvPr>
        </p:nvSpPr>
        <p:spPr>
          <a:ln/>
        </p:spPr>
        <p:txBody>
          <a:bodyPr/>
          <a:lstStyle/>
          <a:p>
            <a:r>
              <a:rPr lang="en-US" smtClean="0"/>
              <a:t>November 2013</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974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802.11-13/1381r0</a:t>
            </a:r>
            <a:endParaRPr lang="en-US"/>
          </a:p>
        </p:txBody>
      </p:sp>
      <p:sp>
        <p:nvSpPr>
          <p:cNvPr id="5" name="Rectangle 3"/>
          <p:cNvSpPr>
            <a:spLocks noGrp="1" noChangeArrowheads="1"/>
          </p:cNvSpPr>
          <p:nvPr>
            <p:ph type="dt"/>
          </p:nvPr>
        </p:nvSpPr>
        <p:spPr>
          <a:ln/>
        </p:spPr>
        <p:txBody>
          <a:bodyPr/>
          <a:lstStyle/>
          <a:p>
            <a:r>
              <a:rPr lang="en-US" smtClean="0"/>
              <a:t>November 2013</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446378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802.11-13/1381r0</a:t>
            </a:r>
            <a:endParaRPr lang="en-US"/>
          </a:p>
        </p:txBody>
      </p:sp>
      <p:sp>
        <p:nvSpPr>
          <p:cNvPr id="5" name="Rectangle 3"/>
          <p:cNvSpPr>
            <a:spLocks noGrp="1" noChangeArrowheads="1"/>
          </p:cNvSpPr>
          <p:nvPr>
            <p:ph type="dt"/>
          </p:nvPr>
        </p:nvSpPr>
        <p:spPr>
          <a:ln/>
        </p:spPr>
        <p:txBody>
          <a:bodyPr/>
          <a:lstStyle/>
          <a:p>
            <a:r>
              <a:rPr lang="en-US" smtClean="0"/>
              <a:t>November 2013</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446378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802.11-13/1381r0</a:t>
            </a:r>
            <a:endParaRPr lang="en-US"/>
          </a:p>
        </p:txBody>
      </p:sp>
      <p:sp>
        <p:nvSpPr>
          <p:cNvPr id="5" name="Rectangle 3"/>
          <p:cNvSpPr>
            <a:spLocks noGrp="1" noChangeArrowheads="1"/>
          </p:cNvSpPr>
          <p:nvPr>
            <p:ph type="dt"/>
          </p:nvPr>
        </p:nvSpPr>
        <p:spPr>
          <a:ln/>
        </p:spPr>
        <p:txBody>
          <a:bodyPr/>
          <a:lstStyle/>
          <a:p>
            <a:r>
              <a:rPr lang="en-US" smtClean="0"/>
              <a:t>November 2013</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762206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802.11-13/1381r0</a:t>
            </a:r>
            <a:endParaRPr lang="en-US"/>
          </a:p>
        </p:txBody>
      </p:sp>
      <p:sp>
        <p:nvSpPr>
          <p:cNvPr id="5" name="Rectangle 3"/>
          <p:cNvSpPr>
            <a:spLocks noGrp="1" noChangeArrowheads="1"/>
          </p:cNvSpPr>
          <p:nvPr>
            <p:ph type="dt"/>
          </p:nvPr>
        </p:nvSpPr>
        <p:spPr>
          <a:ln/>
        </p:spPr>
        <p:txBody>
          <a:bodyPr/>
          <a:lstStyle/>
          <a:p>
            <a:r>
              <a:rPr lang="en-US" smtClean="0"/>
              <a:t>November 2013</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762206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802.11-13/1381r0</a:t>
            </a:r>
            <a:endParaRPr lang="en-US"/>
          </a:p>
        </p:txBody>
      </p:sp>
      <p:sp>
        <p:nvSpPr>
          <p:cNvPr id="5" name="Rectangle 3"/>
          <p:cNvSpPr>
            <a:spLocks noGrp="1" noChangeArrowheads="1"/>
          </p:cNvSpPr>
          <p:nvPr>
            <p:ph type="dt"/>
          </p:nvPr>
        </p:nvSpPr>
        <p:spPr>
          <a:ln/>
        </p:spPr>
        <p:txBody>
          <a:bodyPr/>
          <a:lstStyle/>
          <a:p>
            <a:r>
              <a:rPr lang="en-US" smtClean="0"/>
              <a:t>November 2013</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762206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802.11-13/1381r0</a:t>
            </a:r>
            <a:endParaRPr lang="en-US"/>
          </a:p>
        </p:txBody>
      </p:sp>
      <p:sp>
        <p:nvSpPr>
          <p:cNvPr id="5" name="Rectangle 3"/>
          <p:cNvSpPr>
            <a:spLocks noGrp="1" noChangeArrowheads="1"/>
          </p:cNvSpPr>
          <p:nvPr>
            <p:ph type="dt"/>
          </p:nvPr>
        </p:nvSpPr>
        <p:spPr>
          <a:ln/>
        </p:spPr>
        <p:txBody>
          <a:bodyPr/>
          <a:lstStyle/>
          <a:p>
            <a:r>
              <a:rPr lang="en-US" smtClean="0"/>
              <a:t>November 2013</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553499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November 2013</a:t>
            </a:r>
            <a:endParaRPr lang="en-GB"/>
          </a:p>
        </p:txBody>
      </p:sp>
      <p:sp>
        <p:nvSpPr>
          <p:cNvPr id="5" name="Footer Placeholder 4"/>
          <p:cNvSpPr>
            <a:spLocks noGrp="1"/>
          </p:cNvSpPr>
          <p:nvPr>
            <p:ph type="ftr" idx="11"/>
          </p:nvPr>
        </p:nvSpPr>
        <p:spPr/>
        <p:txBody>
          <a:bodyPr/>
          <a:lstStyle>
            <a:lvl1pPr>
              <a:defRPr/>
            </a:lvl1pPr>
          </a:lstStyle>
          <a:p>
            <a:r>
              <a:rPr lang="en-GB" dirty="0" smtClean="0"/>
              <a:t>Apurva N. Mody, BAE Systems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Apurva N. Mody, BAE Systems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2013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November 2013</a:t>
            </a:r>
            <a:endParaRPr lang="en-GB"/>
          </a:p>
        </p:txBody>
      </p:sp>
      <p:sp>
        <p:nvSpPr>
          <p:cNvPr id="5" name="Footer Placeholder 4"/>
          <p:cNvSpPr>
            <a:spLocks noGrp="1"/>
          </p:cNvSpPr>
          <p:nvPr>
            <p:ph type="ftr" idx="11"/>
          </p:nvPr>
        </p:nvSpPr>
        <p:spPr/>
        <p:txBody>
          <a:bodyPr/>
          <a:lstStyle>
            <a:lvl1pPr>
              <a:defRPr/>
            </a:lvl1pPr>
          </a:lstStyle>
          <a:p>
            <a:r>
              <a:rPr lang="en-GB" dirty="0" smtClean="0"/>
              <a:t>Apurva N. Mody, BAE Systems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November 2013</a:t>
            </a:r>
            <a:endParaRPr lang="en-GB"/>
          </a:p>
        </p:txBody>
      </p:sp>
      <p:sp>
        <p:nvSpPr>
          <p:cNvPr id="6" name="Footer Placeholder 5"/>
          <p:cNvSpPr>
            <a:spLocks noGrp="1"/>
          </p:cNvSpPr>
          <p:nvPr>
            <p:ph type="ftr" idx="11"/>
          </p:nvPr>
        </p:nvSpPr>
        <p:spPr/>
        <p:txBody>
          <a:bodyPr/>
          <a:lstStyle>
            <a:lvl1pPr>
              <a:defRPr/>
            </a:lvl1pPr>
          </a:lstStyle>
          <a:p>
            <a:r>
              <a:rPr lang="en-GB" dirty="0" smtClean="0"/>
              <a:t>Apurva N. Mody, BAE Systems</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November 2013</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smtClean="0"/>
              <a:t>Apurva N. Mody, BAE Systems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November 2013</a:t>
            </a:r>
            <a:endParaRPr lang="en-GB"/>
          </a:p>
        </p:txBody>
      </p:sp>
      <p:sp>
        <p:nvSpPr>
          <p:cNvPr id="4" name="Footer Placeholder 3"/>
          <p:cNvSpPr>
            <a:spLocks noGrp="1"/>
          </p:cNvSpPr>
          <p:nvPr>
            <p:ph type="ftr" idx="11"/>
          </p:nvPr>
        </p:nvSpPr>
        <p:spPr/>
        <p:txBody>
          <a:bodyPr/>
          <a:lstStyle>
            <a:lvl1pPr>
              <a:defRPr/>
            </a:lvl1pPr>
          </a:lstStyle>
          <a:p>
            <a:r>
              <a:rPr lang="en-GB" dirty="0" smtClean="0"/>
              <a:t>Apurva N. Mody, BAE Systems</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November 2013</a:t>
            </a:r>
            <a:endParaRPr lang="en-GB"/>
          </a:p>
        </p:txBody>
      </p:sp>
      <p:sp>
        <p:nvSpPr>
          <p:cNvPr id="3" name="Footer Placeholder 2"/>
          <p:cNvSpPr>
            <a:spLocks noGrp="1"/>
          </p:cNvSpPr>
          <p:nvPr>
            <p:ph type="ftr" idx="11"/>
          </p:nvPr>
        </p:nvSpPr>
        <p:spPr/>
        <p:txBody>
          <a:bodyPr/>
          <a:lstStyle>
            <a:lvl1pPr>
              <a:defRPr/>
            </a:lvl1pPr>
          </a:lstStyle>
          <a:p>
            <a:r>
              <a:rPr lang="en-GB" dirty="0" smtClean="0"/>
              <a:t>Apurva N. Mody, BAE Systems</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2013</a:t>
            </a:r>
            <a:endParaRPr lang="en-GB"/>
          </a:p>
        </p:txBody>
      </p:sp>
      <p:sp>
        <p:nvSpPr>
          <p:cNvPr id="5" name="Footer Placeholder 4"/>
          <p:cNvSpPr>
            <a:spLocks noGrp="1"/>
          </p:cNvSpPr>
          <p:nvPr>
            <p:ph type="ftr" idx="11"/>
          </p:nvPr>
        </p:nvSpPr>
        <p:spPr/>
        <p:txBody>
          <a:bodyPr/>
          <a:lstStyle>
            <a:lvl1pPr>
              <a:defRPr/>
            </a:lvl1pPr>
          </a:lstStyle>
          <a:p>
            <a:r>
              <a:rPr lang="en-GB" dirty="0" smtClean="0"/>
              <a:t>Apurva N. Mody, BAE Systems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2013</a:t>
            </a:r>
            <a:endParaRPr lang="en-GB"/>
          </a:p>
        </p:txBody>
      </p:sp>
      <p:sp>
        <p:nvSpPr>
          <p:cNvPr id="5" name="Footer Placeholder 4"/>
          <p:cNvSpPr>
            <a:spLocks noGrp="1"/>
          </p:cNvSpPr>
          <p:nvPr>
            <p:ph type="ftr" idx="11"/>
          </p:nvPr>
        </p:nvSpPr>
        <p:spPr/>
        <p:txBody>
          <a:bodyPr/>
          <a:lstStyle>
            <a:lvl1pPr>
              <a:defRPr/>
            </a:lvl1pPr>
          </a:lstStyle>
          <a:p>
            <a:r>
              <a:rPr lang="en-GB" dirty="0" smtClean="0"/>
              <a:t>Apurva N. Mody, BAE Systems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2013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Apurva N. Mody, BAE Systems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t>IEEE </a:t>
            </a:r>
            <a:r>
              <a:rPr kumimoji="0" lang="en-GB" sz="1800" b="1"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t>22-14/0103r1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22/dcn/14/22-14-0061-06-0003-802-22-spectrum-occuoancy-sensing-criteria-for-standards-development.docx" TargetMode="External"/><Relationship Id="rId2" Type="http://schemas.openxmlformats.org/officeDocument/2006/relationships/hyperlink" Target="https://mentor.ieee.org/802.22/dcn/14/22-14-0075-04-0003-spectrum-occupancy-sensing-par-form.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22/dcn/14/22-14-0061-07-0003-802-22-spectrum-characterization-and-occupancy-sensing-csd.docx" TargetMode="External"/><Relationship Id="rId2" Type="http://schemas.openxmlformats.org/officeDocument/2006/relationships/hyperlink" Target="https://mentor.ieee.org/802.22/dcn/14/22-14-0075-05-0003-spectrum-characterization-and-occupancy-sensing-par-form.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22/dcn/14/22-14-0075-05-0003-spectrum-characterization-and-occupancy-sensing-par-form.docx" TargetMode="External"/><Relationship Id="rId2" Type="http://schemas.openxmlformats.org/officeDocument/2006/relationships/hyperlink" Target="https://mentor.ieee.org/802.22/dcn/14/22-14-0075-04-0003-spectrum-occupancy-sensing-par-form.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22/dcn/14/22-14-0061-07-0003-802-22-spectrum-characterization-and-occupancy-sensing-csd.docx" TargetMode="External"/><Relationship Id="rId2" Type="http://schemas.openxmlformats.org/officeDocument/2006/relationships/hyperlink" Target="https://mentor.ieee.org/802.22/dcn/14/22-14-0061-06-0003-802-22-spectrum-occuoancy-sensing-criteria-for-standards-development.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ec/dcn/14/ec-14-0052-00-INTL-ieee-802-response-to-fdis-comments-on-ieee-std-802-22-2011.ppt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ec/dcn/14/ec-14-0052-01-INTL-ieee-802-response-to-fdis-comments-on-ieee-std-802-22-2011.ppt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ec/dcn/14/ec-14-0053-00-INTL-liaison-to-iso-iec-jtc1-for-iso-iec-ieee-8802-22-maintenance-to-ieee-802-22-wg.ppt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ec/dcn/14/ec-14-0053-01-INTL-liaison-to-iso-iec-jtc1-for-iso-iec-ieee-8802-22-maintenance-to-ieee-802-22-wg.ppt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8" Type="http://schemas.openxmlformats.org/officeDocument/2006/relationships/hyperlink" Target="https://mentor.ieee.org/802-ec/dcn/14/ec-14-0052-01-INTL-ieee-802-response-to-fdis-comments-on-ieee-std-802-22-2011.pptx" TargetMode="External"/><Relationship Id="rId3" Type="http://schemas.openxmlformats.org/officeDocument/2006/relationships/hyperlink" Target="https://mentor.ieee.org/802.22/dcn/14/22-14-0102-01-000b-2014-july-plenary-working-group-meeting-motions-for-ieee-802-22.docx" TargetMode="External"/><Relationship Id="rId7" Type="http://schemas.openxmlformats.org/officeDocument/2006/relationships/hyperlink" Target="https://mentor.ieee.org/802.22/dcn/14/22-14-0061-07-0003-802-22-spectrum-characterization-and-occupancy-sensing-csd.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22/dcn/14/22-14-0075-05-0003-spectrum-characterization-and-occupancy-sensing-par-form.docx" TargetMode="External"/><Relationship Id="rId5" Type="http://schemas.openxmlformats.org/officeDocument/2006/relationships/hyperlink" Target="https://mentor.ieee.org/802.22/dcn/14/22-14-0061-06-0003-802-22-spectrum-occuoancy-sensing-criteria-for-standards-development.docx" TargetMode="External"/><Relationship Id="rId4" Type="http://schemas.openxmlformats.org/officeDocument/2006/relationships/hyperlink" Target="https://mentor.ieee.org/802.22/dcn/14/22-14-0075-04-0003-spectrum-occupancy-sensing-par-form.docx" TargetMode="External"/><Relationship Id="rId9" Type="http://schemas.openxmlformats.org/officeDocument/2006/relationships/hyperlink" Target="https://mentor.ieee.org/802-ec/dcn/14/ec-14-0053-01-INTL-liaison-to-iso-iec-jtc1-for-iso-iec-ieee-8802-22-maintenance-to-ieee-802-22-wg.ppt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www.whitehouse.gov/sites/default/files/microsites/ostp/pcast_spectrum_report_final_july_20_2012.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500694" y="6475413"/>
            <a:ext cx="3041644" cy="180975"/>
          </a:xfrm>
        </p:spPr>
        <p:txBody>
          <a:bodyPr/>
          <a:lstStyle/>
          <a:p>
            <a:r>
              <a:rPr lang="en-GB" dirty="0" smtClean="0"/>
              <a:t>Apurva N. Mody, BAE Systems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802.22 EC Closing Motions Package</a:t>
            </a:r>
            <a:endParaRPr lang="en-GB" dirty="0"/>
          </a:p>
        </p:txBody>
      </p:sp>
      <p:sp>
        <p:nvSpPr>
          <p:cNvPr id="3074" name="Rectangle 2"/>
          <p:cNvSpPr>
            <a:spLocks noGrp="1" noChangeArrowheads="1"/>
          </p:cNvSpPr>
          <p:nvPr>
            <p:ph type="body" idx="1"/>
          </p:nvPr>
        </p:nvSpPr>
        <p:spPr>
          <a:xfrm>
            <a:off x="685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2014-07-18</a:t>
            </a:r>
            <a:endParaRPr lang="en-GB" sz="2000" b="0" dirty="0"/>
          </a:p>
        </p:txBody>
      </p:sp>
      <p:graphicFrame>
        <p:nvGraphicFramePr>
          <p:cNvPr id="3075" name="Object 3"/>
          <p:cNvGraphicFramePr>
            <a:graphicFrameLocks noChangeAspect="1"/>
          </p:cNvGraphicFramePr>
          <p:nvPr/>
        </p:nvGraphicFramePr>
        <p:xfrm>
          <a:off x="228600" y="3200400"/>
          <a:ext cx="8610600" cy="1524000"/>
        </p:xfrm>
        <a:graphic>
          <a:graphicData uri="http://schemas.openxmlformats.org/presentationml/2006/ole">
            <mc:AlternateContent xmlns:mc="http://schemas.openxmlformats.org/markup-compatibility/2006">
              <mc:Choice xmlns:v="urn:schemas-microsoft-com:vml" Requires="v">
                <p:oleObj spid="_x0000_s3148" name="Document" r:id="rId4" imgW="8504500" imgH="1605732" progId="Word.Document.8">
                  <p:embed/>
                </p:oleObj>
              </mc:Choice>
              <mc:Fallback>
                <p:oleObj name="Document" r:id="rId4" imgW="8504500" imgH="1605732" progId="Word.Document.8">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8600" y="3200400"/>
                        <a:ext cx="8610600" cy="15240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24733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85799"/>
          </a:xfrm>
        </p:spPr>
        <p:txBody>
          <a:bodyPr/>
          <a:lstStyle/>
          <a:p>
            <a:r>
              <a:rPr lang="en-US" sz="2800" dirty="0" smtClean="0"/>
              <a:t>Comments from the 802.19 Working Group</a:t>
            </a:r>
            <a:endParaRPr lang="en-US" sz="4000" dirty="0"/>
          </a:p>
        </p:txBody>
      </p:sp>
      <p:sp>
        <p:nvSpPr>
          <p:cNvPr id="3" name="Content Placeholder 2"/>
          <p:cNvSpPr>
            <a:spLocks noGrp="1"/>
          </p:cNvSpPr>
          <p:nvPr>
            <p:ph idx="1"/>
          </p:nvPr>
        </p:nvSpPr>
        <p:spPr>
          <a:xfrm>
            <a:off x="381000" y="1295400"/>
            <a:ext cx="8534400" cy="4495800"/>
          </a:xfrm>
        </p:spPr>
        <p:txBody>
          <a:bodyPr/>
          <a:lstStyle/>
          <a:p>
            <a:pPr lvl="0">
              <a:buFont typeface="Arial" panose="020B0604020202020204" pitchFamily="34" charset="0"/>
              <a:buChar char="•"/>
            </a:pPr>
            <a:r>
              <a:rPr lang="en-US" sz="2000" b="0" dirty="0"/>
              <a:t>Your title is too long.  Please shorten the title to something more </a:t>
            </a:r>
            <a:r>
              <a:rPr lang="en-US" sz="2000" b="0" dirty="0" smtClean="0"/>
              <a:t>concise</a:t>
            </a:r>
          </a:p>
          <a:p>
            <a:pPr marL="0" lvl="0" indent="0"/>
            <a:r>
              <a:rPr lang="en-US" sz="2000" b="0" dirty="0" smtClean="0">
                <a:solidFill>
                  <a:srgbClr val="3333CC"/>
                </a:solidFill>
              </a:rPr>
              <a:t>Response</a:t>
            </a:r>
            <a:r>
              <a:rPr lang="en-US" sz="2000" b="0" dirty="0" smtClean="0"/>
              <a:t>: Accept. The new title has been considerably shortened to ‘Standard for Spectrum </a:t>
            </a:r>
            <a:r>
              <a:rPr lang="en-US" sz="2000" b="0" dirty="0"/>
              <a:t>Occupancy </a:t>
            </a:r>
            <a:r>
              <a:rPr lang="en-US" sz="2000" b="0" dirty="0" smtClean="0"/>
              <a:t>Sensing’ </a:t>
            </a:r>
            <a:endParaRPr lang="en-US" sz="2000" b="0" dirty="0"/>
          </a:p>
          <a:p>
            <a:pPr lvl="0">
              <a:buFont typeface="Arial" panose="020B0604020202020204" pitchFamily="34" charset="0"/>
              <a:buChar char="•"/>
            </a:pPr>
            <a:r>
              <a:rPr lang="en-US" sz="2000" b="0" dirty="0"/>
              <a:t>Since the scope of the project will become the scope of the actual standard, you should delete comments about the “SOS Project” since when the standard is published, there will no longer be an SOS Project, just and SOS standard</a:t>
            </a:r>
            <a:r>
              <a:rPr lang="en-US" sz="2000" b="0" dirty="0" smtClean="0"/>
              <a:t>.</a:t>
            </a:r>
          </a:p>
          <a:p>
            <a:pPr marL="0" indent="0"/>
            <a:r>
              <a:rPr lang="en-US" sz="2000" b="0" dirty="0">
                <a:solidFill>
                  <a:srgbClr val="3333CC"/>
                </a:solidFill>
              </a:rPr>
              <a:t>Response</a:t>
            </a:r>
            <a:r>
              <a:rPr lang="en-US" sz="2000" b="0" dirty="0"/>
              <a:t>: Accept, the word Project has been changed to ‘Standard’</a:t>
            </a:r>
          </a:p>
          <a:p>
            <a:pPr lvl="0">
              <a:buFont typeface="Arial" panose="020B0604020202020204" pitchFamily="34" charset="0"/>
              <a:buChar char="•"/>
            </a:pPr>
            <a:r>
              <a:rPr lang="en-US" sz="2000" b="0" dirty="0" smtClean="0"/>
              <a:t>The </a:t>
            </a:r>
            <a:r>
              <a:rPr lang="en-US" sz="2000" b="0" dirty="0"/>
              <a:t>standard should not specify “measurement devices” it should specify “measurement parameters and device behaviors</a:t>
            </a:r>
            <a:r>
              <a:rPr lang="en-US" sz="2000" b="0" dirty="0" smtClean="0"/>
              <a:t>”</a:t>
            </a:r>
          </a:p>
          <a:p>
            <a:pPr marL="0" lvl="0" indent="0"/>
            <a:r>
              <a:rPr lang="en-US" sz="2000" b="0" dirty="0" smtClean="0">
                <a:solidFill>
                  <a:srgbClr val="3333CC"/>
                </a:solidFill>
              </a:rPr>
              <a:t>Response</a:t>
            </a:r>
            <a:r>
              <a:rPr lang="en-US" sz="2000" b="0" dirty="0" smtClean="0"/>
              <a:t>: Accept. </a:t>
            </a:r>
            <a:endParaRPr lang="en-US" sz="2000" b="0" dirty="0"/>
          </a:p>
          <a:p>
            <a:pPr lvl="0"/>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extLst>
      <p:ext uri="{BB962C8B-B14F-4D97-AF65-F5344CB8AC3E}">
        <p14:creationId xmlns:p14="http://schemas.microsoft.com/office/powerpoint/2010/main" val="19340444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85799"/>
          </a:xfrm>
        </p:spPr>
        <p:txBody>
          <a:bodyPr/>
          <a:lstStyle/>
          <a:p>
            <a:r>
              <a:rPr lang="en-US" sz="2800" dirty="0" smtClean="0"/>
              <a:t>Comments from the 802.19 Working Group</a:t>
            </a:r>
            <a:endParaRPr lang="en-US" sz="4000" dirty="0"/>
          </a:p>
        </p:txBody>
      </p:sp>
      <p:sp>
        <p:nvSpPr>
          <p:cNvPr id="3" name="Content Placeholder 2"/>
          <p:cNvSpPr>
            <a:spLocks noGrp="1"/>
          </p:cNvSpPr>
          <p:nvPr>
            <p:ph idx="1"/>
          </p:nvPr>
        </p:nvSpPr>
        <p:spPr>
          <a:xfrm>
            <a:off x="381000" y="1295400"/>
            <a:ext cx="8534400" cy="4495800"/>
          </a:xfrm>
        </p:spPr>
        <p:txBody>
          <a:bodyPr/>
          <a:lstStyle/>
          <a:p>
            <a:pPr lvl="0">
              <a:buFont typeface="Arial" panose="020B0604020202020204" pitchFamily="34" charset="0"/>
              <a:buChar char="•"/>
            </a:pPr>
            <a:r>
              <a:rPr lang="en-US" sz="2000" b="0" dirty="0" smtClean="0"/>
              <a:t>The </a:t>
            </a:r>
            <a:r>
              <a:rPr lang="en-US" sz="2000" b="0" dirty="0"/>
              <a:t>phrase “means that enable coalescing the results from multiple such devices” is quite wordy and does not seem to convey a clear message.   Is this intended to say “the standard includes protocols for exchanging measurement information</a:t>
            </a:r>
            <a:r>
              <a:rPr lang="en-US" sz="2000" b="0" dirty="0" smtClean="0"/>
              <a:t>?”</a:t>
            </a:r>
          </a:p>
          <a:p>
            <a:pPr marL="0" lvl="0" indent="0"/>
            <a:r>
              <a:rPr lang="en-US" sz="2000" b="0" dirty="0" smtClean="0">
                <a:solidFill>
                  <a:srgbClr val="3333CC"/>
                </a:solidFill>
              </a:rPr>
              <a:t>Response</a:t>
            </a:r>
            <a:r>
              <a:rPr lang="en-US" sz="2000" b="0" dirty="0" smtClean="0"/>
              <a:t>: Accept in Principal: Comment has been accepted with a few modifications - </a:t>
            </a:r>
            <a:r>
              <a:rPr lang="en-US" sz="2000" b="0" dirty="0"/>
              <a:t>The Spectrum Occupancy and Characterization Sensing (SOCS) Standard creates a system specifying measurement parameters and device behaviors. It includes protocols for reporting measurement information that enable coalescing the results from multiple such devices. </a:t>
            </a:r>
            <a:endParaRPr lang="en-US" sz="2000" b="0" dirty="0" smtClean="0"/>
          </a:p>
          <a:p>
            <a:pPr lvl="0">
              <a:buFont typeface="Arial" panose="020B0604020202020204" pitchFamily="34" charset="0"/>
              <a:buChar char="•"/>
            </a:pPr>
            <a:r>
              <a:rPr lang="en-US" sz="2000" b="0" dirty="0"/>
              <a:t>Since when the standard is published the project scope will be the standard scope, you should delete the word “initially” from the scope, so that the scope specifies what is in the standard.  In an amendment this could be expanded.</a:t>
            </a:r>
          </a:p>
          <a:p>
            <a:pPr marL="0" indent="0"/>
            <a:r>
              <a:rPr lang="en-US" sz="2000" b="0" dirty="0">
                <a:solidFill>
                  <a:srgbClr val="3333CC"/>
                </a:solidFill>
              </a:rPr>
              <a:t>Response</a:t>
            </a:r>
            <a:r>
              <a:rPr lang="en-US" sz="2000" b="0" dirty="0"/>
              <a:t>: Accept. The word ‘initially’ has been removed</a:t>
            </a:r>
          </a:p>
          <a:p>
            <a:pPr marL="0" lvl="0" indent="0"/>
            <a:endParaRPr lang="en-US" sz="2000" b="0" dirty="0"/>
          </a:p>
          <a:p>
            <a:pPr lvl="0"/>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extLst>
      <p:ext uri="{BB962C8B-B14F-4D97-AF65-F5344CB8AC3E}">
        <p14:creationId xmlns:p14="http://schemas.microsoft.com/office/powerpoint/2010/main" val="9327317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838200"/>
          </a:xfrm>
        </p:spPr>
        <p:txBody>
          <a:bodyPr/>
          <a:lstStyle/>
          <a:p>
            <a:r>
              <a:rPr lang="en-US" sz="2800" dirty="0" smtClean="0"/>
              <a:t>Comments from the 802.19 Working Group</a:t>
            </a:r>
            <a:endParaRPr lang="en-US" sz="4000" dirty="0"/>
          </a:p>
        </p:txBody>
      </p:sp>
      <p:sp>
        <p:nvSpPr>
          <p:cNvPr id="3" name="Content Placeholder 2"/>
          <p:cNvSpPr>
            <a:spLocks noGrp="1"/>
          </p:cNvSpPr>
          <p:nvPr>
            <p:ph idx="1"/>
          </p:nvPr>
        </p:nvSpPr>
        <p:spPr>
          <a:xfrm>
            <a:off x="381000" y="1295400"/>
            <a:ext cx="8534400" cy="5029200"/>
          </a:xfrm>
        </p:spPr>
        <p:txBody>
          <a:bodyPr/>
          <a:lstStyle/>
          <a:p>
            <a:pPr lvl="0">
              <a:buFont typeface="Arial" panose="020B0604020202020204" pitchFamily="34" charset="0"/>
              <a:buChar char="•"/>
            </a:pPr>
            <a:r>
              <a:rPr lang="en-US" sz="2000" b="0" dirty="0" smtClean="0"/>
              <a:t>The </a:t>
            </a:r>
            <a:r>
              <a:rPr lang="en-US" sz="2000" b="0" dirty="0"/>
              <a:t>sentence “This standard may specify interfaces and primitives to provide value added sensing information to various spectrum sharing database services” seems to describe some commercial benefits that might fit better into the Need section rather than the Scope section of the PAR</a:t>
            </a:r>
            <a:r>
              <a:rPr lang="en-US" sz="2000" b="0" dirty="0" smtClean="0"/>
              <a:t>.</a:t>
            </a:r>
          </a:p>
          <a:p>
            <a:pPr marL="0" lvl="0" indent="0"/>
            <a:r>
              <a:rPr lang="en-US" sz="2000" b="0" dirty="0" smtClean="0">
                <a:solidFill>
                  <a:srgbClr val="3333CC"/>
                </a:solidFill>
              </a:rPr>
              <a:t>Response</a:t>
            </a:r>
            <a:r>
              <a:rPr lang="en-US" sz="2000" b="0" dirty="0" smtClean="0"/>
              <a:t>: Accept in Principal – We removed ‘may’ but kept this in the Scope section</a:t>
            </a:r>
            <a:endParaRPr lang="en-US" sz="2000" b="0" dirty="0"/>
          </a:p>
          <a:p>
            <a:pPr lvl="0">
              <a:buFont typeface="Arial" panose="020B0604020202020204" pitchFamily="34" charset="0"/>
              <a:buChar char="•"/>
            </a:pPr>
            <a:r>
              <a:rPr lang="en-US" sz="2000" b="0" dirty="0"/>
              <a:t>In the Need section of the PAR change “low cost sensors” to ““low-cost spectrum occupancy sensors</a:t>
            </a:r>
            <a:r>
              <a:rPr lang="en-US" sz="2000" b="0" dirty="0" smtClean="0"/>
              <a:t>”</a:t>
            </a:r>
          </a:p>
          <a:p>
            <a:pPr marL="0" lvl="0" indent="0"/>
            <a:r>
              <a:rPr lang="en-US" sz="2000" b="0" dirty="0" smtClean="0">
                <a:solidFill>
                  <a:srgbClr val="3333CC"/>
                </a:solidFill>
              </a:rPr>
              <a:t>Response</a:t>
            </a:r>
            <a:r>
              <a:rPr lang="en-US" sz="2000" b="0" dirty="0" smtClean="0"/>
              <a:t>: Accept in Principal – But reconciled this with 802.18 TAG comments</a:t>
            </a:r>
            <a:endParaRPr lang="en-US" sz="2000" b="0" dirty="0"/>
          </a:p>
          <a:p>
            <a:pPr lvl="0">
              <a:buFont typeface="Arial" panose="020B0604020202020204" pitchFamily="34" charset="0"/>
              <a:buChar char="•"/>
            </a:pPr>
            <a:r>
              <a:rPr lang="en-US" sz="2000" b="0" dirty="0"/>
              <a:t>The Explanatory Notes Section is used to provide additional information about specific sections in the PAR above.   Instead in this PAR it seems to provide a lot of other information but does not explain a specific section above</a:t>
            </a:r>
            <a:r>
              <a:rPr lang="en-US" sz="2000" b="0" dirty="0" smtClean="0"/>
              <a:t>.</a:t>
            </a:r>
          </a:p>
          <a:p>
            <a:r>
              <a:rPr lang="en-US" sz="2000" b="0" dirty="0" smtClean="0">
                <a:solidFill>
                  <a:srgbClr val="3333CC"/>
                </a:solidFill>
              </a:rPr>
              <a:t>Response</a:t>
            </a:r>
            <a:r>
              <a:rPr lang="en-US" sz="2000" b="0" dirty="0" smtClean="0"/>
              <a:t>: </a:t>
            </a:r>
            <a:r>
              <a:rPr lang="en-US" sz="2000" b="0" dirty="0"/>
              <a:t>Accept. Some of the contents from Section 8.1 has been moved back to Section 5.5 Need for the Standard and the new Section 8.1 only contains a reference</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extLst>
      <p:ext uri="{BB962C8B-B14F-4D97-AF65-F5344CB8AC3E}">
        <p14:creationId xmlns:p14="http://schemas.microsoft.com/office/powerpoint/2010/main" val="24618812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838200"/>
          </a:xfrm>
        </p:spPr>
        <p:txBody>
          <a:bodyPr/>
          <a:lstStyle/>
          <a:p>
            <a:r>
              <a:rPr lang="en-US" sz="2800" dirty="0" smtClean="0"/>
              <a:t>Comments from the 802.18 Working Group</a:t>
            </a:r>
            <a:endParaRPr lang="en-US" sz="4000" dirty="0"/>
          </a:p>
        </p:txBody>
      </p:sp>
      <p:sp>
        <p:nvSpPr>
          <p:cNvPr id="3" name="Content Placeholder 2"/>
          <p:cNvSpPr>
            <a:spLocks noGrp="1"/>
          </p:cNvSpPr>
          <p:nvPr>
            <p:ph idx="1"/>
          </p:nvPr>
        </p:nvSpPr>
        <p:spPr>
          <a:xfrm>
            <a:off x="381000" y="1295400"/>
            <a:ext cx="8534400" cy="4495800"/>
          </a:xfrm>
        </p:spPr>
        <p:txBody>
          <a:bodyPr/>
          <a:lstStyle/>
          <a:p>
            <a:pPr lvl="0"/>
            <a:r>
              <a:rPr lang="en-US" sz="2000" b="0" dirty="0"/>
              <a:t>For the 802.22.3 PAR: </a:t>
            </a:r>
          </a:p>
          <a:p>
            <a:pPr lvl="0"/>
            <a:r>
              <a:rPr lang="en-US" sz="2000" b="0" dirty="0"/>
              <a:t>For the PAR:  We suggest to delete the phrase “creation of low cost sensors for”.  in the following line.  Low cost would be vendor sensitive.  </a:t>
            </a:r>
          </a:p>
          <a:p>
            <a:pPr lvl="0"/>
            <a:r>
              <a:rPr lang="en-US" sz="2000" b="0" dirty="0"/>
              <a:t>From: “5.5 Need for the Project: This project will enable creation of low cost sensors for improved spectrum utilization and other shared spectrum applications.”</a:t>
            </a:r>
          </a:p>
          <a:p>
            <a:pPr lvl="0"/>
            <a:r>
              <a:rPr lang="en-US" sz="2000" b="0" dirty="0"/>
              <a:t>To: “5.5 Need for the Project: This project will enable improved spectrum utilization and other shared spectrum applications</a:t>
            </a:r>
            <a:r>
              <a:rPr lang="en-US" sz="2000" b="0" dirty="0" smtClean="0"/>
              <a:t>.”</a:t>
            </a:r>
          </a:p>
          <a:p>
            <a:pPr lvl="0"/>
            <a:r>
              <a:rPr lang="en-US" sz="2000" b="0" dirty="0" smtClean="0">
                <a:solidFill>
                  <a:srgbClr val="3333CC"/>
                </a:solidFill>
              </a:rPr>
              <a:t>Respons</a:t>
            </a:r>
            <a:r>
              <a:rPr lang="en-US" sz="2000" b="0" dirty="0" smtClean="0"/>
              <a:t>e: Accept in Principal – Changed to </a:t>
            </a:r>
            <a:r>
              <a:rPr lang="en-US" sz="2000" b="0" dirty="0"/>
              <a:t>This project will enable improved spectrum utilization and support for other shared spectrum applications. This will benefit the primary users as well as the opportunistic users of the spectrum</a:t>
            </a:r>
            <a:r>
              <a:rPr lang="en-US" sz="2000" b="0" dirty="0" smtClean="0"/>
              <a:t>.</a:t>
            </a:r>
            <a:r>
              <a:rPr lang="en-US" sz="2000" b="0" dirty="0"/>
              <a:t> </a:t>
            </a:r>
          </a:p>
          <a:p>
            <a:pPr lvl="0"/>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extLst>
      <p:ext uri="{BB962C8B-B14F-4D97-AF65-F5344CB8AC3E}">
        <p14:creationId xmlns:p14="http://schemas.microsoft.com/office/powerpoint/2010/main" val="37697841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838200"/>
          </a:xfrm>
        </p:spPr>
        <p:txBody>
          <a:bodyPr/>
          <a:lstStyle/>
          <a:p>
            <a:r>
              <a:rPr lang="en-US" sz="2800" dirty="0" smtClean="0"/>
              <a:t>Comments from the 802.18 Working Group</a:t>
            </a:r>
            <a:endParaRPr lang="en-US" sz="4000" dirty="0"/>
          </a:p>
        </p:txBody>
      </p:sp>
      <p:sp>
        <p:nvSpPr>
          <p:cNvPr id="3" name="Content Placeholder 2"/>
          <p:cNvSpPr>
            <a:spLocks noGrp="1"/>
          </p:cNvSpPr>
          <p:nvPr>
            <p:ph idx="1"/>
          </p:nvPr>
        </p:nvSpPr>
        <p:spPr>
          <a:xfrm>
            <a:off x="381000" y="1295400"/>
            <a:ext cx="8534400" cy="4495800"/>
          </a:xfrm>
        </p:spPr>
        <p:txBody>
          <a:bodyPr/>
          <a:lstStyle/>
          <a:p>
            <a:pPr lvl="0"/>
            <a:r>
              <a:rPr lang="en-US" sz="2000" b="0" dirty="0" smtClean="0"/>
              <a:t>For </a:t>
            </a:r>
            <a:r>
              <a:rPr lang="en-US" sz="2000" b="0" dirty="0"/>
              <a:t>the CSD we have a couple of suggestions: </a:t>
            </a:r>
          </a:p>
          <a:p>
            <a:pPr lvl="0"/>
            <a:r>
              <a:rPr lang="en-US" sz="2000" b="0" dirty="0"/>
              <a:t>In 1.2.3 a) </a:t>
            </a:r>
          </a:p>
          <a:p>
            <a:pPr lvl="0"/>
            <a:r>
              <a:rPr lang="en-US" sz="2000" b="0" dirty="0"/>
              <a:t>b. IEEE P1900.6a, should not have the ‘P’,  should say “ b. IEEE 1900.6a…</a:t>
            </a:r>
          </a:p>
          <a:p>
            <a:pPr lvl="0"/>
            <a:r>
              <a:rPr lang="en-US" sz="2000" b="0" dirty="0"/>
              <a:t>Also further down in paragraph 3, the same.  </a:t>
            </a:r>
          </a:p>
          <a:p>
            <a:pPr lvl="0"/>
            <a:r>
              <a:rPr lang="en-US" sz="2000" b="0" dirty="0"/>
              <a:t>“… emerging P1900.6a Standard.”  </a:t>
            </a:r>
          </a:p>
          <a:p>
            <a:pPr lvl="0"/>
            <a:r>
              <a:rPr lang="en-US" sz="2000" b="0" dirty="0"/>
              <a:t>should read:  “… emerging 1900.6a Standard</a:t>
            </a:r>
            <a:r>
              <a:rPr lang="en-US" sz="2000" b="0" dirty="0" smtClean="0"/>
              <a:t>.”</a:t>
            </a:r>
          </a:p>
          <a:p>
            <a:pPr lvl="0"/>
            <a:r>
              <a:rPr lang="en-US" sz="2000" b="0" dirty="0" smtClean="0">
                <a:solidFill>
                  <a:srgbClr val="3333CC"/>
                </a:solidFill>
              </a:rPr>
              <a:t>Response</a:t>
            </a:r>
            <a:r>
              <a:rPr lang="en-US" sz="2000" b="0" dirty="0" smtClean="0"/>
              <a:t>: Accept in Principal. Reference changed to the published IEEE Std. 1900.6a-2014</a:t>
            </a:r>
            <a:endParaRPr lang="en-US" sz="2000" b="0" dirty="0"/>
          </a:p>
          <a:p>
            <a:r>
              <a:rPr lang="en-US" sz="2000" b="0" dirty="0"/>
              <a:t> </a:t>
            </a:r>
          </a:p>
          <a:p>
            <a:pPr lvl="0"/>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extLst>
      <p:ext uri="{BB962C8B-B14F-4D97-AF65-F5344CB8AC3E}">
        <p14:creationId xmlns:p14="http://schemas.microsoft.com/office/powerpoint/2010/main" val="364454460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838200"/>
          </a:xfrm>
        </p:spPr>
        <p:txBody>
          <a:bodyPr/>
          <a:lstStyle/>
          <a:p>
            <a:r>
              <a:rPr lang="en-US" sz="2800" dirty="0" smtClean="0"/>
              <a:t>Comments from the 802.18 Working Group</a:t>
            </a:r>
            <a:endParaRPr lang="en-US" sz="4000" dirty="0"/>
          </a:p>
        </p:txBody>
      </p:sp>
      <p:sp>
        <p:nvSpPr>
          <p:cNvPr id="3" name="Content Placeholder 2"/>
          <p:cNvSpPr>
            <a:spLocks noGrp="1"/>
          </p:cNvSpPr>
          <p:nvPr>
            <p:ph idx="1"/>
          </p:nvPr>
        </p:nvSpPr>
        <p:spPr>
          <a:xfrm>
            <a:off x="381000" y="1371600"/>
            <a:ext cx="8534400" cy="5105400"/>
          </a:xfrm>
        </p:spPr>
        <p:txBody>
          <a:bodyPr/>
          <a:lstStyle/>
          <a:p>
            <a:pPr lvl="0"/>
            <a:r>
              <a:rPr lang="en-US" sz="2000" b="0" dirty="0" smtClean="0"/>
              <a:t>In </a:t>
            </a:r>
            <a:r>
              <a:rPr lang="en-US" sz="2000" b="0" dirty="0"/>
              <a:t>1.2.4 a) we suggest the term “Companies” be changed to “Organizations” when referring to NICT, ETRI, etc.  </a:t>
            </a:r>
          </a:p>
          <a:p>
            <a:r>
              <a:rPr lang="en-US" sz="2000" b="0" dirty="0" smtClean="0">
                <a:solidFill>
                  <a:srgbClr val="3333CC"/>
                </a:solidFill>
              </a:rPr>
              <a:t>Response</a:t>
            </a:r>
            <a:r>
              <a:rPr lang="en-US" sz="2000" b="0" dirty="0" smtClean="0"/>
              <a:t>: Accept. </a:t>
            </a:r>
            <a:r>
              <a:rPr lang="en-US" sz="2000" b="0" dirty="0"/>
              <a:t> </a:t>
            </a:r>
          </a:p>
          <a:p>
            <a:pPr lvl="0"/>
            <a:r>
              <a:rPr lang="en-US" sz="2000" b="0" dirty="0"/>
              <a:t>Also in 1.2.4.a) the paragraph starting with: </a:t>
            </a:r>
          </a:p>
          <a:p>
            <a:pPr lvl="0"/>
            <a:r>
              <a:rPr lang="en-US" sz="2000" b="0" dirty="0"/>
              <a:t>“Systems </a:t>
            </a:r>
            <a:r>
              <a:rPr lang="en-US" sz="2000" b="0" dirty="0" err="1"/>
              <a:t>simiar</a:t>
            </a:r>
            <a:r>
              <a:rPr lang="en-US" sz="2000" b="0" dirty="0"/>
              <a:t> to the proposed SOS has been</a:t>
            </a:r>
            <a:r>
              <a:rPr lang="en-US" sz="2000" b="0" dirty="0" smtClean="0"/>
              <a:t>…”</a:t>
            </a:r>
            <a:endParaRPr lang="en-US" sz="2000" b="0" dirty="0"/>
          </a:p>
          <a:p>
            <a:pPr lvl="0"/>
            <a:r>
              <a:rPr lang="en-US" sz="2000" b="0" dirty="0"/>
              <a:t>should read: “Systems similar to the proposed SOS have been…”</a:t>
            </a:r>
          </a:p>
          <a:p>
            <a:r>
              <a:rPr lang="en-US" sz="2000" b="0" dirty="0" smtClean="0">
                <a:solidFill>
                  <a:srgbClr val="3333CC"/>
                </a:solidFill>
              </a:rPr>
              <a:t>Response</a:t>
            </a:r>
            <a:r>
              <a:rPr lang="en-US" sz="2000" b="0" dirty="0" smtClean="0"/>
              <a:t>: Accept. </a:t>
            </a:r>
            <a:endParaRPr lang="en-US" sz="2000" b="0" dirty="0"/>
          </a:p>
          <a:p>
            <a:pPr lvl="0"/>
            <a:r>
              <a:rPr lang="en-US" sz="2000" b="0" dirty="0"/>
              <a:t>In 1.2.5 a), the first line should remove ‘low cost’ to be consistent with comment above.  </a:t>
            </a:r>
          </a:p>
          <a:p>
            <a:pPr lvl="0"/>
            <a:r>
              <a:rPr lang="en-US" sz="2000" b="0" dirty="0"/>
              <a:t>From: “This standard aims at creating economies of scale through uniform and consistent operation of low cost spectrum sensors.”</a:t>
            </a:r>
          </a:p>
          <a:p>
            <a:pPr lvl="0"/>
            <a:r>
              <a:rPr lang="en-US" sz="2000" b="0" dirty="0"/>
              <a:t>To: “This standard aims at creating economies of scale through uniform and consistent operation of spectrum sensors</a:t>
            </a:r>
            <a:r>
              <a:rPr lang="en-US" sz="2000" b="0" dirty="0" smtClean="0"/>
              <a:t>.”</a:t>
            </a:r>
          </a:p>
          <a:p>
            <a:pPr lvl="0"/>
            <a:r>
              <a:rPr lang="en-US" sz="2000" b="0" dirty="0" smtClean="0">
                <a:solidFill>
                  <a:srgbClr val="3333CC"/>
                </a:solidFill>
              </a:rPr>
              <a:t>Response</a:t>
            </a:r>
            <a:r>
              <a:rPr lang="en-US" sz="2000" b="0" dirty="0" smtClean="0"/>
              <a:t>: Accept</a:t>
            </a:r>
            <a:endParaRPr lang="en-US" sz="2000" b="0" dirty="0"/>
          </a:p>
          <a:p>
            <a:pPr lvl="0"/>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extLst>
      <p:ext uri="{BB962C8B-B14F-4D97-AF65-F5344CB8AC3E}">
        <p14:creationId xmlns:p14="http://schemas.microsoft.com/office/powerpoint/2010/main" val="5038321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838200"/>
          </a:xfrm>
        </p:spPr>
        <p:txBody>
          <a:bodyPr/>
          <a:lstStyle/>
          <a:p>
            <a:r>
              <a:rPr lang="en-US" sz="2800" dirty="0" smtClean="0"/>
              <a:t>Comments from David Law</a:t>
            </a:r>
            <a:endParaRPr lang="en-US" sz="4000" dirty="0"/>
          </a:p>
        </p:txBody>
      </p:sp>
      <p:sp>
        <p:nvSpPr>
          <p:cNvPr id="3" name="Content Placeholder 2"/>
          <p:cNvSpPr>
            <a:spLocks noGrp="1"/>
          </p:cNvSpPr>
          <p:nvPr>
            <p:ph idx="1"/>
          </p:nvPr>
        </p:nvSpPr>
        <p:spPr>
          <a:xfrm>
            <a:off x="381000" y="1524000"/>
            <a:ext cx="8534400" cy="4495800"/>
          </a:xfrm>
        </p:spPr>
        <p:txBody>
          <a:bodyPr/>
          <a:lstStyle/>
          <a:p>
            <a:r>
              <a:rPr lang="en-US" sz="2000" b="0" dirty="0"/>
              <a:t>802.22.3: This PAR has a very long 8.1 that does not point to any PAR item (as indicated in the parenthetical instruction).  I guess it could point to 5.5 Need</a:t>
            </a:r>
            <a:r>
              <a:rPr lang="en-US" sz="2000" b="0" dirty="0" smtClean="0"/>
              <a:t>.</a:t>
            </a:r>
          </a:p>
          <a:p>
            <a:r>
              <a:rPr lang="en-US" sz="2000" b="0" dirty="0" smtClean="0">
                <a:solidFill>
                  <a:srgbClr val="3333CC"/>
                </a:solidFill>
              </a:rPr>
              <a:t>Response</a:t>
            </a:r>
            <a:r>
              <a:rPr lang="en-US" sz="2000" b="0" dirty="0" smtClean="0"/>
              <a:t>: Accept</a:t>
            </a:r>
            <a:r>
              <a:rPr lang="en-US" sz="2000" b="0" dirty="0"/>
              <a:t>. Some of the contents from Section 8.1 has been moved back to Section 5.5 Need for the Standard and the new Section 8.1 only contains a reference</a:t>
            </a:r>
          </a:p>
          <a:p>
            <a:endParaRPr lang="en-US" sz="2000" b="0" dirty="0"/>
          </a:p>
          <a:p>
            <a:pPr lvl="0"/>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extLst>
      <p:ext uri="{BB962C8B-B14F-4D97-AF65-F5344CB8AC3E}">
        <p14:creationId xmlns:p14="http://schemas.microsoft.com/office/powerpoint/2010/main" val="71475598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0356" y="2667000"/>
            <a:ext cx="7770813" cy="1219200"/>
          </a:xfrm>
        </p:spPr>
        <p:txBody>
          <a:bodyPr/>
          <a:lstStyle/>
          <a:p>
            <a:r>
              <a:rPr lang="en-US" sz="3600" dirty="0" smtClean="0"/>
              <a:t>Comments received on P802.22.3 AFTER Wednesday 5 pm </a:t>
            </a:r>
            <a:endParaRPr lang="en-US" sz="3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smtClean="0"/>
              <a:t>Apurva N. Mody, BAE Systems</a:t>
            </a:r>
            <a:endParaRPr lang="en-GB" dirty="0"/>
          </a:p>
        </p:txBody>
      </p:sp>
    </p:spTree>
    <p:extLst>
      <p:ext uri="{BB962C8B-B14F-4D97-AF65-F5344CB8AC3E}">
        <p14:creationId xmlns:p14="http://schemas.microsoft.com/office/powerpoint/2010/main" val="298366334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0813" cy="457199"/>
          </a:xfrm>
        </p:spPr>
        <p:txBody>
          <a:bodyPr/>
          <a:lstStyle/>
          <a:p>
            <a:r>
              <a:rPr lang="en-US" dirty="0" smtClean="0"/>
              <a:t>Comments from 802.11 WG </a:t>
            </a:r>
            <a:endParaRPr lang="en-US" dirty="0"/>
          </a:p>
        </p:txBody>
      </p:sp>
      <p:sp>
        <p:nvSpPr>
          <p:cNvPr id="3" name="Content Placeholder 2"/>
          <p:cNvSpPr>
            <a:spLocks noGrp="1"/>
          </p:cNvSpPr>
          <p:nvPr>
            <p:ph idx="1"/>
          </p:nvPr>
        </p:nvSpPr>
        <p:spPr>
          <a:xfrm>
            <a:off x="228600" y="1219200"/>
            <a:ext cx="8610600" cy="5103813"/>
          </a:xfrm>
        </p:spPr>
        <p:txBody>
          <a:bodyPr/>
          <a:lstStyle/>
          <a:p>
            <a:pPr marL="0" indent="0"/>
            <a:r>
              <a:rPr lang="en-US" b="0" dirty="0" smtClean="0">
                <a:solidFill>
                  <a:schemeClr val="accent2"/>
                </a:solidFill>
              </a:rPr>
              <a:t>Comment from the 802.11 Working Group</a:t>
            </a:r>
          </a:p>
          <a:p>
            <a:r>
              <a:rPr lang="en-US" b="0" dirty="0"/>
              <a:t>2.1 Suggest title be “Spectrum Characterization  and Occupancy Sensing (</a:t>
            </a:r>
            <a:r>
              <a:rPr lang="en-US" b="0" dirty="0" smtClean="0"/>
              <a:t>SCOS)” then </a:t>
            </a:r>
            <a:r>
              <a:rPr lang="en-US" b="0" dirty="0"/>
              <a:t>update throughout the </a:t>
            </a:r>
            <a:r>
              <a:rPr lang="en-US" b="0" dirty="0" err="1"/>
              <a:t>the</a:t>
            </a:r>
            <a:r>
              <a:rPr lang="en-US" b="0" dirty="0"/>
              <a:t> PAR.</a:t>
            </a:r>
          </a:p>
          <a:p>
            <a:pPr marL="0" indent="0"/>
            <a:endParaRPr lang="en-US" b="0" dirty="0" smtClean="0">
              <a:solidFill>
                <a:schemeClr val="accent2"/>
              </a:solidFill>
            </a:endParaRPr>
          </a:p>
          <a:p>
            <a:pPr marL="0" indent="0"/>
            <a:r>
              <a:rPr lang="en-US" b="0" dirty="0" smtClean="0">
                <a:solidFill>
                  <a:schemeClr val="accent2"/>
                </a:solidFill>
              </a:rPr>
              <a:t>Response</a:t>
            </a:r>
            <a:r>
              <a:rPr lang="en-US" b="0" dirty="0" smtClean="0"/>
              <a:t>: 802.22 WG accepted that suggestion during the WG closing plenary. The 802.22 WG will request PAR and CSD with that change in the Name from ‘Spectrum Occupancy Sensing’ to ‘Spectrum Characterization and Occupancy Sensing’ to be submitted to the IEEE SA NESCOM. </a:t>
            </a:r>
            <a:endParaRPr lang="en-US" b="0" dirty="0"/>
          </a:p>
          <a:p>
            <a:pPr marL="0" indent="0"/>
            <a:r>
              <a:rPr lang="en-US" sz="4400" b="0" dirty="0"/>
              <a:t/>
            </a:r>
            <a:br>
              <a:rPr lang="en-US" sz="4400" b="0" dirty="0"/>
            </a:br>
            <a:endParaRPr lang="en-US" sz="4400" b="0" dirty="0" smtClean="0">
              <a:solidFill>
                <a:schemeClr val="accent2"/>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dirty="0" smtClean="0"/>
              <a:t>Apurva N. Mody, BAE Systems</a:t>
            </a:r>
            <a:endParaRPr lang="en-GB" dirty="0"/>
          </a:p>
        </p:txBody>
      </p:sp>
    </p:spTree>
    <p:extLst>
      <p:ext uri="{BB962C8B-B14F-4D97-AF65-F5344CB8AC3E}">
        <p14:creationId xmlns:p14="http://schemas.microsoft.com/office/powerpoint/2010/main" val="109502045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762000"/>
          </a:xfrm>
        </p:spPr>
        <p:txBody>
          <a:bodyPr/>
          <a:lstStyle/>
          <a:p>
            <a:r>
              <a:rPr lang="en-US" sz="2800" dirty="0" smtClean="0"/>
              <a:t>802.22 WG Motions to Approve the P802.22.3 PAR and CSD, Wednesday, July 16, 2014</a:t>
            </a:r>
            <a:endParaRPr lang="en-US" sz="2800" dirty="0"/>
          </a:p>
        </p:txBody>
      </p:sp>
      <p:sp>
        <p:nvSpPr>
          <p:cNvPr id="3" name="Content Placeholder 2"/>
          <p:cNvSpPr>
            <a:spLocks noGrp="1"/>
          </p:cNvSpPr>
          <p:nvPr>
            <p:ph idx="1"/>
          </p:nvPr>
        </p:nvSpPr>
        <p:spPr>
          <a:xfrm>
            <a:off x="228600" y="1524000"/>
            <a:ext cx="8610600" cy="4570413"/>
          </a:xfrm>
        </p:spPr>
        <p:txBody>
          <a:bodyPr/>
          <a:lstStyle/>
          <a:p>
            <a:pPr marL="0" indent="0"/>
            <a:r>
              <a:rPr lang="en-GB" sz="1600" dirty="0"/>
              <a:t>Move to approve the contents of the </a:t>
            </a:r>
            <a:r>
              <a:rPr lang="en-GB" sz="1600" dirty="0" smtClean="0"/>
              <a:t>document:22-14-0075Rev4 </a:t>
            </a:r>
            <a:r>
              <a:rPr lang="en-GB" sz="1600" u="sng" dirty="0" smtClean="0">
                <a:hlinkClick r:id="rId2"/>
              </a:rPr>
              <a:t>https</a:t>
            </a:r>
            <a:r>
              <a:rPr lang="en-GB" sz="1600" u="sng" dirty="0">
                <a:hlinkClick r:id="rId2"/>
              </a:rPr>
              <a:t>://mentor.ieee.org/802.22/dcn/14/22-14-0075-04-0003-spectrum-occupancy-sensing-par-form.docx</a:t>
            </a:r>
            <a:r>
              <a:rPr lang="en-GB" sz="1600" dirty="0"/>
              <a:t> as the contents of the P802.22.3 Spectrum Occupancy Sensing PAR, and  the contents of the document:22-14-0061Rev6  </a:t>
            </a:r>
            <a:r>
              <a:rPr lang="en-GB" sz="1600" u="sng" dirty="0">
                <a:hlinkClick r:id="rId3"/>
              </a:rPr>
              <a:t>https://mentor.ieee.org/802.22/dcn/14/22-14-0061-06-0003-802-22-spectrum-occuoancy-sensing-criteria-for-standards-development.docx</a:t>
            </a:r>
            <a:r>
              <a:rPr lang="en-GB" sz="1600" dirty="0"/>
              <a:t> as the contents of the P802.22.3 Criteria for Standard Development (CSD), to be forwarded to the IEEE 802 EC. To allow the Chair to make a motion during the Closing EC Meeting seeking approval to submit the PAR form to IEEE SA NESCOM. To allow the Chair to make the necessary changes to the PAR form based on the comments from IEEE 802 EC or the IEEE SA NESCOM members and submit the revised PAR to the NESCOM. </a:t>
            </a:r>
            <a:endParaRPr lang="en-US" sz="1600" dirty="0"/>
          </a:p>
          <a:p>
            <a:r>
              <a:rPr lang="en-GB" sz="1600" dirty="0"/>
              <a:t> </a:t>
            </a:r>
            <a:r>
              <a:rPr lang="en-GB" sz="1600" dirty="0" smtClean="0"/>
              <a:t>Move</a:t>
            </a:r>
            <a:r>
              <a:rPr lang="en-GB" sz="1600" dirty="0"/>
              <a:t>: Chang-woo Pyo</a:t>
            </a:r>
            <a:endParaRPr lang="en-US" sz="1600" dirty="0"/>
          </a:p>
          <a:p>
            <a:r>
              <a:rPr lang="en-GB" sz="1600" dirty="0"/>
              <a:t>Second: Jerry Kalke</a:t>
            </a:r>
            <a:endParaRPr lang="en-US" sz="1600" dirty="0"/>
          </a:p>
          <a:p>
            <a:r>
              <a:rPr lang="en-GB" sz="1600" dirty="0"/>
              <a:t>For: 8</a:t>
            </a:r>
            <a:endParaRPr lang="en-US" sz="1600" dirty="0"/>
          </a:p>
          <a:p>
            <a:r>
              <a:rPr lang="en-GB" sz="1600" dirty="0"/>
              <a:t>Against:  0</a:t>
            </a:r>
            <a:endParaRPr lang="en-US" sz="1600" dirty="0"/>
          </a:p>
          <a:p>
            <a:r>
              <a:rPr lang="en-GB" sz="1600" dirty="0"/>
              <a:t>Abstain: 0</a:t>
            </a:r>
            <a:endParaRPr lang="en-US" sz="1600" dirty="0"/>
          </a:p>
          <a:p>
            <a:r>
              <a:rPr lang="en-GB" sz="1600" dirty="0"/>
              <a:t>Motion Passes. </a:t>
            </a:r>
            <a:r>
              <a:rPr lang="en-US" sz="3200" dirty="0"/>
              <a:t/>
            </a:r>
            <a:br>
              <a:rPr lang="en-US" sz="3200" dirty="0"/>
            </a:br>
            <a:endParaRPr lang="en-US" sz="3200" dirty="0" smtClean="0">
              <a:solidFill>
                <a:schemeClr val="accent2"/>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smtClean="0"/>
              <a:t>Apurva N. Mody, BAE Systems</a:t>
            </a:r>
            <a:endParaRPr lang="en-GB" dirty="0"/>
          </a:p>
        </p:txBody>
      </p:sp>
    </p:spTree>
    <p:extLst>
      <p:ext uri="{BB962C8B-B14F-4D97-AF65-F5344CB8AC3E}">
        <p14:creationId xmlns:p14="http://schemas.microsoft.com/office/powerpoint/2010/main" val="4883326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5500694" y="6475413"/>
            <a:ext cx="3041644" cy="180975"/>
          </a:xfrm>
        </p:spPr>
        <p:txBody>
          <a:bodyPr/>
          <a:lstStyle/>
          <a:p>
            <a:r>
              <a:rPr lang="en-GB" dirty="0" smtClean="0"/>
              <a:t>Apurva N. Mody, BAE Systems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762000" y="1676400"/>
            <a:ext cx="7772400" cy="28956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600" dirty="0" smtClean="0"/>
              <a:t>Second Extension for the Spectrum Occupancy Sensing (SOS) Study Group under the 802.22 WG</a:t>
            </a:r>
            <a:endParaRPr lang="en-GB" sz="36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762000"/>
          </a:xfrm>
        </p:spPr>
        <p:txBody>
          <a:bodyPr/>
          <a:lstStyle/>
          <a:p>
            <a:r>
              <a:rPr lang="en-US" sz="2800" dirty="0" smtClean="0"/>
              <a:t>802.22 WG Motions to Approve the P802.22.3 PAR and CSD, Thursday, July 17</a:t>
            </a:r>
            <a:r>
              <a:rPr lang="en-US" sz="2800" baseline="30000" dirty="0" smtClean="0"/>
              <a:t>th</a:t>
            </a:r>
            <a:r>
              <a:rPr lang="en-US" sz="2800" dirty="0" smtClean="0"/>
              <a:t>, 2014</a:t>
            </a:r>
            <a:endParaRPr lang="en-US" sz="2800" dirty="0"/>
          </a:p>
        </p:txBody>
      </p:sp>
      <p:sp>
        <p:nvSpPr>
          <p:cNvPr id="3" name="Content Placeholder 2"/>
          <p:cNvSpPr>
            <a:spLocks noGrp="1"/>
          </p:cNvSpPr>
          <p:nvPr>
            <p:ph idx="1"/>
          </p:nvPr>
        </p:nvSpPr>
        <p:spPr>
          <a:xfrm>
            <a:off x="228600" y="1524000"/>
            <a:ext cx="8610600" cy="4800600"/>
          </a:xfrm>
        </p:spPr>
        <p:txBody>
          <a:bodyPr/>
          <a:lstStyle/>
          <a:p>
            <a:pPr marL="0" indent="0"/>
            <a:r>
              <a:rPr lang="en-GB" sz="1600" dirty="0"/>
              <a:t>The Working Group accepts the suggestion from the 802.11 WG to change the name from ‘Spectrum Occupancy Sensing’ to ‘Spectrum Characterization and Occupancy Sensing (SCOS).’ The 802.22 WG further approves the updated PAR and CSD documents with this editorial change as can be found in documents 22-14-0075Rev5 and 22-14-0061Rev7,  (</a:t>
            </a:r>
            <a:r>
              <a:rPr lang="en-GB" sz="1600" u="sng" dirty="0">
                <a:hlinkClick r:id="rId2"/>
              </a:rPr>
              <a:t>https://mentor.ieee.org/802.22/dcn/14/22-14-0075-05-0003-spectrum-characterization-and-occupancy-sensing-par-form.docx</a:t>
            </a:r>
            <a:r>
              <a:rPr lang="en-GB" sz="1600" dirty="0"/>
              <a:t>),(</a:t>
            </a:r>
            <a:r>
              <a:rPr lang="en-GB" sz="1600" u="sng" dirty="0">
                <a:hlinkClick r:id="rId3"/>
              </a:rPr>
              <a:t>https://mentor.ieee.org/802.22/dcn/14/22-14-0061-07-0003-802-22-spectrum-characterization-and-occupancy-sensing-csd.docx</a:t>
            </a:r>
            <a:r>
              <a:rPr lang="en-GB" sz="1600" dirty="0"/>
              <a:t>). The 802.22 WG requests the Chair to make a motion during the Closing EC Meeting seeking approval to submit the PAR form to IEEE SA NESCOM. To allow the Chair to make the necessary changes to the PAR form based on any other comments from IEEE 802 EC or the IEEE SA NESCOM members and submit the revised PAR to the NESCOM. </a:t>
            </a:r>
            <a:endParaRPr lang="en-US" sz="1600" dirty="0"/>
          </a:p>
          <a:p>
            <a:r>
              <a:rPr lang="en-GB" sz="1600" dirty="0" smtClean="0"/>
              <a:t>Move</a:t>
            </a:r>
            <a:r>
              <a:rPr lang="en-GB" sz="1600" dirty="0"/>
              <a:t>: Chang-woo Pyo</a:t>
            </a:r>
            <a:endParaRPr lang="en-US" sz="1600" dirty="0"/>
          </a:p>
          <a:p>
            <a:r>
              <a:rPr lang="en-GB" sz="1600" dirty="0"/>
              <a:t>Second: Jerry Kalke</a:t>
            </a:r>
            <a:endParaRPr lang="en-US" sz="1600" dirty="0"/>
          </a:p>
          <a:p>
            <a:r>
              <a:rPr lang="en-GB" sz="1600" dirty="0"/>
              <a:t>For: 7</a:t>
            </a:r>
            <a:endParaRPr lang="en-US" sz="1600" dirty="0"/>
          </a:p>
          <a:p>
            <a:r>
              <a:rPr lang="en-GB" sz="1600" dirty="0"/>
              <a:t>Against:  0</a:t>
            </a:r>
            <a:endParaRPr lang="en-US" sz="1600" dirty="0"/>
          </a:p>
          <a:p>
            <a:r>
              <a:rPr lang="en-GB" sz="1600" dirty="0"/>
              <a:t>Abstain: 0</a:t>
            </a:r>
            <a:endParaRPr lang="en-US" sz="1600" dirty="0"/>
          </a:p>
          <a:p>
            <a:r>
              <a:rPr lang="en-GB" sz="1600" dirty="0"/>
              <a:t>Motion Passes.  </a:t>
            </a:r>
            <a:endParaRPr lang="en-US" sz="1600" dirty="0"/>
          </a:p>
          <a:p>
            <a:r>
              <a:rPr lang="en-US" sz="3200" dirty="0"/>
              <a:t/>
            </a:r>
            <a:br>
              <a:rPr lang="en-US" sz="3200" dirty="0"/>
            </a:br>
            <a:endParaRPr lang="en-US" sz="3200" dirty="0" smtClean="0">
              <a:solidFill>
                <a:schemeClr val="accent2"/>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dirty="0" smtClean="0"/>
              <a:t>Apurva N. Mody, BAE Systems</a:t>
            </a:r>
            <a:endParaRPr lang="en-GB" dirty="0"/>
          </a:p>
        </p:txBody>
      </p:sp>
    </p:spTree>
    <p:extLst>
      <p:ext uri="{BB962C8B-B14F-4D97-AF65-F5344CB8AC3E}">
        <p14:creationId xmlns:p14="http://schemas.microsoft.com/office/powerpoint/2010/main" val="195420262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762000"/>
          </a:xfrm>
        </p:spPr>
        <p:txBody>
          <a:bodyPr/>
          <a:lstStyle/>
          <a:p>
            <a:r>
              <a:rPr lang="en-US" sz="2800" dirty="0" smtClean="0"/>
              <a:t>EC Motion to Submit the P802.22.3 PAR to IEEE SA NESCOM</a:t>
            </a:r>
            <a:endParaRPr lang="en-US" sz="2800" dirty="0"/>
          </a:p>
        </p:txBody>
      </p:sp>
      <p:sp>
        <p:nvSpPr>
          <p:cNvPr id="3" name="Content Placeholder 2"/>
          <p:cNvSpPr>
            <a:spLocks noGrp="1"/>
          </p:cNvSpPr>
          <p:nvPr>
            <p:ph idx="1"/>
          </p:nvPr>
        </p:nvSpPr>
        <p:spPr>
          <a:xfrm>
            <a:off x="228600" y="1524000"/>
            <a:ext cx="8610600" cy="4800600"/>
          </a:xfrm>
        </p:spPr>
        <p:txBody>
          <a:bodyPr/>
          <a:lstStyle/>
          <a:p>
            <a:pPr marL="0" indent="0"/>
            <a:r>
              <a:rPr lang="en-US" dirty="0" smtClean="0"/>
              <a:t>EC Approves submission of the P802.22.3 PAR as contained in Document </a:t>
            </a:r>
            <a:r>
              <a:rPr lang="en-US" dirty="0" smtClean="0">
                <a:hlinkClick r:id="rId2"/>
              </a:rPr>
              <a:t>22-14-0075 Rev4 </a:t>
            </a:r>
            <a:r>
              <a:rPr lang="en-US" dirty="0" smtClean="0"/>
              <a:t>with editorial change in the name from ‘Spectrum Occupancy Sensing’ to ‘Spectrum Characterization and Occupancy Sensing’ as shown in Document </a:t>
            </a:r>
            <a:r>
              <a:rPr lang="en-US" dirty="0" smtClean="0">
                <a:hlinkClick r:id="rId3"/>
              </a:rPr>
              <a:t>22-14-0075 Rev5 </a:t>
            </a:r>
            <a:endParaRPr lang="en-US" dirty="0"/>
          </a:p>
          <a:p>
            <a:r>
              <a:rPr lang="en-GB" dirty="0" smtClean="0"/>
              <a:t>Move</a:t>
            </a:r>
            <a:r>
              <a:rPr lang="en-GB" dirty="0"/>
              <a:t>: </a:t>
            </a:r>
            <a:r>
              <a:rPr lang="en-GB" dirty="0" smtClean="0"/>
              <a:t>Apurva N. Mody</a:t>
            </a:r>
          </a:p>
          <a:p>
            <a:r>
              <a:rPr lang="en-GB" dirty="0" smtClean="0"/>
              <a:t>Second</a:t>
            </a:r>
            <a:r>
              <a:rPr lang="en-GB" dirty="0"/>
              <a:t>: </a:t>
            </a:r>
            <a:r>
              <a:rPr lang="en-GB" dirty="0" smtClean="0"/>
              <a:t>Steve Shellhammer</a:t>
            </a:r>
            <a:endParaRPr lang="en-US" dirty="0"/>
          </a:p>
          <a:p>
            <a:r>
              <a:rPr lang="en-GB" dirty="0"/>
              <a:t>For: </a:t>
            </a:r>
            <a:r>
              <a:rPr lang="en-GB" dirty="0" smtClean="0"/>
              <a:t>12</a:t>
            </a:r>
            <a:endParaRPr lang="en-US" dirty="0"/>
          </a:p>
          <a:p>
            <a:r>
              <a:rPr lang="en-GB" dirty="0"/>
              <a:t>Against: </a:t>
            </a:r>
            <a:r>
              <a:rPr lang="en-GB" dirty="0" smtClean="0"/>
              <a:t>0 </a:t>
            </a:r>
            <a:endParaRPr lang="en-US" dirty="0"/>
          </a:p>
          <a:p>
            <a:r>
              <a:rPr lang="en-GB" dirty="0"/>
              <a:t>Abstain: </a:t>
            </a:r>
            <a:r>
              <a:rPr lang="en-GB" dirty="0" smtClean="0"/>
              <a:t>0</a:t>
            </a:r>
            <a:endParaRPr lang="en-US" dirty="0"/>
          </a:p>
          <a:p>
            <a:r>
              <a:rPr lang="en-GB" dirty="0"/>
              <a:t>Motion </a:t>
            </a:r>
            <a:r>
              <a:rPr lang="en-GB" dirty="0" smtClean="0"/>
              <a:t>Passes</a:t>
            </a:r>
            <a:endParaRPr lang="en-US" dirty="0"/>
          </a:p>
          <a:p>
            <a:r>
              <a:rPr lang="en-US" sz="4400" dirty="0"/>
              <a:t/>
            </a:r>
            <a:br>
              <a:rPr lang="en-US" sz="4400" dirty="0"/>
            </a:br>
            <a:endParaRPr lang="en-US" sz="4400" dirty="0" smtClean="0">
              <a:solidFill>
                <a:schemeClr val="accent2"/>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dirty="0" smtClean="0"/>
              <a:t>Apurva N. Mody, BAE Systems</a:t>
            </a:r>
            <a:endParaRPr lang="en-GB" dirty="0"/>
          </a:p>
        </p:txBody>
      </p:sp>
    </p:spTree>
    <p:extLst>
      <p:ext uri="{BB962C8B-B14F-4D97-AF65-F5344CB8AC3E}">
        <p14:creationId xmlns:p14="http://schemas.microsoft.com/office/powerpoint/2010/main" val="400898586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762000"/>
          </a:xfrm>
        </p:spPr>
        <p:txBody>
          <a:bodyPr/>
          <a:lstStyle/>
          <a:p>
            <a:r>
              <a:rPr lang="en-US" sz="2800" dirty="0" smtClean="0"/>
              <a:t>EC Motion to </a:t>
            </a:r>
            <a:r>
              <a:rPr lang="en-US" sz="2800" dirty="0" smtClean="0"/>
              <a:t>Confirm </a:t>
            </a:r>
            <a:r>
              <a:rPr lang="en-US" sz="2800" dirty="0" smtClean="0"/>
              <a:t>the P802.22.3 </a:t>
            </a:r>
            <a:r>
              <a:rPr lang="en-US" sz="2800" dirty="0" smtClean="0"/>
              <a:t>CSD</a:t>
            </a:r>
            <a:endParaRPr lang="en-US" sz="2800" dirty="0"/>
          </a:p>
        </p:txBody>
      </p:sp>
      <p:sp>
        <p:nvSpPr>
          <p:cNvPr id="3" name="Content Placeholder 2"/>
          <p:cNvSpPr>
            <a:spLocks noGrp="1"/>
          </p:cNvSpPr>
          <p:nvPr>
            <p:ph idx="1"/>
          </p:nvPr>
        </p:nvSpPr>
        <p:spPr>
          <a:xfrm>
            <a:off x="228600" y="1524000"/>
            <a:ext cx="8610600" cy="4800600"/>
          </a:xfrm>
        </p:spPr>
        <p:txBody>
          <a:bodyPr/>
          <a:lstStyle/>
          <a:p>
            <a:pPr marL="0" indent="0"/>
            <a:r>
              <a:rPr lang="en-US" dirty="0" smtClean="0"/>
              <a:t>EC </a:t>
            </a:r>
            <a:r>
              <a:rPr lang="en-US" dirty="0" smtClean="0"/>
              <a:t>confirms Document </a:t>
            </a:r>
            <a:r>
              <a:rPr lang="en-US" dirty="0" smtClean="0">
                <a:hlinkClick r:id="rId2"/>
              </a:rPr>
              <a:t>22-14-0061 Rev6 </a:t>
            </a:r>
            <a:r>
              <a:rPr lang="en-US" dirty="0" smtClean="0"/>
              <a:t>as the CSD for the P802.22.3 PAR on Spectrum Characterization and </a:t>
            </a:r>
            <a:r>
              <a:rPr lang="en-US" dirty="0"/>
              <a:t>Occupancy Sensing with editorial change in the name from ‘Spectrum Occupancy Sensing’ to ‘Spectrum Characterization and Occupancy Sensing’ as shown in Document </a:t>
            </a:r>
            <a:r>
              <a:rPr lang="en-US" dirty="0" smtClean="0">
                <a:hlinkClick r:id="rId3"/>
              </a:rPr>
              <a:t>22-14-0061 Rev7 </a:t>
            </a:r>
            <a:endParaRPr lang="en-US" dirty="0"/>
          </a:p>
          <a:p>
            <a:r>
              <a:rPr lang="en-GB" dirty="0" smtClean="0"/>
              <a:t>Move</a:t>
            </a:r>
            <a:r>
              <a:rPr lang="en-GB" dirty="0"/>
              <a:t>: </a:t>
            </a:r>
            <a:r>
              <a:rPr lang="en-GB" dirty="0" smtClean="0"/>
              <a:t>Apurva N. Mody</a:t>
            </a:r>
          </a:p>
          <a:p>
            <a:r>
              <a:rPr lang="en-GB" dirty="0" smtClean="0"/>
              <a:t>Second</a:t>
            </a:r>
            <a:r>
              <a:rPr lang="en-GB" dirty="0"/>
              <a:t>: </a:t>
            </a:r>
            <a:r>
              <a:rPr lang="en-GB" dirty="0" smtClean="0"/>
              <a:t>Steve Shellhammer</a:t>
            </a:r>
            <a:endParaRPr lang="en-US" dirty="0"/>
          </a:p>
          <a:p>
            <a:r>
              <a:rPr lang="en-GB" dirty="0"/>
              <a:t>For: </a:t>
            </a:r>
            <a:r>
              <a:rPr lang="en-GB" dirty="0" smtClean="0"/>
              <a:t>13</a:t>
            </a:r>
            <a:endParaRPr lang="en-US" dirty="0"/>
          </a:p>
          <a:p>
            <a:r>
              <a:rPr lang="en-GB" dirty="0"/>
              <a:t>Against: </a:t>
            </a:r>
            <a:r>
              <a:rPr lang="en-GB" dirty="0" smtClean="0"/>
              <a:t>0 </a:t>
            </a:r>
            <a:endParaRPr lang="en-US" dirty="0"/>
          </a:p>
          <a:p>
            <a:r>
              <a:rPr lang="en-GB" dirty="0"/>
              <a:t>Abstain: </a:t>
            </a:r>
            <a:r>
              <a:rPr lang="en-GB" dirty="0" smtClean="0"/>
              <a:t>0</a:t>
            </a:r>
            <a:endParaRPr lang="en-US" dirty="0"/>
          </a:p>
          <a:p>
            <a:r>
              <a:rPr lang="en-GB" dirty="0"/>
              <a:t>Motion </a:t>
            </a:r>
            <a:r>
              <a:rPr lang="en-GB" dirty="0" smtClean="0"/>
              <a:t>Passes</a:t>
            </a:r>
            <a:endParaRPr lang="en-US" dirty="0"/>
          </a:p>
          <a:p>
            <a:r>
              <a:rPr lang="en-US" sz="4400" dirty="0"/>
              <a:t/>
            </a:r>
            <a:br>
              <a:rPr lang="en-US" sz="4400" dirty="0"/>
            </a:br>
            <a:endParaRPr lang="en-US" sz="4400" dirty="0" smtClean="0">
              <a:solidFill>
                <a:schemeClr val="accent2"/>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dirty="0" smtClean="0"/>
              <a:t>Apurva N. Mody, BAE Systems</a:t>
            </a:r>
            <a:endParaRPr lang="en-GB" dirty="0"/>
          </a:p>
        </p:txBody>
      </p:sp>
    </p:spTree>
    <p:extLst>
      <p:ext uri="{BB962C8B-B14F-4D97-AF65-F5344CB8AC3E}">
        <p14:creationId xmlns:p14="http://schemas.microsoft.com/office/powerpoint/2010/main" val="15669933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5500694" y="6475413"/>
            <a:ext cx="3041644" cy="180975"/>
          </a:xfrm>
        </p:spPr>
        <p:txBody>
          <a:bodyPr/>
          <a:lstStyle/>
          <a:p>
            <a:r>
              <a:rPr lang="en-GB" dirty="0" smtClean="0"/>
              <a:t>Apurva N. Mody, BAE Systems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
        <p:nvSpPr>
          <p:cNvPr id="4097" name="Rectangle 1"/>
          <p:cNvSpPr>
            <a:spLocks noGrp="1" noChangeArrowheads="1"/>
          </p:cNvSpPr>
          <p:nvPr>
            <p:ph type="title"/>
          </p:nvPr>
        </p:nvSpPr>
        <p:spPr>
          <a:xfrm>
            <a:off x="609600" y="2209800"/>
            <a:ext cx="8229600" cy="19812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600" dirty="0" smtClean="0"/>
              <a:t>Motion to Approve </a:t>
            </a:r>
            <a:r>
              <a:rPr lang="en-US" sz="3600" dirty="0" smtClean="0"/>
              <a:t>IEEE </a:t>
            </a:r>
            <a:r>
              <a:rPr lang="en-US" sz="3600" dirty="0"/>
              <a:t>802 Response to FDIS 60 days ballot Comments on the IEEE Std. 802.22-2011</a:t>
            </a:r>
            <a:endParaRPr lang="en-GB" sz="3600" dirty="0"/>
          </a:p>
        </p:txBody>
      </p:sp>
    </p:spTree>
    <p:extLst>
      <p:ext uri="{BB962C8B-B14F-4D97-AF65-F5344CB8AC3E}">
        <p14:creationId xmlns:p14="http://schemas.microsoft.com/office/powerpoint/2010/main" val="315922929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676400"/>
            <a:ext cx="7772400" cy="4495800"/>
          </a:xfrm>
        </p:spPr>
        <p:txBody>
          <a:bodyPr/>
          <a:lstStyle/>
          <a:p>
            <a:pPr marL="0" indent="0"/>
            <a:r>
              <a:rPr lang="en-GB" sz="1600" dirty="0"/>
              <a:t>The IEEE 802.22 Working Group approves the document number </a:t>
            </a:r>
            <a:r>
              <a:rPr lang="en-GB" sz="1600" dirty="0">
                <a:hlinkClick r:id="rId2"/>
              </a:rPr>
              <a:t>ec-14-0052-INTL</a:t>
            </a:r>
            <a:r>
              <a:rPr lang="en-GB" sz="1600" dirty="0"/>
              <a:t> to be liaised back to ISO JTC1 in response to the SC6 NB comments under the 60 days ballot of the IEEE Std. 802.22-2011. The IEEE 802.22 Working Group further requests the 802.22 Working Group chair to seek an approval from the 802 EC to liaise this document to ISO JTC1 in response to the SC6 NB comments under the 60 days ballot of the IEEE Std. 802.22-2011. </a:t>
            </a:r>
            <a:r>
              <a:rPr lang="en-GB" sz="1600" dirty="0"/>
              <a:t>The 802.22 Working Group gives editorial privileges to 802.22 WG chair to put the document in the correct format or to make modifications and corrections based on any comments received from the EC or other members of the community</a:t>
            </a:r>
            <a:r>
              <a:rPr lang="en-GB" sz="1600" dirty="0" smtClean="0"/>
              <a:t>.</a:t>
            </a:r>
          </a:p>
          <a:p>
            <a:pPr marL="0" indent="0"/>
            <a:r>
              <a:rPr lang="en-GB" sz="1600" dirty="0"/>
              <a:t>  </a:t>
            </a:r>
            <a:endParaRPr lang="en-US" sz="1600" dirty="0"/>
          </a:p>
          <a:p>
            <a:r>
              <a:rPr lang="en-GB" sz="1600" dirty="0"/>
              <a:t>Move: </a:t>
            </a:r>
            <a:r>
              <a:rPr lang="en-US" sz="1600" dirty="0"/>
              <a:t>Jerry Kalke </a:t>
            </a:r>
          </a:p>
          <a:p>
            <a:r>
              <a:rPr lang="en-GB" sz="1600" dirty="0"/>
              <a:t>Second:  Chang-Woo Pyo</a:t>
            </a:r>
            <a:endParaRPr lang="en-US" sz="1600" dirty="0"/>
          </a:p>
          <a:p>
            <a:r>
              <a:rPr lang="en-GB" sz="1600" dirty="0"/>
              <a:t>For:  9</a:t>
            </a:r>
            <a:endParaRPr lang="en-US" sz="1600" dirty="0"/>
          </a:p>
          <a:p>
            <a:r>
              <a:rPr lang="en-GB" sz="1600" dirty="0"/>
              <a:t>Against: 0  </a:t>
            </a:r>
            <a:endParaRPr lang="en-US" sz="1600" dirty="0"/>
          </a:p>
          <a:p>
            <a:r>
              <a:rPr lang="en-GB" sz="1600" dirty="0"/>
              <a:t>Abstain:  0</a:t>
            </a:r>
            <a:endParaRPr lang="en-US" sz="1600" dirty="0"/>
          </a:p>
          <a:p>
            <a:r>
              <a:rPr lang="en-GB" sz="1600" dirty="0"/>
              <a:t>Motion Passes.  </a:t>
            </a:r>
            <a:endParaRPr lang="en-US" sz="1600" dirty="0"/>
          </a:p>
          <a:p>
            <a:endParaRPr lang="en-AU" sz="1600" i="1" dirty="0" smtClean="0"/>
          </a:p>
        </p:txBody>
      </p:sp>
      <p:sp>
        <p:nvSpPr>
          <p:cNvPr id="5" name="Slide Number Placeholder 4"/>
          <p:cNvSpPr>
            <a:spLocks noGrp="1"/>
          </p:cNvSpPr>
          <p:nvPr>
            <p:ph type="sldNum" sz="quarter" idx="4294967295"/>
          </p:nvPr>
        </p:nvSpPr>
        <p:spPr>
          <a:xfrm>
            <a:off x="4038600" y="6475412"/>
            <a:ext cx="957937" cy="306387"/>
          </a:xfrm>
          <a:prstGeom prst="rect">
            <a:avLst/>
          </a:prstGeom>
        </p:spPr>
        <p:txBody>
          <a:bodyPr/>
          <a:lstStyle/>
          <a:p>
            <a:pPr>
              <a:defRPr/>
            </a:pPr>
            <a:r>
              <a:rPr lang="en-US" sz="1800" dirty="0" smtClean="0">
                <a:solidFill>
                  <a:schemeClr val="tx1"/>
                </a:solidFill>
              </a:rPr>
              <a:t>Slide </a:t>
            </a:r>
            <a:fld id="{EF4002E7-DB4D-4CC3-8382-1939D19420D8}" type="slidenum">
              <a:rPr lang="en-US" sz="1800" smtClean="0">
                <a:solidFill>
                  <a:schemeClr val="tx1"/>
                </a:solidFill>
              </a:rPr>
              <a:pPr>
                <a:defRPr/>
              </a:pPr>
              <a:t>24</a:t>
            </a:fld>
            <a:endParaRPr lang="en-US" sz="1800" dirty="0">
              <a:solidFill>
                <a:schemeClr val="tx1"/>
              </a:solidFill>
            </a:endParaRPr>
          </a:p>
        </p:txBody>
      </p:sp>
      <p:sp>
        <p:nvSpPr>
          <p:cNvPr id="8" name="Title 1"/>
          <p:cNvSpPr>
            <a:spLocks noGrp="1"/>
          </p:cNvSpPr>
          <p:nvPr>
            <p:ph type="title"/>
          </p:nvPr>
        </p:nvSpPr>
        <p:spPr>
          <a:xfrm>
            <a:off x="304800" y="685800"/>
            <a:ext cx="8534400" cy="838200"/>
          </a:xfrm>
        </p:spPr>
        <p:txBody>
          <a:bodyPr/>
          <a:lstStyle/>
          <a:p>
            <a:r>
              <a:rPr lang="en-US" sz="2400" dirty="0" smtClean="0"/>
              <a:t>IEEE 802.22 WG Motion </a:t>
            </a:r>
            <a:r>
              <a:rPr lang="en-US" sz="2400" dirty="0"/>
              <a:t>to Approve Response to FDIS 60 days ballot Comments on the IEEE Std. 802.22-2011 </a:t>
            </a:r>
            <a:endParaRPr lang="en-AU" sz="2400" dirty="0"/>
          </a:p>
        </p:txBody>
      </p:sp>
    </p:spTree>
    <p:extLst>
      <p:ext uri="{BB962C8B-B14F-4D97-AF65-F5344CB8AC3E}">
        <p14:creationId xmlns:p14="http://schemas.microsoft.com/office/powerpoint/2010/main" val="117056160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676400"/>
            <a:ext cx="7772400" cy="4495800"/>
          </a:xfrm>
        </p:spPr>
        <p:txBody>
          <a:bodyPr/>
          <a:lstStyle/>
          <a:p>
            <a:pPr marL="0" indent="0"/>
            <a:r>
              <a:rPr lang="en-US" dirty="0" smtClean="0"/>
              <a:t>EC Approves Document </a:t>
            </a:r>
            <a:r>
              <a:rPr lang="en-US" dirty="0" smtClean="0">
                <a:hlinkClick r:id="rId2"/>
              </a:rPr>
              <a:t>ec-14-0052-INTL Rev1 </a:t>
            </a:r>
            <a:r>
              <a:rPr lang="en-US" dirty="0" smtClean="0"/>
              <a:t>as a Liaison Response to ISO JTC1 SC6 for the FDIS 60 Days Ballot Comments on the IEEE Std. 802.22-2011.</a:t>
            </a:r>
            <a:endParaRPr lang="en-US" dirty="0"/>
          </a:p>
          <a:p>
            <a:r>
              <a:rPr lang="en-GB" dirty="0"/>
              <a:t>  </a:t>
            </a:r>
            <a:endParaRPr lang="en-US" dirty="0"/>
          </a:p>
          <a:p>
            <a:r>
              <a:rPr lang="en-GB" dirty="0"/>
              <a:t>Move: </a:t>
            </a:r>
            <a:r>
              <a:rPr lang="en-US" dirty="0" smtClean="0"/>
              <a:t>Apurva N. Mody</a:t>
            </a:r>
            <a:endParaRPr lang="en-US" dirty="0"/>
          </a:p>
          <a:p>
            <a:r>
              <a:rPr lang="en-GB" dirty="0"/>
              <a:t>Second: </a:t>
            </a:r>
            <a:r>
              <a:rPr lang="en-GB" dirty="0" smtClean="0"/>
              <a:t> Steve Shellhammer</a:t>
            </a:r>
            <a:endParaRPr lang="en-US" dirty="0"/>
          </a:p>
          <a:p>
            <a:r>
              <a:rPr lang="en-GB" dirty="0"/>
              <a:t>For:  </a:t>
            </a:r>
            <a:r>
              <a:rPr lang="en-GB" dirty="0" smtClean="0"/>
              <a:t>13</a:t>
            </a:r>
            <a:endParaRPr lang="en-US" dirty="0"/>
          </a:p>
          <a:p>
            <a:r>
              <a:rPr lang="en-GB" dirty="0"/>
              <a:t>Against: </a:t>
            </a:r>
            <a:r>
              <a:rPr lang="en-GB" dirty="0" smtClean="0"/>
              <a:t>0  </a:t>
            </a:r>
            <a:endParaRPr lang="en-US" dirty="0"/>
          </a:p>
          <a:p>
            <a:r>
              <a:rPr lang="en-GB" dirty="0"/>
              <a:t>Abstain: </a:t>
            </a:r>
            <a:r>
              <a:rPr lang="en-GB" dirty="0" smtClean="0"/>
              <a:t>0</a:t>
            </a:r>
            <a:endParaRPr lang="en-US" dirty="0"/>
          </a:p>
          <a:p>
            <a:r>
              <a:rPr lang="en-GB" dirty="0"/>
              <a:t>Motion </a:t>
            </a:r>
            <a:r>
              <a:rPr lang="en-GB" dirty="0" smtClean="0"/>
              <a:t>Passes </a:t>
            </a:r>
            <a:endParaRPr lang="en-US" dirty="0"/>
          </a:p>
          <a:p>
            <a:endParaRPr lang="en-AU" i="1" dirty="0" smtClean="0"/>
          </a:p>
        </p:txBody>
      </p:sp>
      <p:sp>
        <p:nvSpPr>
          <p:cNvPr id="5" name="Slide Number Placeholder 4"/>
          <p:cNvSpPr>
            <a:spLocks noGrp="1"/>
          </p:cNvSpPr>
          <p:nvPr>
            <p:ph type="sldNum" sz="quarter" idx="4294967295"/>
          </p:nvPr>
        </p:nvSpPr>
        <p:spPr>
          <a:xfrm>
            <a:off x="4114800" y="6475412"/>
            <a:ext cx="1110337" cy="230187"/>
          </a:xfrm>
          <a:prstGeom prst="rect">
            <a:avLst/>
          </a:prstGeom>
        </p:spPr>
        <p:txBody>
          <a:bodyPr/>
          <a:lstStyle/>
          <a:p>
            <a:pPr>
              <a:defRPr/>
            </a:pPr>
            <a:r>
              <a:rPr lang="en-US" dirty="0" smtClean="0"/>
              <a:t>Slide </a:t>
            </a:r>
            <a:fld id="{EF4002E7-DB4D-4CC3-8382-1939D19420D8}" type="slidenum">
              <a:rPr lang="en-US" smtClean="0"/>
              <a:pPr>
                <a:defRPr/>
              </a:pPr>
              <a:t>25</a:t>
            </a:fld>
            <a:endParaRPr lang="en-US" dirty="0"/>
          </a:p>
        </p:txBody>
      </p:sp>
      <p:sp>
        <p:nvSpPr>
          <p:cNvPr id="8" name="Title 1"/>
          <p:cNvSpPr>
            <a:spLocks noGrp="1"/>
          </p:cNvSpPr>
          <p:nvPr>
            <p:ph type="title"/>
          </p:nvPr>
        </p:nvSpPr>
        <p:spPr>
          <a:xfrm>
            <a:off x="304800" y="685800"/>
            <a:ext cx="8534400" cy="838200"/>
          </a:xfrm>
        </p:spPr>
        <p:txBody>
          <a:bodyPr/>
          <a:lstStyle/>
          <a:p>
            <a:r>
              <a:rPr lang="en-US" sz="2400" dirty="0" smtClean="0"/>
              <a:t>EC Motion </a:t>
            </a:r>
            <a:r>
              <a:rPr lang="en-US" sz="2400" dirty="0"/>
              <a:t>to Approve Response to FDIS 60 days ballot Comments on the IEEE Std. 802.22-2011 </a:t>
            </a:r>
            <a:endParaRPr lang="en-AU" sz="2400" dirty="0"/>
          </a:p>
        </p:txBody>
      </p:sp>
    </p:spTree>
    <p:extLst>
      <p:ext uri="{BB962C8B-B14F-4D97-AF65-F5344CB8AC3E}">
        <p14:creationId xmlns:p14="http://schemas.microsoft.com/office/powerpoint/2010/main" val="46134275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5500694" y="6475413"/>
            <a:ext cx="3041644" cy="180975"/>
          </a:xfrm>
        </p:spPr>
        <p:txBody>
          <a:bodyPr/>
          <a:lstStyle/>
          <a:p>
            <a:r>
              <a:rPr lang="en-GB" dirty="0" smtClean="0"/>
              <a:t>Apurva N. Mody, BAE Systems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
        <p:nvSpPr>
          <p:cNvPr id="4097" name="Rectangle 1"/>
          <p:cNvSpPr>
            <a:spLocks noGrp="1" noChangeArrowheads="1"/>
          </p:cNvSpPr>
          <p:nvPr>
            <p:ph type="title"/>
          </p:nvPr>
        </p:nvSpPr>
        <p:spPr>
          <a:xfrm>
            <a:off x="609600" y="2209800"/>
            <a:ext cx="8229600" cy="19812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dirty="0" smtClean="0"/>
              <a:t>Motion to Approve Liaison Request to </a:t>
            </a:r>
            <a:r>
              <a:rPr lang="en-US" sz="2800" dirty="0" smtClean="0"/>
              <a:t>Allocate the Revision Responsibility of the ISO/IEC/IEEE 8802-22 Standards to the IEEE 802.22 WG</a:t>
            </a:r>
            <a:endParaRPr lang="en-GB" sz="2800" dirty="0"/>
          </a:p>
        </p:txBody>
      </p:sp>
    </p:spTree>
    <p:extLst>
      <p:ext uri="{BB962C8B-B14F-4D97-AF65-F5344CB8AC3E}">
        <p14:creationId xmlns:p14="http://schemas.microsoft.com/office/powerpoint/2010/main" val="421121542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905000"/>
            <a:ext cx="7772400" cy="4495800"/>
          </a:xfrm>
        </p:spPr>
        <p:txBody>
          <a:bodyPr/>
          <a:lstStyle/>
          <a:p>
            <a:pPr marL="0" indent="0"/>
            <a:r>
              <a:rPr lang="en-GB" sz="1600" dirty="0"/>
              <a:t>The IEEE 802.22 Working Group approves the document number </a:t>
            </a:r>
            <a:r>
              <a:rPr lang="en-GB" sz="1600" dirty="0">
                <a:hlinkClick r:id="rId2"/>
              </a:rPr>
              <a:t>ec-14-0053-INTL</a:t>
            </a:r>
            <a:r>
              <a:rPr lang="en-GB" sz="1600" dirty="0"/>
              <a:t> to be liaised back to ISO JTC1 to allocate responsibility for the revision process of the ISO/IEC/IEEE 8802-22 series of standards to the IEEE 802.22 WG. The IEEE 802.22 Working Group further requests the 802.22 Working Group chair to seek an approval from the 802 EC to liaise this document to ISO JTC1. </a:t>
            </a:r>
            <a:r>
              <a:rPr lang="en-GB" sz="1600" dirty="0"/>
              <a:t>The 802.22 Working Group gives editorial </a:t>
            </a:r>
            <a:r>
              <a:rPr lang="en-GB" sz="1600" dirty="0" err="1"/>
              <a:t>priviledges</a:t>
            </a:r>
            <a:r>
              <a:rPr lang="en-GB" sz="1600" dirty="0"/>
              <a:t> to 802.22 WG chair to </a:t>
            </a:r>
            <a:r>
              <a:rPr lang="en-GB" sz="1600" dirty="0" smtClean="0"/>
              <a:t>put </a:t>
            </a:r>
            <a:r>
              <a:rPr lang="en-GB" sz="1600" dirty="0"/>
              <a:t>the document in the correct format or to make modifications and corrections based on any comments received from the EC or other members of the community.</a:t>
            </a:r>
            <a:endParaRPr lang="en-US" sz="1600" dirty="0"/>
          </a:p>
          <a:p>
            <a:r>
              <a:rPr lang="en-GB" sz="1600" dirty="0"/>
              <a:t> </a:t>
            </a:r>
            <a:endParaRPr lang="en-US" sz="1600" dirty="0"/>
          </a:p>
          <a:p>
            <a:r>
              <a:rPr lang="en-GB" sz="1600" dirty="0"/>
              <a:t>Move: Peter Flynn </a:t>
            </a:r>
            <a:endParaRPr lang="en-US" sz="1600" dirty="0"/>
          </a:p>
          <a:p>
            <a:r>
              <a:rPr lang="en-GB" sz="1600" dirty="0"/>
              <a:t>Second: </a:t>
            </a:r>
            <a:r>
              <a:rPr lang="en-GB" sz="1600" dirty="0" err="1"/>
              <a:t>Shigenobu</a:t>
            </a:r>
            <a:r>
              <a:rPr lang="en-GB" sz="1600" dirty="0"/>
              <a:t> Sasaki</a:t>
            </a:r>
            <a:endParaRPr lang="en-US" sz="1600" dirty="0"/>
          </a:p>
          <a:p>
            <a:r>
              <a:rPr lang="en-GB" sz="1600" dirty="0"/>
              <a:t>For: 9</a:t>
            </a:r>
            <a:endParaRPr lang="en-US" sz="1600" dirty="0"/>
          </a:p>
          <a:p>
            <a:r>
              <a:rPr lang="en-GB" sz="1600" dirty="0"/>
              <a:t>Against:  0</a:t>
            </a:r>
            <a:endParaRPr lang="en-US" sz="1600" dirty="0"/>
          </a:p>
          <a:p>
            <a:r>
              <a:rPr lang="en-GB" sz="1600" dirty="0"/>
              <a:t>Abstain: 0</a:t>
            </a:r>
            <a:endParaRPr lang="en-US" sz="1600" dirty="0"/>
          </a:p>
          <a:p>
            <a:r>
              <a:rPr lang="en-GB" sz="1600" dirty="0"/>
              <a:t>Motion Passes.</a:t>
            </a:r>
            <a:endParaRPr lang="en-US" sz="1600" dirty="0"/>
          </a:p>
          <a:p>
            <a:endParaRPr lang="en-AU" sz="1600" i="1" dirty="0" smtClean="0"/>
          </a:p>
        </p:txBody>
      </p:sp>
      <p:sp>
        <p:nvSpPr>
          <p:cNvPr id="5" name="Slide Number Placeholder 4"/>
          <p:cNvSpPr>
            <a:spLocks noGrp="1"/>
          </p:cNvSpPr>
          <p:nvPr>
            <p:ph type="sldNum" sz="quarter" idx="4294967295"/>
          </p:nvPr>
        </p:nvSpPr>
        <p:spPr>
          <a:xfrm>
            <a:off x="4038600" y="6475412"/>
            <a:ext cx="957937" cy="306387"/>
          </a:xfrm>
          <a:prstGeom prst="rect">
            <a:avLst/>
          </a:prstGeom>
        </p:spPr>
        <p:txBody>
          <a:bodyPr/>
          <a:lstStyle/>
          <a:p>
            <a:pPr>
              <a:defRPr/>
            </a:pPr>
            <a:r>
              <a:rPr lang="en-US" sz="1800" dirty="0" smtClean="0">
                <a:solidFill>
                  <a:schemeClr val="tx1"/>
                </a:solidFill>
              </a:rPr>
              <a:t>Slide </a:t>
            </a:r>
            <a:fld id="{EF4002E7-DB4D-4CC3-8382-1939D19420D8}" type="slidenum">
              <a:rPr lang="en-US" sz="1800" smtClean="0">
                <a:solidFill>
                  <a:schemeClr val="tx1"/>
                </a:solidFill>
              </a:rPr>
              <a:pPr>
                <a:defRPr/>
              </a:pPr>
              <a:t>27</a:t>
            </a:fld>
            <a:endParaRPr lang="en-US" sz="1800" dirty="0">
              <a:solidFill>
                <a:schemeClr val="tx1"/>
              </a:solidFill>
            </a:endParaRPr>
          </a:p>
        </p:txBody>
      </p:sp>
      <p:sp>
        <p:nvSpPr>
          <p:cNvPr id="8" name="Title 1"/>
          <p:cNvSpPr>
            <a:spLocks noGrp="1"/>
          </p:cNvSpPr>
          <p:nvPr>
            <p:ph type="title"/>
          </p:nvPr>
        </p:nvSpPr>
        <p:spPr>
          <a:xfrm>
            <a:off x="304800" y="685800"/>
            <a:ext cx="8534400" cy="838200"/>
          </a:xfrm>
        </p:spPr>
        <p:txBody>
          <a:bodyPr/>
          <a:lstStyle/>
          <a:p>
            <a:r>
              <a:rPr lang="en-GB" sz="2400" dirty="0" smtClean="0"/>
              <a:t>IEEE 802.22 WG Motion for Liaison </a:t>
            </a:r>
            <a:r>
              <a:rPr lang="en-GB" sz="2400" dirty="0"/>
              <a:t>Request to </a:t>
            </a:r>
            <a:r>
              <a:rPr lang="en-US" sz="2400" dirty="0"/>
              <a:t>Allocate the Revision Responsibility of the ISO/IEC/IEEE 8802-22 Standards to the IEEE 802.22 WG</a:t>
            </a:r>
            <a:endParaRPr lang="en-AU" sz="2400" dirty="0"/>
          </a:p>
        </p:txBody>
      </p:sp>
    </p:spTree>
    <p:extLst>
      <p:ext uri="{BB962C8B-B14F-4D97-AF65-F5344CB8AC3E}">
        <p14:creationId xmlns:p14="http://schemas.microsoft.com/office/powerpoint/2010/main" val="52977064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828800"/>
            <a:ext cx="7772400" cy="4495800"/>
          </a:xfrm>
        </p:spPr>
        <p:txBody>
          <a:bodyPr/>
          <a:lstStyle/>
          <a:p>
            <a:pPr marL="0" indent="0"/>
            <a:r>
              <a:rPr lang="en-US" dirty="0" smtClean="0"/>
              <a:t>EC Approves Document </a:t>
            </a:r>
            <a:r>
              <a:rPr lang="en-US" dirty="0" smtClean="0">
                <a:hlinkClick r:id="rId2"/>
              </a:rPr>
              <a:t>ec-14-0053-INTL Rev1 </a:t>
            </a:r>
            <a:r>
              <a:rPr lang="en-US" dirty="0" smtClean="0"/>
              <a:t>as a Liaison </a:t>
            </a:r>
            <a:r>
              <a:rPr lang="en-GB" dirty="0"/>
              <a:t>Request to </a:t>
            </a:r>
            <a:r>
              <a:rPr lang="en-US" dirty="0"/>
              <a:t>Allocate the Revision Responsibility of the ISO/IEC/IEEE 8802-22 Standards to the IEEE 802.22 WG</a:t>
            </a:r>
          </a:p>
          <a:p>
            <a:r>
              <a:rPr lang="en-GB" dirty="0" smtClean="0"/>
              <a:t>Move</a:t>
            </a:r>
            <a:r>
              <a:rPr lang="en-GB" dirty="0"/>
              <a:t>: </a:t>
            </a:r>
            <a:r>
              <a:rPr lang="en-US" dirty="0" smtClean="0"/>
              <a:t>Apurva N. Mody</a:t>
            </a:r>
            <a:endParaRPr lang="en-US" dirty="0"/>
          </a:p>
          <a:p>
            <a:r>
              <a:rPr lang="en-GB" dirty="0"/>
              <a:t>Second: </a:t>
            </a:r>
            <a:r>
              <a:rPr lang="en-GB" dirty="0" smtClean="0"/>
              <a:t> Steve Shellhammer</a:t>
            </a:r>
            <a:endParaRPr lang="en-US" dirty="0"/>
          </a:p>
          <a:p>
            <a:r>
              <a:rPr lang="en-GB" dirty="0"/>
              <a:t>For: </a:t>
            </a:r>
            <a:r>
              <a:rPr lang="en-GB" dirty="0" smtClean="0"/>
              <a:t>13 </a:t>
            </a:r>
            <a:endParaRPr lang="en-US" dirty="0"/>
          </a:p>
          <a:p>
            <a:r>
              <a:rPr lang="en-GB" dirty="0"/>
              <a:t>Against: </a:t>
            </a:r>
            <a:r>
              <a:rPr lang="en-GB" dirty="0" smtClean="0"/>
              <a:t>0  </a:t>
            </a:r>
            <a:endParaRPr lang="en-US" dirty="0"/>
          </a:p>
          <a:p>
            <a:r>
              <a:rPr lang="en-GB" dirty="0"/>
              <a:t>Abstain: </a:t>
            </a:r>
            <a:r>
              <a:rPr lang="en-GB" dirty="0" smtClean="0"/>
              <a:t>0</a:t>
            </a:r>
            <a:endParaRPr lang="en-US" dirty="0"/>
          </a:p>
          <a:p>
            <a:r>
              <a:rPr lang="en-GB" dirty="0"/>
              <a:t>Motion </a:t>
            </a:r>
            <a:r>
              <a:rPr lang="en-GB" dirty="0" smtClean="0"/>
              <a:t>Passes  </a:t>
            </a:r>
            <a:endParaRPr lang="en-US" dirty="0"/>
          </a:p>
          <a:p>
            <a:endParaRPr lang="en-AU" i="1" dirty="0" smtClean="0"/>
          </a:p>
        </p:txBody>
      </p:sp>
      <p:sp>
        <p:nvSpPr>
          <p:cNvPr id="5" name="Slide Number Placeholder 4"/>
          <p:cNvSpPr>
            <a:spLocks noGrp="1"/>
          </p:cNvSpPr>
          <p:nvPr>
            <p:ph type="sldNum" sz="quarter" idx="4294967295"/>
          </p:nvPr>
        </p:nvSpPr>
        <p:spPr>
          <a:xfrm>
            <a:off x="4114800" y="6475412"/>
            <a:ext cx="1110337" cy="230187"/>
          </a:xfrm>
          <a:prstGeom prst="rect">
            <a:avLst/>
          </a:prstGeom>
        </p:spPr>
        <p:txBody>
          <a:bodyPr/>
          <a:lstStyle/>
          <a:p>
            <a:pPr>
              <a:defRPr/>
            </a:pPr>
            <a:r>
              <a:rPr lang="en-US" dirty="0" smtClean="0"/>
              <a:t>Slide </a:t>
            </a:r>
            <a:fld id="{EF4002E7-DB4D-4CC3-8382-1939D19420D8}" type="slidenum">
              <a:rPr lang="en-US" smtClean="0"/>
              <a:pPr>
                <a:defRPr/>
              </a:pPr>
              <a:t>28</a:t>
            </a:fld>
            <a:endParaRPr lang="en-US" dirty="0"/>
          </a:p>
        </p:txBody>
      </p:sp>
      <p:sp>
        <p:nvSpPr>
          <p:cNvPr id="6" name="Title 1"/>
          <p:cNvSpPr>
            <a:spLocks noGrp="1"/>
          </p:cNvSpPr>
          <p:nvPr>
            <p:ph type="title"/>
          </p:nvPr>
        </p:nvSpPr>
        <p:spPr>
          <a:xfrm>
            <a:off x="304800" y="685800"/>
            <a:ext cx="8534400" cy="990600"/>
          </a:xfrm>
        </p:spPr>
        <p:txBody>
          <a:bodyPr/>
          <a:lstStyle/>
          <a:p>
            <a:r>
              <a:rPr lang="en-GB" sz="2400" dirty="0" smtClean="0"/>
              <a:t>EC Motion for Liaison </a:t>
            </a:r>
            <a:r>
              <a:rPr lang="en-GB" sz="2400" dirty="0"/>
              <a:t>Request to </a:t>
            </a:r>
            <a:r>
              <a:rPr lang="en-US" sz="2400" dirty="0"/>
              <a:t>Allocate the Revision Responsibility of the ISO/IEC/IEEE 8802-22 Standards to the IEEE 802.22 WG</a:t>
            </a:r>
            <a:endParaRPr lang="en-AU" sz="2400" dirty="0"/>
          </a:p>
        </p:txBody>
      </p:sp>
    </p:spTree>
    <p:extLst>
      <p:ext uri="{BB962C8B-B14F-4D97-AF65-F5344CB8AC3E}">
        <p14:creationId xmlns:p14="http://schemas.microsoft.com/office/powerpoint/2010/main" val="369360298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November 2013</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smtClean="0"/>
              <a:t>Apurva N. Mody, BAE Systems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
        <p:nvSpPr>
          <p:cNvPr id="4097" name="Rectangle 1"/>
          <p:cNvSpPr>
            <a:spLocks noGrp="1" noChangeArrowheads="1"/>
          </p:cNvSpPr>
          <p:nvPr>
            <p:ph type="title"/>
          </p:nvPr>
        </p:nvSpPr>
        <p:spPr>
          <a:xfrm>
            <a:off x="381000" y="609600"/>
            <a:ext cx="8077200" cy="4572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References</a:t>
            </a:r>
            <a:endParaRPr lang="en-GB" dirty="0"/>
          </a:p>
        </p:txBody>
      </p:sp>
      <p:sp>
        <p:nvSpPr>
          <p:cNvPr id="32" name="TextBox 31"/>
          <p:cNvSpPr txBox="1"/>
          <p:nvPr/>
        </p:nvSpPr>
        <p:spPr>
          <a:xfrm>
            <a:off x="304800" y="1143000"/>
            <a:ext cx="8610600" cy="5016758"/>
          </a:xfrm>
          <a:prstGeom prst="rect">
            <a:avLst/>
          </a:prstGeom>
          <a:noFill/>
        </p:spPr>
        <p:txBody>
          <a:bodyPr wrap="square" rtlCol="0">
            <a:spAutoFit/>
          </a:bodyPr>
          <a:lstStyle/>
          <a:p>
            <a:pPr marL="177800" indent="-177800">
              <a:buFont typeface="Arial" pitchFamily="34" charset="0"/>
              <a:buChar char="•"/>
            </a:pPr>
            <a:r>
              <a:rPr lang="en-US" sz="2000" dirty="0" smtClean="0">
                <a:solidFill>
                  <a:schemeClr val="tx1"/>
                </a:solidFill>
              </a:rPr>
              <a:t>802.22 July Plenary Working Group Motions </a:t>
            </a:r>
            <a:r>
              <a:rPr lang="en-US" sz="2000" dirty="0">
                <a:solidFill>
                  <a:schemeClr val="tx1"/>
                </a:solidFill>
              </a:rPr>
              <a:t>– </a:t>
            </a:r>
            <a:endParaRPr lang="en-US" sz="2000" dirty="0" smtClean="0">
              <a:solidFill>
                <a:schemeClr val="tx1"/>
              </a:solidFill>
            </a:endParaRPr>
          </a:p>
          <a:p>
            <a:r>
              <a:rPr lang="en-US" sz="2000" dirty="0">
                <a:solidFill>
                  <a:schemeClr val="tx1"/>
                </a:solidFill>
                <a:hlinkClick r:id="rId3"/>
              </a:rPr>
              <a:t>https://</a:t>
            </a:r>
            <a:r>
              <a:rPr lang="en-US" sz="2000" dirty="0" smtClean="0">
                <a:solidFill>
                  <a:schemeClr val="tx1"/>
                </a:solidFill>
                <a:hlinkClick r:id="rId3"/>
              </a:rPr>
              <a:t>mentor.ieee.org/802.22/dcn/14/22-14-0102-01-000b-2014-july-plenary-working-group-meeting-motions-for-ieee-802-22.docx</a:t>
            </a:r>
            <a:r>
              <a:rPr lang="en-US" sz="2000" dirty="0" smtClean="0">
                <a:solidFill>
                  <a:schemeClr val="tx1"/>
                </a:solidFill>
              </a:rPr>
              <a:t> </a:t>
            </a:r>
          </a:p>
          <a:p>
            <a:endParaRPr lang="en-US" sz="2000" dirty="0" smtClean="0">
              <a:solidFill>
                <a:schemeClr val="tx1"/>
              </a:solidFill>
            </a:endParaRPr>
          </a:p>
          <a:p>
            <a:pPr marL="177800" indent="-177800">
              <a:buFont typeface="Arial" pitchFamily="34" charset="0"/>
              <a:buChar char="•"/>
            </a:pPr>
            <a:r>
              <a:rPr lang="en-US" sz="2000" dirty="0" smtClean="0">
                <a:solidFill>
                  <a:schemeClr val="tx1"/>
                </a:solidFill>
              </a:rPr>
              <a:t>P802.22.3 Spectrum Characterization and Occupancy Sensing PAR Documents – </a:t>
            </a:r>
          </a:p>
          <a:p>
            <a:pPr marL="457200" indent="-457200">
              <a:buFont typeface="+mj-lt"/>
              <a:buAutoNum type="arabicPeriod"/>
            </a:pPr>
            <a:r>
              <a:rPr lang="en-US" sz="2000" dirty="0" smtClean="0">
                <a:solidFill>
                  <a:schemeClr val="tx1"/>
                </a:solidFill>
              </a:rPr>
              <a:t>PAR Form: [</a:t>
            </a:r>
            <a:r>
              <a:rPr lang="en-US" sz="2000" dirty="0" smtClean="0">
                <a:solidFill>
                  <a:schemeClr val="tx1"/>
                </a:solidFill>
                <a:hlinkClick r:id="rId4"/>
              </a:rPr>
              <a:t>22-14-0075Rev04</a:t>
            </a:r>
            <a:r>
              <a:rPr lang="en-US" sz="2000" dirty="0" smtClean="0">
                <a:solidFill>
                  <a:schemeClr val="tx1"/>
                </a:solidFill>
              </a:rPr>
              <a:t>], CSD: [</a:t>
            </a:r>
            <a:r>
              <a:rPr lang="en-US" sz="2000" dirty="0" smtClean="0">
                <a:solidFill>
                  <a:schemeClr val="tx1"/>
                </a:solidFill>
                <a:hlinkClick r:id="rId5"/>
              </a:rPr>
              <a:t>22-14-0061Rev6</a:t>
            </a:r>
            <a:r>
              <a:rPr lang="en-US" sz="2000" dirty="0" smtClean="0">
                <a:solidFill>
                  <a:schemeClr val="tx1"/>
                </a:solidFill>
              </a:rPr>
              <a:t>]</a:t>
            </a:r>
          </a:p>
          <a:p>
            <a:pPr marL="457200" indent="-457200">
              <a:buFont typeface="+mj-lt"/>
              <a:buAutoNum type="arabicPeriod"/>
            </a:pPr>
            <a:r>
              <a:rPr lang="en-US" sz="2000" dirty="0" smtClean="0">
                <a:solidFill>
                  <a:schemeClr val="tx1"/>
                </a:solidFill>
              </a:rPr>
              <a:t>PAR and CSD with Name Change from Spectrum Occupancy Sensing to Spectrum Characterization and Occupancy Sensing </a:t>
            </a:r>
          </a:p>
          <a:p>
            <a:pPr marL="1200150" lvl="1" indent="-457200">
              <a:buFont typeface="Arial" panose="020B0604020202020204" pitchFamily="34" charset="0"/>
              <a:buChar char="•"/>
            </a:pPr>
            <a:r>
              <a:rPr lang="en-US" sz="2000" dirty="0" smtClean="0">
                <a:solidFill>
                  <a:schemeClr val="tx1"/>
                </a:solidFill>
              </a:rPr>
              <a:t>PAR Form: [</a:t>
            </a:r>
            <a:r>
              <a:rPr lang="en-US" sz="2000" dirty="0" smtClean="0">
                <a:solidFill>
                  <a:schemeClr val="tx1"/>
                </a:solidFill>
                <a:hlinkClick r:id="rId6"/>
              </a:rPr>
              <a:t>22-14-0075Rev05</a:t>
            </a:r>
            <a:r>
              <a:rPr lang="en-US" sz="2000" dirty="0" smtClean="0">
                <a:solidFill>
                  <a:schemeClr val="tx1"/>
                </a:solidFill>
              </a:rPr>
              <a:t>], CSD: [</a:t>
            </a:r>
            <a:r>
              <a:rPr lang="en-US" sz="2000" dirty="0" smtClean="0">
                <a:solidFill>
                  <a:schemeClr val="tx1"/>
                </a:solidFill>
                <a:hlinkClick r:id="rId7"/>
              </a:rPr>
              <a:t>22-14-0061Rev7</a:t>
            </a:r>
            <a:r>
              <a:rPr lang="en-US" sz="2000" dirty="0" smtClean="0">
                <a:solidFill>
                  <a:schemeClr val="tx1"/>
                </a:solidFill>
              </a:rPr>
              <a:t>]</a:t>
            </a:r>
          </a:p>
          <a:p>
            <a:pPr marL="1200150" lvl="1" indent="-457200">
              <a:buFont typeface="Arial" panose="020B0604020202020204" pitchFamily="34" charset="0"/>
              <a:buChar char="•"/>
            </a:pPr>
            <a:endParaRPr lang="en-US" sz="2000" dirty="0">
              <a:solidFill>
                <a:schemeClr val="tx1"/>
              </a:solidFill>
            </a:endParaRPr>
          </a:p>
          <a:p>
            <a:pPr marL="457200" indent="-457200">
              <a:buFont typeface="Arial" panose="020B0604020202020204" pitchFamily="34" charset="0"/>
              <a:buChar char="•"/>
            </a:pPr>
            <a:r>
              <a:rPr lang="en-US" sz="2000" dirty="0" smtClean="0">
                <a:solidFill>
                  <a:schemeClr val="tx1"/>
                </a:solidFill>
              </a:rPr>
              <a:t>Liaison to the ISO JTC1 SC6 Response to the FDIS 60 Day Ballot Comments on the IEEE Std. 802.22-2011 [</a:t>
            </a:r>
            <a:r>
              <a:rPr lang="en-US" sz="2000" dirty="0" smtClean="0">
                <a:solidFill>
                  <a:schemeClr val="tx1"/>
                </a:solidFill>
                <a:hlinkClick r:id="rId8"/>
              </a:rPr>
              <a:t>ec-14-0052-INTL Rev1</a:t>
            </a:r>
            <a:r>
              <a:rPr lang="en-US" sz="2000" dirty="0" smtClean="0">
                <a:solidFill>
                  <a:schemeClr val="tx1"/>
                </a:solidFill>
              </a:rPr>
              <a:t>]</a:t>
            </a:r>
          </a:p>
          <a:p>
            <a:pPr marL="457200" indent="-457200">
              <a:buFont typeface="Arial" panose="020B0604020202020204" pitchFamily="34" charset="0"/>
              <a:buChar char="•"/>
            </a:pPr>
            <a:r>
              <a:rPr lang="en-US" sz="2000" dirty="0">
                <a:solidFill>
                  <a:schemeClr val="tx1"/>
                </a:solidFill>
              </a:rPr>
              <a:t>Liaison to the ISO JTC1 SC6 </a:t>
            </a:r>
            <a:r>
              <a:rPr lang="en-US" sz="2000" dirty="0" smtClean="0">
                <a:solidFill>
                  <a:schemeClr val="tx1"/>
                </a:solidFill>
              </a:rPr>
              <a:t>to allocate the revision responsibility of the ISO/IEC/IEEE 8802-22 Family of Standards to the IEEE 802.22 WG [</a:t>
            </a:r>
            <a:r>
              <a:rPr lang="en-US" sz="2000" dirty="0" smtClean="0">
                <a:solidFill>
                  <a:schemeClr val="tx1"/>
                </a:solidFill>
                <a:hlinkClick r:id="rId9"/>
              </a:rPr>
              <a:t>ec-14-0053-INTL Rev1</a:t>
            </a:r>
            <a:r>
              <a:rPr lang="en-US" sz="2000" dirty="0" smtClean="0">
                <a:solidFill>
                  <a:schemeClr val="tx1"/>
                </a:solidFill>
              </a:rPr>
              <a:t>]</a:t>
            </a:r>
            <a:endParaRPr lang="en-US" sz="2000" dirty="0">
              <a:solidFill>
                <a:schemeClr val="tx1"/>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5500694" y="6475413"/>
            <a:ext cx="3041644" cy="180975"/>
          </a:xfrm>
        </p:spPr>
        <p:txBody>
          <a:bodyPr/>
          <a:lstStyle/>
          <a:p>
            <a:r>
              <a:rPr lang="en-GB" dirty="0" smtClean="0"/>
              <a:t>Apurva N. Mody, BAE Systems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4097" name="Rectangle 1"/>
          <p:cNvSpPr>
            <a:spLocks noGrp="1" noChangeArrowheads="1"/>
          </p:cNvSpPr>
          <p:nvPr>
            <p:ph type="title"/>
          </p:nvPr>
        </p:nvSpPr>
        <p:spPr>
          <a:xfrm>
            <a:off x="381000" y="609600"/>
            <a:ext cx="8077200" cy="4572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Timelines of the Study Group</a:t>
            </a:r>
            <a:endParaRPr lang="en-GB" dirty="0"/>
          </a:p>
        </p:txBody>
      </p:sp>
      <p:cxnSp>
        <p:nvCxnSpPr>
          <p:cNvPr id="13" name="Straight Arrow Connector 12"/>
          <p:cNvCxnSpPr/>
          <p:nvPr/>
        </p:nvCxnSpPr>
        <p:spPr>
          <a:xfrm>
            <a:off x="7162800" y="1601450"/>
            <a:ext cx="0" cy="4797385"/>
          </a:xfrm>
          <a:prstGeom prst="straightConnector1">
            <a:avLst/>
          </a:prstGeom>
          <a:ln w="22225">
            <a:solidFill>
              <a:schemeClr val="tx1"/>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4876800" y="1601450"/>
            <a:ext cx="0" cy="4797385"/>
          </a:xfrm>
          <a:prstGeom prst="straightConnector1">
            <a:avLst/>
          </a:prstGeom>
          <a:ln w="22225">
            <a:solidFill>
              <a:schemeClr val="tx1"/>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stCxn id="23" idx="2"/>
          </p:cNvCxnSpPr>
          <p:nvPr/>
        </p:nvCxnSpPr>
        <p:spPr>
          <a:xfrm>
            <a:off x="2438400" y="1727775"/>
            <a:ext cx="0" cy="4674275"/>
          </a:xfrm>
          <a:prstGeom prst="straightConnector1">
            <a:avLst/>
          </a:prstGeom>
          <a:ln w="22225">
            <a:solidFill>
              <a:schemeClr val="tx1"/>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228600" y="1905000"/>
            <a:ext cx="1447800" cy="738664"/>
          </a:xfrm>
          <a:prstGeom prst="rect">
            <a:avLst/>
          </a:prstGeom>
          <a:solidFill>
            <a:schemeClr val="accent6">
              <a:lumMod val="50000"/>
            </a:schemeClr>
          </a:solidFill>
        </p:spPr>
        <p:txBody>
          <a:bodyPr wrap="square" rtlCol="0">
            <a:spAutoFit/>
          </a:bodyPr>
          <a:lstStyle/>
          <a:p>
            <a:pPr algn="ctr"/>
            <a:r>
              <a:rPr lang="en-US" sz="1400" b="1" dirty="0" smtClean="0">
                <a:solidFill>
                  <a:schemeClr val="bg1"/>
                </a:solidFill>
                <a:latin typeface="Arial" pitchFamily="34" charset="0"/>
                <a:cs typeface="Arial" pitchFamily="34" charset="0"/>
              </a:rPr>
              <a:t>STUDY GROUP FORMED</a:t>
            </a:r>
            <a:endParaRPr lang="en-US" sz="1400" b="1" dirty="0">
              <a:solidFill>
                <a:schemeClr val="bg1"/>
              </a:solidFill>
              <a:latin typeface="Arial" pitchFamily="34" charset="0"/>
              <a:cs typeface="Arial" pitchFamily="34" charset="0"/>
            </a:endParaRPr>
          </a:p>
        </p:txBody>
      </p:sp>
      <p:sp>
        <p:nvSpPr>
          <p:cNvPr id="22" name="TextBox 21"/>
          <p:cNvSpPr txBox="1"/>
          <p:nvPr/>
        </p:nvSpPr>
        <p:spPr>
          <a:xfrm>
            <a:off x="228600" y="2895600"/>
            <a:ext cx="1371600" cy="830997"/>
          </a:xfrm>
          <a:prstGeom prst="rect">
            <a:avLst/>
          </a:prstGeom>
          <a:solidFill>
            <a:schemeClr val="accent6">
              <a:lumMod val="50000"/>
            </a:schemeClr>
          </a:solidFill>
        </p:spPr>
        <p:txBody>
          <a:bodyPr wrap="square" rtlCol="0">
            <a:spAutoFit/>
          </a:bodyPr>
          <a:lstStyle/>
          <a:p>
            <a:pPr algn="ctr"/>
            <a:r>
              <a:rPr lang="en-US" sz="1200" b="1" dirty="0" smtClean="0">
                <a:solidFill>
                  <a:schemeClr val="bg1"/>
                </a:solidFill>
                <a:latin typeface="Arial" pitchFamily="34" charset="0"/>
                <a:cs typeface="Arial" pitchFamily="34" charset="0"/>
              </a:rPr>
              <a:t>OUTREACH TO OTHER SIMILAR ACTIVITIES</a:t>
            </a:r>
            <a:endParaRPr lang="en-US" sz="1200" b="1" dirty="0">
              <a:solidFill>
                <a:schemeClr val="bg1"/>
              </a:solidFill>
              <a:latin typeface="Arial" pitchFamily="34" charset="0"/>
              <a:cs typeface="Arial" pitchFamily="34" charset="0"/>
            </a:endParaRPr>
          </a:p>
        </p:txBody>
      </p:sp>
      <p:sp>
        <p:nvSpPr>
          <p:cNvPr id="23" name="TextBox 22"/>
          <p:cNvSpPr txBox="1"/>
          <p:nvPr/>
        </p:nvSpPr>
        <p:spPr>
          <a:xfrm>
            <a:off x="1905000" y="1143000"/>
            <a:ext cx="1066800" cy="584775"/>
          </a:xfrm>
          <a:prstGeom prst="rect">
            <a:avLst/>
          </a:prstGeom>
          <a:solidFill>
            <a:srgbClr val="FFC000"/>
          </a:solidFill>
        </p:spPr>
        <p:txBody>
          <a:bodyPr wrap="square" rtlCol="0">
            <a:spAutoFit/>
          </a:bodyPr>
          <a:lstStyle/>
          <a:p>
            <a:pPr algn="ctr"/>
            <a:r>
              <a:rPr lang="en-US" sz="1600" b="1" dirty="0" smtClean="0">
                <a:latin typeface="Arial" pitchFamily="34" charset="0"/>
                <a:cs typeface="Arial" pitchFamily="34" charset="0"/>
              </a:rPr>
              <a:t>2013 Nov</a:t>
            </a:r>
            <a:endParaRPr lang="en-US" sz="1600" b="1" dirty="0">
              <a:latin typeface="Arial" pitchFamily="34" charset="0"/>
              <a:cs typeface="Arial" pitchFamily="34" charset="0"/>
            </a:endParaRPr>
          </a:p>
        </p:txBody>
      </p:sp>
      <p:sp>
        <p:nvSpPr>
          <p:cNvPr id="25" name="TextBox 24"/>
          <p:cNvSpPr txBox="1"/>
          <p:nvPr/>
        </p:nvSpPr>
        <p:spPr>
          <a:xfrm>
            <a:off x="4343400" y="1143000"/>
            <a:ext cx="1066800" cy="584775"/>
          </a:xfrm>
          <a:prstGeom prst="rect">
            <a:avLst/>
          </a:prstGeom>
          <a:solidFill>
            <a:srgbClr val="FFC000"/>
          </a:solidFill>
        </p:spPr>
        <p:txBody>
          <a:bodyPr wrap="square" rtlCol="0">
            <a:spAutoFit/>
          </a:bodyPr>
          <a:lstStyle/>
          <a:p>
            <a:pPr algn="ctr"/>
            <a:r>
              <a:rPr lang="en-US" sz="1600" b="1" dirty="0" smtClean="0">
                <a:latin typeface="Arial" pitchFamily="34" charset="0"/>
                <a:cs typeface="Arial" pitchFamily="34" charset="0"/>
              </a:rPr>
              <a:t>2014 MARCH</a:t>
            </a:r>
            <a:endParaRPr lang="en-US" sz="1600" b="1" dirty="0">
              <a:latin typeface="Arial" pitchFamily="34" charset="0"/>
              <a:cs typeface="Arial" pitchFamily="34" charset="0"/>
            </a:endParaRPr>
          </a:p>
        </p:txBody>
      </p:sp>
      <p:sp>
        <p:nvSpPr>
          <p:cNvPr id="26" name="TextBox 25"/>
          <p:cNvSpPr txBox="1"/>
          <p:nvPr/>
        </p:nvSpPr>
        <p:spPr>
          <a:xfrm>
            <a:off x="6629400" y="1143000"/>
            <a:ext cx="1066800" cy="584775"/>
          </a:xfrm>
          <a:prstGeom prst="rect">
            <a:avLst/>
          </a:prstGeom>
          <a:solidFill>
            <a:srgbClr val="FFC000"/>
          </a:solidFill>
        </p:spPr>
        <p:txBody>
          <a:bodyPr wrap="square" rtlCol="0">
            <a:spAutoFit/>
          </a:bodyPr>
          <a:lstStyle/>
          <a:p>
            <a:pPr algn="ctr"/>
            <a:r>
              <a:rPr lang="en-US" sz="1600" b="1" dirty="0" smtClean="0">
                <a:latin typeface="Arial" pitchFamily="34" charset="0"/>
                <a:cs typeface="Arial" pitchFamily="34" charset="0"/>
              </a:rPr>
              <a:t>2014 JULY</a:t>
            </a:r>
            <a:endParaRPr lang="en-US" sz="1600" b="1" dirty="0">
              <a:latin typeface="Arial" pitchFamily="34" charset="0"/>
              <a:cs typeface="Arial" pitchFamily="34" charset="0"/>
            </a:endParaRPr>
          </a:p>
        </p:txBody>
      </p:sp>
      <p:cxnSp>
        <p:nvCxnSpPr>
          <p:cNvPr id="27" name="Straight Arrow Connector 26"/>
          <p:cNvCxnSpPr>
            <a:stCxn id="20" idx="3"/>
          </p:cNvCxnSpPr>
          <p:nvPr/>
        </p:nvCxnSpPr>
        <p:spPr>
          <a:xfrm>
            <a:off x="1676400" y="2274332"/>
            <a:ext cx="7467600" cy="11669"/>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flipV="1">
            <a:off x="1676400" y="3327975"/>
            <a:ext cx="7467600" cy="1"/>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rot="10800000">
            <a:off x="7467600" y="1237326"/>
            <a:ext cx="990600" cy="1107996"/>
          </a:xfrm>
          <a:prstGeom prst="rect">
            <a:avLst/>
          </a:prstGeom>
          <a:noFill/>
        </p:spPr>
        <p:txBody>
          <a:bodyPr wrap="square" rtlCol="0">
            <a:spAutoFit/>
          </a:bodyPr>
          <a:lstStyle/>
          <a:p>
            <a:r>
              <a:rPr lang="en-US" sz="6600" dirty="0" smtClean="0">
                <a:latin typeface="Arial" pitchFamily="34" charset="0"/>
                <a:cs typeface="Arial" pitchFamily="34" charset="0"/>
              </a:rPr>
              <a:t>..</a:t>
            </a:r>
            <a:endParaRPr lang="en-US" sz="6600" dirty="0">
              <a:latin typeface="Arial" pitchFamily="34" charset="0"/>
              <a:cs typeface="Arial" pitchFamily="34" charset="0"/>
            </a:endParaRPr>
          </a:p>
        </p:txBody>
      </p:sp>
      <p:sp>
        <p:nvSpPr>
          <p:cNvPr id="31" name="Rectangle 30"/>
          <p:cNvSpPr/>
          <p:nvPr/>
        </p:nvSpPr>
        <p:spPr>
          <a:xfrm>
            <a:off x="1905000" y="2133600"/>
            <a:ext cx="990600" cy="3060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1" dirty="0">
              <a:solidFill>
                <a:schemeClr val="tx1"/>
              </a:solidFill>
              <a:latin typeface="Arial" pitchFamily="34" charset="0"/>
              <a:cs typeface="Arial" pitchFamily="34" charset="0"/>
            </a:endParaRPr>
          </a:p>
        </p:txBody>
      </p:sp>
      <p:sp>
        <p:nvSpPr>
          <p:cNvPr id="33" name="Rectangle 32"/>
          <p:cNvSpPr/>
          <p:nvPr/>
        </p:nvSpPr>
        <p:spPr>
          <a:xfrm>
            <a:off x="1981200" y="3124200"/>
            <a:ext cx="1828800" cy="329625"/>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1" dirty="0">
              <a:solidFill>
                <a:schemeClr val="tx1"/>
              </a:solidFill>
              <a:latin typeface="Arial" pitchFamily="34" charset="0"/>
              <a:cs typeface="Arial" pitchFamily="34" charset="0"/>
            </a:endParaRPr>
          </a:p>
        </p:txBody>
      </p:sp>
      <p:sp>
        <p:nvSpPr>
          <p:cNvPr id="34" name="TextBox 33"/>
          <p:cNvSpPr txBox="1"/>
          <p:nvPr/>
        </p:nvSpPr>
        <p:spPr>
          <a:xfrm>
            <a:off x="228600" y="3886200"/>
            <a:ext cx="1371600" cy="523220"/>
          </a:xfrm>
          <a:prstGeom prst="rect">
            <a:avLst/>
          </a:prstGeom>
          <a:solidFill>
            <a:schemeClr val="accent6">
              <a:lumMod val="50000"/>
            </a:schemeClr>
          </a:solidFill>
        </p:spPr>
        <p:txBody>
          <a:bodyPr wrap="square" rtlCol="0">
            <a:spAutoFit/>
          </a:bodyPr>
          <a:lstStyle/>
          <a:p>
            <a:pPr algn="ctr"/>
            <a:r>
              <a:rPr lang="en-US" sz="1400" b="1" dirty="0" smtClean="0">
                <a:latin typeface="Arial" pitchFamily="34" charset="0"/>
                <a:cs typeface="Arial" pitchFamily="34" charset="0"/>
              </a:rPr>
              <a:t>DEVELOP PAR AND 5C</a:t>
            </a:r>
            <a:endParaRPr lang="en-US" sz="1400" b="1" dirty="0">
              <a:latin typeface="Arial" pitchFamily="34" charset="0"/>
              <a:cs typeface="Arial" pitchFamily="34" charset="0"/>
            </a:endParaRPr>
          </a:p>
        </p:txBody>
      </p:sp>
      <p:cxnSp>
        <p:nvCxnSpPr>
          <p:cNvPr id="35" name="Straight Arrow Connector 34"/>
          <p:cNvCxnSpPr/>
          <p:nvPr/>
        </p:nvCxnSpPr>
        <p:spPr>
          <a:xfrm flipV="1">
            <a:off x="1676400" y="4180820"/>
            <a:ext cx="7467600" cy="2"/>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6" name="Rectangle 35"/>
          <p:cNvSpPr/>
          <p:nvPr/>
        </p:nvSpPr>
        <p:spPr>
          <a:xfrm>
            <a:off x="2057400" y="3819590"/>
            <a:ext cx="5791200" cy="67621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solidFill>
                  <a:schemeClr val="tx1"/>
                </a:solidFill>
                <a:latin typeface="Arial" pitchFamily="34" charset="0"/>
                <a:cs typeface="Arial" pitchFamily="34" charset="0"/>
              </a:rPr>
              <a:t>PAR and CSD Formulation Completed. IEEE 802.22 Working Group Sponsors a Tutorial on Spectrum Occupancy Sensing</a:t>
            </a:r>
            <a:endParaRPr lang="en-US" sz="1400" b="1" dirty="0">
              <a:solidFill>
                <a:schemeClr val="tx1"/>
              </a:solidFill>
              <a:latin typeface="Arial" pitchFamily="34" charset="0"/>
              <a:cs typeface="Arial" pitchFamily="34" charset="0"/>
            </a:endParaRPr>
          </a:p>
        </p:txBody>
      </p:sp>
      <p:sp>
        <p:nvSpPr>
          <p:cNvPr id="37" name="Rectangle 36"/>
          <p:cNvSpPr/>
          <p:nvPr/>
        </p:nvSpPr>
        <p:spPr bwMode="auto">
          <a:xfrm>
            <a:off x="0" y="5638800"/>
            <a:ext cx="1600200" cy="8382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pitchFamily="34" charset="0"/>
              <a:ea typeface="ＭＳ Ｐゴシック" charset="-128"/>
              <a:cs typeface="Arial" pitchFamily="34" charset="0"/>
            </a:endParaRPr>
          </a:p>
        </p:txBody>
      </p:sp>
      <p:sp>
        <p:nvSpPr>
          <p:cNvPr id="40" name="TextBox 39"/>
          <p:cNvSpPr txBox="1"/>
          <p:nvPr/>
        </p:nvSpPr>
        <p:spPr>
          <a:xfrm>
            <a:off x="228600" y="4572000"/>
            <a:ext cx="1371600" cy="738664"/>
          </a:xfrm>
          <a:prstGeom prst="rect">
            <a:avLst/>
          </a:prstGeom>
          <a:solidFill>
            <a:schemeClr val="accent6">
              <a:lumMod val="50000"/>
            </a:schemeClr>
          </a:solidFill>
        </p:spPr>
        <p:txBody>
          <a:bodyPr wrap="square" rtlCol="0">
            <a:spAutoFit/>
          </a:bodyPr>
          <a:lstStyle/>
          <a:p>
            <a:pPr algn="ctr"/>
            <a:r>
              <a:rPr lang="en-US" sz="1400" b="1" dirty="0" smtClean="0">
                <a:latin typeface="Arial" pitchFamily="34" charset="0"/>
                <a:cs typeface="Arial" pitchFamily="34" charset="0"/>
              </a:rPr>
              <a:t>PAR AND 5C APPROVED BY THE EC</a:t>
            </a:r>
            <a:endParaRPr lang="en-US" sz="1400" b="1" dirty="0">
              <a:latin typeface="Arial" pitchFamily="34" charset="0"/>
              <a:cs typeface="Arial" pitchFamily="34" charset="0"/>
            </a:endParaRPr>
          </a:p>
        </p:txBody>
      </p:sp>
      <p:cxnSp>
        <p:nvCxnSpPr>
          <p:cNvPr id="41" name="Straight Arrow Connector 40"/>
          <p:cNvCxnSpPr/>
          <p:nvPr/>
        </p:nvCxnSpPr>
        <p:spPr>
          <a:xfrm flipV="1">
            <a:off x="1676400" y="5019020"/>
            <a:ext cx="7467600" cy="2"/>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2" name="Rectangle 41"/>
          <p:cNvSpPr/>
          <p:nvPr/>
        </p:nvSpPr>
        <p:spPr>
          <a:xfrm>
            <a:off x="6607791" y="4857030"/>
            <a:ext cx="1219200" cy="297597"/>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1" dirty="0">
              <a:latin typeface="Arial" pitchFamily="34" charset="0"/>
              <a:cs typeface="Arial" pitchFamily="34" charset="0"/>
            </a:endParaRPr>
          </a:p>
        </p:txBody>
      </p:sp>
      <p:sp>
        <p:nvSpPr>
          <p:cNvPr id="43" name="TextBox 42"/>
          <p:cNvSpPr txBox="1"/>
          <p:nvPr/>
        </p:nvSpPr>
        <p:spPr>
          <a:xfrm>
            <a:off x="228600" y="5410200"/>
            <a:ext cx="1371600" cy="738664"/>
          </a:xfrm>
          <a:prstGeom prst="rect">
            <a:avLst/>
          </a:prstGeom>
          <a:solidFill>
            <a:schemeClr val="accent6">
              <a:lumMod val="50000"/>
            </a:schemeClr>
          </a:solidFill>
        </p:spPr>
        <p:txBody>
          <a:bodyPr wrap="square" rtlCol="0">
            <a:spAutoFit/>
          </a:bodyPr>
          <a:lstStyle/>
          <a:p>
            <a:pPr algn="ctr"/>
            <a:r>
              <a:rPr lang="en-US" sz="1400" b="1" dirty="0" smtClean="0">
                <a:latin typeface="Arial" pitchFamily="34" charset="0"/>
                <a:cs typeface="Arial" pitchFamily="34" charset="0"/>
              </a:rPr>
              <a:t>SOS ACTIVITY BEGINS</a:t>
            </a:r>
            <a:endParaRPr lang="en-US" sz="1400" b="1" dirty="0">
              <a:latin typeface="Arial" pitchFamily="34" charset="0"/>
              <a:cs typeface="Arial" pitchFamily="34" charset="0"/>
            </a:endParaRPr>
          </a:p>
        </p:txBody>
      </p:sp>
      <p:cxnSp>
        <p:nvCxnSpPr>
          <p:cNvPr id="44" name="Straight Arrow Connector 43"/>
          <p:cNvCxnSpPr/>
          <p:nvPr/>
        </p:nvCxnSpPr>
        <p:spPr>
          <a:xfrm flipV="1">
            <a:off x="1676400" y="5857220"/>
            <a:ext cx="7467600" cy="2"/>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5" name="Rectangle 44"/>
          <p:cNvSpPr/>
          <p:nvPr/>
        </p:nvSpPr>
        <p:spPr>
          <a:xfrm>
            <a:off x="7826990" y="5715000"/>
            <a:ext cx="1088409" cy="277825"/>
          </a:xfrm>
          <a:prstGeom prst="rect">
            <a:avLst/>
          </a:prstGeom>
          <a:solidFill>
            <a:srgbClr val="00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1" dirty="0">
              <a:latin typeface="Arial" pitchFamily="34" charset="0"/>
              <a:cs typeface="Arial" pitchFamily="34"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November 2013</a:t>
            </a:r>
            <a:endParaRPr lang="en-GB"/>
          </a:p>
        </p:txBody>
      </p:sp>
      <p:sp>
        <p:nvSpPr>
          <p:cNvPr id="5" name="Footer Placeholder 4"/>
          <p:cNvSpPr>
            <a:spLocks noGrp="1"/>
          </p:cNvSpPr>
          <p:nvPr>
            <p:ph type="ftr" idx="14"/>
          </p:nvPr>
        </p:nvSpPr>
        <p:spPr>
          <a:xfrm>
            <a:off x="6215074" y="6475413"/>
            <a:ext cx="2327264" cy="77787"/>
          </a:xfrm>
        </p:spPr>
        <p:txBody>
          <a:bodyPr/>
          <a:lstStyle/>
          <a:p>
            <a:r>
              <a:rPr lang="en-GB" dirty="0" smtClean="0"/>
              <a:t>Apurva N. Mody, BAE Systems</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30</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type="body" idx="1"/>
          </p:nvPr>
        </p:nvSpPr>
        <p:spPr>
          <a:xfrm>
            <a:off x="685800" y="1981200"/>
            <a:ext cx="7772400" cy="4208463"/>
          </a:xfrm>
          <a:ln/>
        </p:spPr>
        <p:txBody>
          <a:bodyPr/>
          <a:lstStyle/>
          <a:p>
            <a:r>
              <a:rPr lang="en-US" sz="2000" dirty="0" smtClean="0"/>
              <a:t>[1] PCAST Report: Realizing Full Potential of the Government Held Spectrum to Spur Economic Growth</a:t>
            </a:r>
          </a:p>
          <a:p>
            <a:r>
              <a:rPr lang="en-US" sz="2000" dirty="0">
                <a:hlinkClick r:id="rId3"/>
              </a:rPr>
              <a:t>http://www.whitehouse.gov/sites/default/files/microsites/ostp/pcast_spectrum_report_final_july_20_2012.pdf</a:t>
            </a:r>
            <a:r>
              <a:rPr lang="en-US" sz="2000" dirty="0"/>
              <a:t> </a:t>
            </a:r>
          </a:p>
          <a:p>
            <a:endParaRPr lang="en-US" sz="2000" dirty="0"/>
          </a:p>
        </p:txBody>
      </p:sp>
    </p:spTree>
    <p:extLst>
      <p:ext uri="{BB962C8B-B14F-4D97-AF65-F5344CB8AC3E}">
        <p14:creationId xmlns:p14="http://schemas.microsoft.com/office/powerpoint/2010/main" val="396863606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5500694" y="6475413"/>
            <a:ext cx="3041644" cy="180975"/>
          </a:xfrm>
        </p:spPr>
        <p:txBody>
          <a:bodyPr/>
          <a:lstStyle/>
          <a:p>
            <a:r>
              <a:rPr lang="en-GB" dirty="0" smtClean="0"/>
              <a:t>Apurva N. Mody, BAE Systems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4097" name="Rectangle 1"/>
          <p:cNvSpPr>
            <a:spLocks noGrp="1" noChangeArrowheads="1"/>
          </p:cNvSpPr>
          <p:nvPr>
            <p:ph type="title"/>
          </p:nvPr>
        </p:nvSpPr>
        <p:spPr>
          <a:xfrm>
            <a:off x="381000" y="762000"/>
            <a:ext cx="8077200" cy="9144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802.22 WG</a:t>
            </a:r>
            <a:r>
              <a:rPr lang="en-GB" dirty="0" smtClean="0"/>
              <a:t> </a:t>
            </a:r>
            <a:r>
              <a:rPr lang="en-GB" dirty="0" smtClean="0"/>
              <a:t>Motion for the </a:t>
            </a:r>
            <a:r>
              <a:rPr lang="en-GB" dirty="0" smtClean="0"/>
              <a:t>Second Extension for the SOS </a:t>
            </a:r>
            <a:r>
              <a:rPr lang="en-GB" dirty="0" smtClean="0"/>
              <a:t>Study Group </a:t>
            </a:r>
            <a:endParaRPr lang="en-GB" dirty="0"/>
          </a:p>
        </p:txBody>
      </p:sp>
      <p:sp>
        <p:nvSpPr>
          <p:cNvPr id="37" name="Rectangle 36"/>
          <p:cNvSpPr/>
          <p:nvPr/>
        </p:nvSpPr>
        <p:spPr bwMode="auto">
          <a:xfrm>
            <a:off x="0" y="5638800"/>
            <a:ext cx="1600200" cy="8382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pitchFamily="34" charset="0"/>
              <a:ea typeface="ＭＳ Ｐゴシック" charset="-128"/>
              <a:cs typeface="Arial" pitchFamily="34" charset="0"/>
            </a:endParaRPr>
          </a:p>
        </p:txBody>
      </p:sp>
      <p:sp>
        <p:nvSpPr>
          <p:cNvPr id="39937" name="Rectangle 1"/>
          <p:cNvSpPr>
            <a:spLocks noChangeArrowheads="1"/>
          </p:cNvSpPr>
          <p:nvPr/>
        </p:nvSpPr>
        <p:spPr bwMode="auto">
          <a:xfrm>
            <a:off x="533400" y="1765759"/>
            <a:ext cx="7924800"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GB" sz="2800" dirty="0">
                <a:solidFill>
                  <a:schemeClr val="tx1"/>
                </a:solidFill>
              </a:rPr>
              <a:t>The Working Group requests the Chair to seek an approval for the second extension for the Spectrum Occupancy Sensing Study Group from the EC.  </a:t>
            </a:r>
            <a:endParaRPr lang="en-US" sz="2800" dirty="0">
              <a:solidFill>
                <a:schemeClr val="tx1"/>
              </a:solidFill>
            </a:endParaRPr>
          </a:p>
          <a:p>
            <a:r>
              <a:rPr lang="en-GB" sz="2800" dirty="0">
                <a:solidFill>
                  <a:schemeClr val="tx1"/>
                </a:solidFill>
              </a:rPr>
              <a:t> </a:t>
            </a:r>
            <a:endParaRPr lang="en-US" sz="2800" dirty="0">
              <a:solidFill>
                <a:schemeClr val="tx1"/>
              </a:solidFill>
            </a:endParaRPr>
          </a:p>
          <a:p>
            <a:r>
              <a:rPr lang="en-GB" sz="2800" dirty="0">
                <a:solidFill>
                  <a:schemeClr val="tx1"/>
                </a:solidFill>
              </a:rPr>
              <a:t>Move: Chang-woo Pyo</a:t>
            </a:r>
            <a:endParaRPr lang="en-US" sz="2800" dirty="0">
              <a:solidFill>
                <a:schemeClr val="tx1"/>
              </a:solidFill>
            </a:endParaRPr>
          </a:p>
          <a:p>
            <a:r>
              <a:rPr lang="en-GB" sz="2800" dirty="0">
                <a:solidFill>
                  <a:schemeClr val="tx1"/>
                </a:solidFill>
              </a:rPr>
              <a:t>Second: Jerry Kalke</a:t>
            </a:r>
            <a:endParaRPr lang="en-US" sz="2800" dirty="0">
              <a:solidFill>
                <a:schemeClr val="tx1"/>
              </a:solidFill>
            </a:endParaRPr>
          </a:p>
          <a:p>
            <a:r>
              <a:rPr lang="en-GB" sz="2800" dirty="0">
                <a:solidFill>
                  <a:schemeClr val="tx1"/>
                </a:solidFill>
              </a:rPr>
              <a:t>For: 7</a:t>
            </a:r>
            <a:endParaRPr lang="en-US" sz="2800" dirty="0">
              <a:solidFill>
                <a:schemeClr val="tx1"/>
              </a:solidFill>
            </a:endParaRPr>
          </a:p>
          <a:p>
            <a:r>
              <a:rPr lang="en-GB" sz="2800" dirty="0">
                <a:solidFill>
                  <a:schemeClr val="tx1"/>
                </a:solidFill>
              </a:rPr>
              <a:t>Against:  0</a:t>
            </a:r>
            <a:endParaRPr lang="en-US" sz="2800" dirty="0">
              <a:solidFill>
                <a:schemeClr val="tx1"/>
              </a:solidFill>
            </a:endParaRPr>
          </a:p>
          <a:p>
            <a:r>
              <a:rPr lang="en-GB" sz="2800" dirty="0">
                <a:solidFill>
                  <a:schemeClr val="tx1"/>
                </a:solidFill>
              </a:rPr>
              <a:t>Abstain: 0</a:t>
            </a:r>
            <a:endParaRPr lang="en-US" sz="2800" dirty="0">
              <a:solidFill>
                <a:schemeClr val="tx1"/>
              </a:solidFill>
            </a:endParaRPr>
          </a:p>
          <a:p>
            <a:r>
              <a:rPr lang="en-GB" sz="2800" dirty="0">
                <a:solidFill>
                  <a:schemeClr val="tx1"/>
                </a:solidFill>
              </a:rPr>
              <a:t>Motion Passes.  </a:t>
            </a:r>
            <a:endParaRPr lang="en-US" sz="2800" dirty="0">
              <a:solidFill>
                <a:schemeClr val="tx1"/>
              </a:solidFill>
            </a:endParaRPr>
          </a:p>
        </p:txBody>
      </p:sp>
    </p:spTree>
    <p:extLst>
      <p:ext uri="{BB962C8B-B14F-4D97-AF65-F5344CB8AC3E}">
        <p14:creationId xmlns:p14="http://schemas.microsoft.com/office/powerpoint/2010/main" val="10082157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5500694" y="6475413"/>
            <a:ext cx="3041644" cy="180975"/>
          </a:xfrm>
        </p:spPr>
        <p:txBody>
          <a:bodyPr/>
          <a:lstStyle/>
          <a:p>
            <a:r>
              <a:rPr lang="en-GB" dirty="0" smtClean="0"/>
              <a:t>Apurva N. Mody, BAE Systems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
        <p:nvSpPr>
          <p:cNvPr id="4097" name="Rectangle 1"/>
          <p:cNvSpPr>
            <a:spLocks noGrp="1" noChangeArrowheads="1"/>
          </p:cNvSpPr>
          <p:nvPr>
            <p:ph type="title"/>
          </p:nvPr>
        </p:nvSpPr>
        <p:spPr>
          <a:xfrm>
            <a:off x="381000" y="762000"/>
            <a:ext cx="8077200" cy="9144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EC Motion for </a:t>
            </a:r>
            <a:r>
              <a:rPr lang="en-GB" dirty="0" smtClean="0"/>
              <a:t>the Second Extension for the SOS </a:t>
            </a:r>
            <a:r>
              <a:rPr lang="en-GB" dirty="0" smtClean="0"/>
              <a:t>Study Group </a:t>
            </a:r>
            <a:endParaRPr lang="en-GB" dirty="0"/>
          </a:p>
        </p:txBody>
      </p:sp>
      <p:sp>
        <p:nvSpPr>
          <p:cNvPr id="37" name="Rectangle 36"/>
          <p:cNvSpPr/>
          <p:nvPr/>
        </p:nvSpPr>
        <p:spPr bwMode="auto">
          <a:xfrm>
            <a:off x="0" y="5638800"/>
            <a:ext cx="1600200" cy="8382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pitchFamily="34" charset="0"/>
              <a:ea typeface="ＭＳ Ｐゴシック" charset="-128"/>
              <a:cs typeface="Arial" pitchFamily="34" charset="0"/>
            </a:endParaRPr>
          </a:p>
        </p:txBody>
      </p:sp>
      <p:sp>
        <p:nvSpPr>
          <p:cNvPr id="39937" name="Rectangle 1"/>
          <p:cNvSpPr>
            <a:spLocks noChangeArrowheads="1"/>
          </p:cNvSpPr>
          <p:nvPr/>
        </p:nvSpPr>
        <p:spPr bwMode="auto">
          <a:xfrm>
            <a:off x="533400" y="1981200"/>
            <a:ext cx="7924800"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IEEE</a:t>
            </a:r>
            <a:r>
              <a:rPr kumimoji="0" lang="en-GB" sz="2800" b="0" i="0" u="none" strike="noStrike" cap="none" normalizeH="0" dirty="0" smtClean="0">
                <a:ln>
                  <a:noFill/>
                </a:ln>
                <a:solidFill>
                  <a:srgbClr val="000000"/>
                </a:solidFill>
                <a:effectLst/>
                <a:latin typeface="Times New Roman" pitchFamily="18" charset="0"/>
                <a:ea typeface="Times New Roman" pitchFamily="18" charset="0"/>
                <a:cs typeface="Times New Roman" pitchFamily="18" charset="0"/>
              </a:rPr>
              <a:t> 802 EC </a:t>
            </a:r>
            <a:r>
              <a:rPr kumimoji="0" lang="en-GB"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approves </a:t>
            </a:r>
            <a:r>
              <a:rPr lang="en-GB" sz="2800" dirty="0" smtClean="0">
                <a:solidFill>
                  <a:srgbClr val="000000"/>
                </a:solidFill>
                <a:latin typeface="Times New Roman" pitchFamily="18" charset="0"/>
                <a:ea typeface="MS Mincho" pitchFamily="49" charset="-128"/>
                <a:cs typeface="Times New Roman" pitchFamily="18" charset="0"/>
              </a:rPr>
              <a:t>Second</a:t>
            </a:r>
            <a:r>
              <a:rPr kumimoji="0" lang="en-GB" altLang="ja-JP" sz="2800" b="0" i="0" u="none" strike="noStrike" cap="none" normalizeH="0" baseline="0" dirty="0" smtClean="0">
                <a:ln>
                  <a:noFill/>
                </a:ln>
                <a:solidFill>
                  <a:srgbClr val="000000"/>
                </a:solidFill>
                <a:effectLst/>
                <a:latin typeface="Times New Roman" pitchFamily="18" charset="0"/>
                <a:ea typeface="MS Mincho" pitchFamily="49" charset="-128"/>
                <a:cs typeface="Times New Roman" pitchFamily="18" charset="0"/>
              </a:rPr>
              <a:t> Extension for the </a:t>
            </a:r>
            <a:r>
              <a:rPr kumimoji="0" lang="en-GB" altLang="ja-JP" sz="2800" b="0" i="0" u="none" strike="noStrike" cap="none" normalizeH="0" baseline="0" dirty="0" smtClean="0">
                <a:ln>
                  <a:noFill/>
                </a:ln>
                <a:solidFill>
                  <a:srgbClr val="000000"/>
                </a:solidFill>
                <a:effectLst/>
                <a:latin typeface="Times New Roman" pitchFamily="18" charset="0"/>
                <a:ea typeface="SimSun"/>
                <a:cs typeface="Times New Roman" pitchFamily="18" charset="0"/>
              </a:rPr>
              <a:t>Spectrum Occupancy Sensing (SOS) Standardization Study Group</a:t>
            </a:r>
            <a:r>
              <a:rPr kumimoji="0" lang="en-GB" altLang="ja-JP" sz="2800" b="0" i="0" u="none" strike="noStrike" cap="none" normalizeH="0" baseline="0" dirty="0" smtClean="0">
                <a:ln>
                  <a:noFill/>
                </a:ln>
                <a:solidFill>
                  <a:srgbClr val="000000"/>
                </a:solidFill>
                <a:effectLst/>
                <a:latin typeface="Times New Roman" pitchFamily="18" charset="0"/>
                <a:ea typeface="MS Mincho" pitchFamily="49" charset="-128"/>
                <a:cs typeface="Times New Roman" pitchFamily="18" charset="0"/>
              </a:rPr>
              <a:t> under the IEEE 802.22 working group</a:t>
            </a:r>
            <a:endParaRPr kumimoji="0" lang="en-US" altLang="ja-JP" sz="1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ja-JP"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Move: Apurva N. Mody</a:t>
            </a:r>
            <a:endParaRPr kumimoji="0" lang="en-US" altLang="ja-JP" sz="1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ja-JP"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Second: Steve Shellhammer</a:t>
            </a:r>
            <a:endParaRPr kumimoji="0" lang="en-US" altLang="ja-JP" sz="1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ja-JP"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For: </a:t>
            </a:r>
            <a:r>
              <a:rPr kumimoji="0" lang="en-GB" altLang="ja-JP"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13</a:t>
            </a:r>
            <a:endParaRPr kumimoji="0" lang="en-US" altLang="ja-JP" sz="1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ja-JP"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Against:0</a:t>
            </a:r>
            <a:endParaRPr kumimoji="0" lang="en-US" altLang="ja-JP" sz="1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ja-JP"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Abstain:0</a:t>
            </a:r>
            <a:endParaRPr kumimoji="0" lang="en-US" altLang="ja-JP" sz="1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ja-JP" sz="2800" b="0" i="0" u="none" strike="noStrike" cap="none" normalizeH="0" baseline="0" dirty="0" smtClean="0">
                <a:ln>
                  <a:noFill/>
                </a:ln>
                <a:solidFill>
                  <a:srgbClr val="000000"/>
                </a:solidFill>
                <a:effectLst/>
                <a:latin typeface="Times New Roman" pitchFamily="18" charset="0"/>
                <a:ea typeface="MS Mincho" pitchFamily="49" charset="-128"/>
                <a:cs typeface="Times New Roman" pitchFamily="18" charset="0"/>
              </a:rPr>
              <a:t>Motion </a:t>
            </a:r>
            <a:r>
              <a:rPr lang="en-GB" altLang="ja-JP" sz="2800" dirty="0" smtClean="0">
                <a:solidFill>
                  <a:srgbClr val="000000"/>
                </a:solidFill>
                <a:latin typeface="Times New Roman" pitchFamily="18" charset="0"/>
                <a:ea typeface="MS Mincho" pitchFamily="49" charset="-128"/>
                <a:cs typeface="Times New Roman" pitchFamily="18" charset="0"/>
              </a:rPr>
              <a:t>Passes</a:t>
            </a:r>
            <a:endParaRPr kumimoji="0" lang="en-GB" altLang="ja-JP" sz="4000" b="0" i="0" u="none" strike="noStrike" cap="none" normalizeH="0" baseline="0" dirty="0" smtClean="0">
              <a:ln>
                <a:noFill/>
              </a:ln>
              <a:solidFill>
                <a:schemeClr val="tx1"/>
              </a:solidFill>
              <a:effectLst/>
              <a:latin typeface="Arial" pitchFamily="34"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5500694" y="6475413"/>
            <a:ext cx="3041644" cy="180975"/>
          </a:xfrm>
        </p:spPr>
        <p:txBody>
          <a:bodyPr/>
          <a:lstStyle/>
          <a:p>
            <a:r>
              <a:rPr lang="en-GB" dirty="0" smtClean="0"/>
              <a:t>Apurva N. Mody, BAE Systems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
        <p:nvSpPr>
          <p:cNvPr id="4097" name="Rectangle 1"/>
          <p:cNvSpPr>
            <a:spLocks noGrp="1" noChangeArrowheads="1"/>
          </p:cNvSpPr>
          <p:nvPr>
            <p:ph type="title"/>
          </p:nvPr>
        </p:nvSpPr>
        <p:spPr>
          <a:xfrm>
            <a:off x="609600" y="2209800"/>
            <a:ext cx="8229600" cy="19812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4000" dirty="0" smtClean="0"/>
              <a:t>Motion to Approve P802.22.3 PAR on Spectrum Characterization and Occupancy Sensing (SCOS)</a:t>
            </a:r>
            <a:endParaRPr lang="en-GB" sz="40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0356" y="2667000"/>
            <a:ext cx="7770813" cy="1219200"/>
          </a:xfrm>
        </p:spPr>
        <p:txBody>
          <a:bodyPr/>
          <a:lstStyle/>
          <a:p>
            <a:r>
              <a:rPr lang="en-US" sz="3600" dirty="0" smtClean="0"/>
              <a:t>Comments received on P802.22.3 BEFORE Tuesday 5 pm </a:t>
            </a:r>
            <a:endParaRPr lang="en-US" sz="3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smtClean="0"/>
              <a:t>Apurva N. Mody, BAE Systems</a:t>
            </a:r>
            <a:endParaRPr lang="en-GB" dirty="0"/>
          </a:p>
        </p:txBody>
      </p:sp>
    </p:spTree>
    <p:extLst>
      <p:ext uri="{BB962C8B-B14F-4D97-AF65-F5344CB8AC3E}">
        <p14:creationId xmlns:p14="http://schemas.microsoft.com/office/powerpoint/2010/main" val="40481631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85800"/>
          </a:xfrm>
        </p:spPr>
        <p:txBody>
          <a:bodyPr/>
          <a:lstStyle/>
          <a:p>
            <a:r>
              <a:rPr lang="en-US" sz="2800" dirty="0" smtClean="0"/>
              <a:t>Comments from the 802.11 Working Group</a:t>
            </a:r>
            <a:endParaRPr lang="en-US" sz="4000" dirty="0"/>
          </a:p>
        </p:txBody>
      </p:sp>
      <p:sp>
        <p:nvSpPr>
          <p:cNvPr id="3" name="Content Placeholder 2"/>
          <p:cNvSpPr>
            <a:spLocks noGrp="1"/>
          </p:cNvSpPr>
          <p:nvPr>
            <p:ph idx="1"/>
          </p:nvPr>
        </p:nvSpPr>
        <p:spPr>
          <a:xfrm>
            <a:off x="304800" y="1524000"/>
            <a:ext cx="8534400" cy="4495800"/>
          </a:xfrm>
        </p:spPr>
        <p:txBody>
          <a:bodyPr/>
          <a:lstStyle/>
          <a:p>
            <a:r>
              <a:rPr lang="en-US" sz="2000" b="0" dirty="0" smtClean="0"/>
              <a:t>2.1 Title – Consider that “SOS” is a internationally recognized acronym for emergency requests.  Consider changing or eliminating the acronym…</a:t>
            </a:r>
          </a:p>
          <a:p>
            <a:r>
              <a:rPr lang="en-US" sz="2000" b="0" dirty="0" smtClean="0">
                <a:solidFill>
                  <a:srgbClr val="3333CC"/>
                </a:solidFill>
              </a:rPr>
              <a:t>Respons</a:t>
            </a:r>
            <a:r>
              <a:rPr lang="en-US" sz="2000" b="0" dirty="0" smtClean="0"/>
              <a:t>e: Accept: Eliminated the acronym </a:t>
            </a:r>
          </a:p>
          <a:p>
            <a:r>
              <a:rPr lang="en-US" sz="2000" b="0" dirty="0" smtClean="0"/>
              <a:t>5.2 The Scope should not talk about the “project”, but rather describe the document that will be created.  Please remove project specific definitions and instead describe what the standard will be defining.</a:t>
            </a:r>
          </a:p>
          <a:p>
            <a:r>
              <a:rPr lang="en-US" sz="2000" b="0" dirty="0" smtClean="0">
                <a:solidFill>
                  <a:srgbClr val="3333CC"/>
                </a:solidFill>
              </a:rPr>
              <a:t>Response</a:t>
            </a:r>
            <a:r>
              <a:rPr lang="en-US" sz="2000" b="0" dirty="0" smtClean="0"/>
              <a:t>: Accept, the word Project has been changed to ‘Standard’</a:t>
            </a:r>
          </a:p>
          <a:p>
            <a:r>
              <a:rPr lang="en-US" sz="2000" b="0" dirty="0" smtClean="0"/>
              <a:t>5.2 “initially” defines?  The Standard will have a set definition that as far as this revision is concerned is the only one that will exist.  Do not describe or promise future enhancements.</a:t>
            </a:r>
          </a:p>
          <a:p>
            <a:r>
              <a:rPr lang="en-US" sz="2000" b="0" dirty="0" smtClean="0">
                <a:solidFill>
                  <a:srgbClr val="3333CC"/>
                </a:solidFill>
              </a:rPr>
              <a:t>Response</a:t>
            </a:r>
            <a:r>
              <a:rPr lang="en-US" sz="2000" b="0" dirty="0" smtClean="0"/>
              <a:t>: Accept. The word ‘initially’ has been removed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extLst>
      <p:ext uri="{BB962C8B-B14F-4D97-AF65-F5344CB8AC3E}">
        <p14:creationId xmlns:p14="http://schemas.microsoft.com/office/powerpoint/2010/main" val="16656213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85800"/>
          </a:xfrm>
        </p:spPr>
        <p:txBody>
          <a:bodyPr/>
          <a:lstStyle/>
          <a:p>
            <a:r>
              <a:rPr lang="en-US" sz="2800" dirty="0" smtClean="0"/>
              <a:t>Comments from the 802.11 Working Group</a:t>
            </a:r>
            <a:endParaRPr lang="en-US" sz="4000" dirty="0"/>
          </a:p>
        </p:txBody>
      </p:sp>
      <p:sp>
        <p:nvSpPr>
          <p:cNvPr id="3" name="Content Placeholder 2"/>
          <p:cNvSpPr>
            <a:spLocks noGrp="1"/>
          </p:cNvSpPr>
          <p:nvPr>
            <p:ph idx="1"/>
          </p:nvPr>
        </p:nvSpPr>
        <p:spPr>
          <a:xfrm>
            <a:off x="304800" y="1524000"/>
            <a:ext cx="8534400" cy="4495800"/>
          </a:xfrm>
        </p:spPr>
        <p:txBody>
          <a:bodyPr/>
          <a:lstStyle/>
          <a:p>
            <a:r>
              <a:rPr lang="en-US" sz="2000" b="0" dirty="0" smtClean="0"/>
              <a:t>8.1 is for extra explanation for identified clauses.  The clause id is not included.  Generally a history is not included in 8.1</a:t>
            </a:r>
          </a:p>
          <a:p>
            <a:r>
              <a:rPr lang="en-US" sz="2000" b="0" dirty="0" smtClean="0">
                <a:solidFill>
                  <a:srgbClr val="3333CC"/>
                </a:solidFill>
              </a:rPr>
              <a:t>Response</a:t>
            </a:r>
            <a:r>
              <a:rPr lang="en-US" sz="2000" b="0" dirty="0" smtClean="0"/>
              <a:t>: Accept. Some of the contents from Section 8.1 has been moved back to Section 5.5 Need for the Standard and the new Section 8.1 only contains a reference</a:t>
            </a:r>
          </a:p>
          <a:p>
            <a:r>
              <a:rPr lang="en-US" sz="2000" b="0" dirty="0" smtClean="0"/>
              <a:t>CSD: 1.2.2 – Cite standards correctly.</a:t>
            </a:r>
          </a:p>
          <a:p>
            <a:r>
              <a:rPr lang="en-US" sz="2000" b="0" dirty="0" smtClean="0">
                <a:solidFill>
                  <a:srgbClr val="3333CC"/>
                </a:solidFill>
              </a:rPr>
              <a:t>Response</a:t>
            </a:r>
            <a:r>
              <a:rPr lang="en-US" sz="2000" b="0" dirty="0" smtClean="0"/>
              <a:t>: Accept</a:t>
            </a:r>
          </a:p>
          <a:p>
            <a:r>
              <a:rPr lang="en-US" sz="2000" b="0" dirty="0" smtClean="0"/>
              <a:t>CSD: Seems the History is repeated for several responses.</a:t>
            </a:r>
          </a:p>
          <a:p>
            <a:r>
              <a:rPr lang="en-US" sz="2000" b="0" dirty="0" smtClean="0">
                <a:solidFill>
                  <a:srgbClr val="3333CC"/>
                </a:solidFill>
              </a:rPr>
              <a:t>Response</a:t>
            </a:r>
            <a:r>
              <a:rPr lang="en-US" sz="2000" b="0" dirty="0" smtClean="0"/>
              <a:t>: Accept. Redundant information has been removed</a:t>
            </a:r>
          </a:p>
          <a:p>
            <a:r>
              <a:rPr lang="en-US" sz="2000" b="0" dirty="0" smtClean="0"/>
              <a:t>CSD: Seems overly verbose</a:t>
            </a:r>
          </a:p>
          <a:p>
            <a:r>
              <a:rPr lang="en-US" sz="2000" b="0" dirty="0" smtClean="0">
                <a:solidFill>
                  <a:srgbClr val="3333CC"/>
                </a:solidFill>
              </a:rPr>
              <a:t>Response</a:t>
            </a:r>
            <a:r>
              <a:rPr lang="en-US" sz="2000" b="0" dirty="0" smtClean="0"/>
              <a:t>: Reduced the verbosity by eliminating repetitions</a:t>
            </a:r>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extLst>
      <p:ext uri="{BB962C8B-B14F-4D97-AF65-F5344CB8AC3E}">
        <p14:creationId xmlns:p14="http://schemas.microsoft.com/office/powerpoint/2010/main" val="1856625278"/>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Custom 7">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00CC99"/>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7304</TotalTime>
  <Words>2073</Words>
  <Application>Microsoft Office PowerPoint</Application>
  <PresentationFormat>On-screen Show (4:3)</PresentationFormat>
  <Paragraphs>289</Paragraphs>
  <Slides>30</Slides>
  <Notes>10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2" baseType="lpstr">
      <vt:lpstr>802-11-Submission</vt:lpstr>
      <vt:lpstr>Document</vt:lpstr>
      <vt:lpstr>802.22 EC Closing Motions Package</vt:lpstr>
      <vt:lpstr>Second Extension for the Spectrum Occupancy Sensing (SOS) Study Group under the 802.22 WG</vt:lpstr>
      <vt:lpstr>Timelines of the Study Group</vt:lpstr>
      <vt:lpstr>802.22 WG Motion for the Second Extension for the SOS Study Group </vt:lpstr>
      <vt:lpstr>EC Motion for the Second Extension for the SOS Study Group </vt:lpstr>
      <vt:lpstr>Motion to Approve P802.22.3 PAR on Spectrum Characterization and Occupancy Sensing (SCOS)</vt:lpstr>
      <vt:lpstr>Comments received on P802.22.3 BEFORE Tuesday 5 pm </vt:lpstr>
      <vt:lpstr>Comments from the 802.11 Working Group</vt:lpstr>
      <vt:lpstr>Comments from the 802.11 Working Group</vt:lpstr>
      <vt:lpstr>Comments from the 802.19 Working Group</vt:lpstr>
      <vt:lpstr>Comments from the 802.19 Working Group</vt:lpstr>
      <vt:lpstr>Comments from the 802.19 Working Group</vt:lpstr>
      <vt:lpstr>Comments from the 802.18 Working Group</vt:lpstr>
      <vt:lpstr>Comments from the 802.18 Working Group</vt:lpstr>
      <vt:lpstr>Comments from the 802.18 Working Group</vt:lpstr>
      <vt:lpstr>Comments from David Law</vt:lpstr>
      <vt:lpstr>Comments received on P802.22.3 AFTER Wednesday 5 pm </vt:lpstr>
      <vt:lpstr>Comments from 802.11 WG </vt:lpstr>
      <vt:lpstr>802.22 WG Motions to Approve the P802.22.3 PAR and CSD, Wednesday, July 16, 2014</vt:lpstr>
      <vt:lpstr>802.22 WG Motions to Approve the P802.22.3 PAR and CSD, Thursday, July 17th, 2014</vt:lpstr>
      <vt:lpstr>EC Motion to Submit the P802.22.3 PAR to IEEE SA NESCOM</vt:lpstr>
      <vt:lpstr>EC Motion to Confirm the P802.22.3 CSD</vt:lpstr>
      <vt:lpstr>Motion to Approve IEEE 802 Response to FDIS 60 days ballot Comments on the IEEE Std. 802.22-2011</vt:lpstr>
      <vt:lpstr>IEEE 802.22 WG Motion to Approve Response to FDIS 60 days ballot Comments on the IEEE Std. 802.22-2011 </vt:lpstr>
      <vt:lpstr>EC Motion to Approve Response to FDIS 60 days ballot Comments on the IEEE Std. 802.22-2011 </vt:lpstr>
      <vt:lpstr>Motion to Approve Liaison Request to Allocate the Revision Responsibility of the ISO/IEC/IEEE 8802-22 Standards to the IEEE 802.22 WG</vt:lpstr>
      <vt:lpstr>IEEE 802.22 WG Motion for Liaison Request to Allocate the Revision Responsibility of the ISO/IEC/IEEE 8802-22 Standards to the IEEE 802.22 WG</vt:lpstr>
      <vt:lpstr>EC Motion for Liaison Request to Allocate the Revision Responsibility of the ISO/IEC/IEEE 8802-22 Standards to the IEEE 802.22 WG</vt:lpstr>
      <vt:lpstr>References</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Review of PARs for Nov Plenary</dc:title>
  <dc:creator>Jon Rosdahl</dc:creator>
  <dc:description>801.11 PAR adHoc review of the PARs submitted for review during the Nov 2013 Plenary</dc:description>
  <cp:lastModifiedBy>Mody, Apurva (US SSA)</cp:lastModifiedBy>
  <cp:revision>168</cp:revision>
  <cp:lastPrinted>1601-01-01T00:00:00Z</cp:lastPrinted>
  <dcterms:created xsi:type="dcterms:W3CDTF">2013-11-11T17:45:24Z</dcterms:created>
  <dcterms:modified xsi:type="dcterms:W3CDTF">2014-07-18T23:35:08Z</dcterms:modified>
</cp:coreProperties>
</file>