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601" r:id="rId2"/>
    <p:sldId id="602" r:id="rId3"/>
    <p:sldId id="603" r:id="rId4"/>
    <p:sldId id="604" r:id="rId5"/>
    <p:sldId id="605" r:id="rId6"/>
    <p:sldId id="612" r:id="rId7"/>
    <p:sldId id="616" r:id="rId8"/>
    <p:sldId id="617" r:id="rId9"/>
    <p:sldId id="631" r:id="rId10"/>
    <p:sldId id="620" r:id="rId11"/>
    <p:sldId id="614" r:id="rId12"/>
    <p:sldId id="615" r:id="rId13"/>
    <p:sldId id="618" r:id="rId14"/>
    <p:sldId id="633" r:id="rId15"/>
    <p:sldId id="544" r:id="rId16"/>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FF"/>
    <a:srgbClr val="FFCC99"/>
    <a:srgbClr val="008000"/>
    <a:srgbClr val="CCFFCC"/>
    <a:srgbClr val="99FF99"/>
    <a:srgbClr val="CCECFF"/>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69" autoAdjust="0"/>
    <p:restoredTop sz="94660"/>
  </p:normalViewPr>
  <p:slideViewPr>
    <p:cSldViewPr>
      <p:cViewPr varScale="1">
        <p:scale>
          <a:sx n="110" d="100"/>
          <a:sy n="110"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Sep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21558" y="334189"/>
            <a:ext cx="2923942"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22-14-0116-00-000b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purva.mody@ieee.org" TargetMode="External"/><Relationship Id="rId2" Type="http://schemas.openxmlformats.org/officeDocument/2006/relationships/hyperlink" Target="http://standards.ieee.org/guides/bylaws/sb-bylaws.pdf" TargetMode="External"/><Relationship Id="rId1" Type="http://schemas.openxmlformats.org/officeDocument/2006/relationships/slideLayout" Target="../slideLayouts/slideLayout2.xml"/><Relationship Id="rId6" Type="http://schemas.openxmlformats.org/officeDocument/2006/relationships/hyperlink" Target="mailto:shwang@etri.re.kr" TargetMode="External"/><Relationship Id="rId5" Type="http://schemas.openxmlformats.org/officeDocument/2006/relationships/hyperlink" Target="mailto:aziz.jp@ieee.org" TargetMode="Externa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22/dcn/14/22-14-0078-01-000b-tgb-lb2-comment-resolution-for-section-3-and-4.docx" TargetMode="External"/><Relationship Id="rId2" Type="http://schemas.openxmlformats.org/officeDocument/2006/relationships/hyperlink" Target="https://mentor.ieee.org/802.22/dcn/14/22-14-0100-01-000b-preamble-design-for-ieee-802-22b-segmentation.ppt" TargetMode="External"/><Relationship Id="rId1" Type="http://schemas.openxmlformats.org/officeDocument/2006/relationships/slideLayout" Target="../slideLayouts/slideLayout2.xml"/><Relationship Id="rId5" Type="http://schemas.openxmlformats.org/officeDocument/2006/relationships/hyperlink" Target="https://mentor.ieee.org/802.22/dcn/14/22-14-0110-01-000b-local-cell-management.docx" TargetMode="External"/><Relationship Id="rId4" Type="http://schemas.openxmlformats.org/officeDocument/2006/relationships/hyperlink" Target="https://mentor.ieee.org/802.22/dcn/14/22-14-0109-01-000b-mac-pdu-construction-subheader-management.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a:t>
            </a:r>
            <a:r>
              <a:rPr lang="en-US" altLang="ko-KR" dirty="0" smtClean="0"/>
              <a:t>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a:t>
            </a:r>
            <a:r>
              <a:rPr lang="en-US" altLang="ko-KR" sz="2800" dirty="0" smtClean="0">
                <a:latin typeface="Times New Roman" charset="0"/>
                <a:ea typeface="굴림" charset="0"/>
                <a:cs typeface="굴림" charset="0"/>
              </a:rPr>
              <a:t>Sep </a:t>
            </a:r>
            <a:r>
              <a:rPr lang="en-US" altLang="ko-KR" sz="2800" dirty="0" smtClean="0">
                <a:latin typeface="Times New Roman" charset="0"/>
                <a:ea typeface="굴림" charset="0"/>
                <a:cs typeface="굴림" charset="0"/>
              </a:rPr>
              <a:t>2014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2013-9-15</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2"/>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3"/>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4"/>
              </a:rPr>
              <a:t>patcom@ieee.org</a:t>
            </a:r>
            <a:r>
              <a:rPr lang="en-GB" altLang="ja-JP" sz="900" b="0" dirty="0" smtClean="0"/>
              <a:t>&gt;.</a:t>
            </a:r>
            <a:endParaRPr lang="ja-JP" altLang="ja-JP" sz="900" b="0" dirty="0"/>
          </a:p>
        </p:txBody>
      </p:sp>
      <p:graphicFrame>
        <p:nvGraphicFramePr>
          <p:cNvPr id="12" name="表 11"/>
          <p:cNvGraphicFramePr>
            <a:graphicFrameLocks noGrp="1"/>
          </p:cNvGraphicFramePr>
          <p:nvPr/>
        </p:nvGraphicFramePr>
        <p:xfrm>
          <a:off x="971600" y="2708920"/>
          <a:ext cx="7488832" cy="1080121"/>
        </p:xfrm>
        <a:graphic>
          <a:graphicData uri="http://schemas.openxmlformats.org/drawingml/2006/table">
            <a:tbl>
              <a:tblPr/>
              <a:tblGrid>
                <a:gridCol w="1528076"/>
                <a:gridCol w="1970080"/>
                <a:gridCol w="1515447"/>
                <a:gridCol w="1351273"/>
                <a:gridCol w="1123956"/>
              </a:tblGrid>
              <a:tr h="437191">
                <a:tc>
                  <a:txBody>
                    <a:bodyPr/>
                    <a:lstStyle/>
                    <a:p>
                      <a:pPr algn="ctr" fontAlgn="t"/>
                      <a:r>
                        <a:rPr lang="en-US" sz="2000" b="1" i="0" u="none" strike="noStrike" dirty="0">
                          <a:solidFill>
                            <a:srgbClr val="000000"/>
                          </a:solidFill>
                          <a:latin typeface="Times New Roman"/>
                        </a:rPr>
                        <a:t>Name</a:t>
                      </a:r>
                      <a:endParaRPr lang="ja-JP" sz="2000" b="1" i="0" u="none" strike="noStrike" dirty="0">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latin typeface="Times New Roman"/>
                        </a:rPr>
                        <a:t>Company</a:t>
                      </a:r>
                      <a:endParaRPr lang="ja-JP" sz="2000" b="1" i="0" u="none" strike="noStrike" dirty="0">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Address</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Phone</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email</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1465">
                <a:tc>
                  <a:txBody>
                    <a:bodyPr/>
                    <a:lstStyle/>
                    <a:p>
                      <a:pPr algn="ctr" fontAlgn="ctr"/>
                      <a:r>
                        <a:rPr lang="en-US" sz="1400" b="1" i="0" u="none" strike="noStrike">
                          <a:solidFill>
                            <a:srgbClr val="000000"/>
                          </a:solidFill>
                          <a:latin typeface="Times New Roman"/>
                        </a:rPr>
                        <a:t>Chang-woo Pyo</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NICT</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Japan</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81-46-847-5120</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sng" strike="noStrike">
                          <a:solidFill>
                            <a:srgbClr val="0000FF"/>
                          </a:solidFill>
                          <a:latin typeface="ＭＳ Ｐゴシック"/>
                          <a:hlinkClick r:id="rId5"/>
                        </a:rPr>
                        <a:t>cwpyo@nict.go.jp</a:t>
                      </a:r>
                      <a:endParaRPr lang="ja-JP" sz="1050" b="0" i="0" u="sng" strike="noStrike">
                        <a:solidFill>
                          <a:srgbClr val="0000FF"/>
                        </a:solidFill>
                        <a:latin typeface="ＭＳ Ｐゴシック"/>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1465">
                <a:tc>
                  <a:txBody>
                    <a:bodyPr/>
                    <a:lstStyle/>
                    <a:p>
                      <a:pPr algn="ctr" fontAlgn="ctr"/>
                      <a:r>
                        <a:rPr lang="en-US" sz="1400" b="1" i="0" u="none" strike="noStrike">
                          <a:solidFill>
                            <a:srgbClr val="000000"/>
                          </a:solidFill>
                          <a:latin typeface="Times New Roman"/>
                        </a:rPr>
                        <a:t>SungHyun Hwang</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latin typeface="Times New Roman"/>
                        </a:rPr>
                        <a:t>ETRI</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latin typeface="Times New Roman"/>
                        </a:rPr>
                        <a:t>Korea</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82-42-860-1133</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sz="1000" b="0" i="0" u="sng" strike="noStrike" dirty="0">
                          <a:solidFill>
                            <a:srgbClr val="0000FF"/>
                          </a:solidFill>
                          <a:latin typeface="Arial"/>
                          <a:ea typeface="Arial"/>
                          <a:hlinkClick r:id="rId6"/>
                        </a:rPr>
                        <a:t>shwang@etri.re.kr</a:t>
                      </a:r>
                      <a:endParaRPr lang="ja-JP" sz="1000" b="0" i="0" u="sng" strike="noStrike" dirty="0">
                        <a:solidFill>
                          <a:srgbClr val="0000FF"/>
                        </a:solidFill>
                        <a:latin typeface="Arial"/>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u="sng" dirty="0" smtClean="0">
                <a:solidFill>
                  <a:schemeClr val="tx1"/>
                </a:solidFill>
              </a:rPr>
              <a:t>July </a:t>
            </a:r>
            <a:r>
              <a:rPr kumimoji="1" lang="en-US" altLang="ja-JP" u="sng" dirty="0" smtClean="0">
                <a:solidFill>
                  <a:schemeClr val="tx1"/>
                </a:solidFill>
              </a:rPr>
              <a:t>Minutes</a:t>
            </a:r>
            <a:endParaRPr kumimoji="1" lang="ja-JP" altLang="en-US" u="sng" dirty="0">
              <a:solidFill>
                <a:schemeClr val="tx1"/>
              </a:solidFill>
            </a:endParaRPr>
          </a:p>
        </p:txBody>
      </p:sp>
      <p:sp>
        <p:nvSpPr>
          <p:cNvPr id="3" name="コンテンツ プレースホルダ 2"/>
          <p:cNvSpPr>
            <a:spLocks noGrp="1"/>
          </p:cNvSpPr>
          <p:nvPr>
            <p:ph idx="1"/>
          </p:nvPr>
        </p:nvSpPr>
        <p:spPr/>
        <p:txBody>
          <a:bodyPr/>
          <a:lstStyle/>
          <a:p>
            <a:r>
              <a:rPr lang="en-US" altLang="ja-JP" dirty="0" smtClean="0"/>
              <a:t>Motion to approve Mar. 802.22b minutes as contained in </a:t>
            </a:r>
            <a:r>
              <a:rPr lang="en-GB" altLang="ja-JP" dirty="0" smtClean="0"/>
              <a:t>802.22-14-0118-00-000b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a:t>
            </a:r>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lang="en-US" altLang="ja-JP" dirty="0" smtClean="0"/>
              <a:t>Review of Teleconference Calls</a:t>
            </a:r>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
        <p:nvSpPr>
          <p:cNvPr id="7" name="コンテンツ プレースホルダ 6"/>
          <p:cNvSpPr>
            <a:spLocks noGrp="1"/>
          </p:cNvSpPr>
          <p:nvPr>
            <p:ph idx="1"/>
          </p:nvPr>
        </p:nvSpPr>
        <p:spPr>
          <a:xfrm>
            <a:off x="685800" y="1412776"/>
            <a:ext cx="7772400" cy="5256584"/>
          </a:xfrm>
        </p:spPr>
        <p:txBody>
          <a:bodyPr/>
          <a:lstStyle/>
          <a:p>
            <a:r>
              <a:rPr lang="en-GB" altLang="ja-JP" sz="1800" dirty="0" smtClean="0"/>
              <a:t>31</a:t>
            </a:r>
            <a:r>
              <a:rPr lang="en-GB" altLang="ja-JP" sz="1800" baseline="30000" dirty="0" smtClean="0"/>
              <a:t>st</a:t>
            </a:r>
            <a:r>
              <a:rPr lang="en-GB" altLang="ja-JP" sz="1800" dirty="0" smtClean="0"/>
              <a:t> July </a:t>
            </a:r>
            <a:r>
              <a:rPr lang="en-GB" altLang="ja-JP" sz="1800" dirty="0" smtClean="0"/>
              <a:t>(Thursday)</a:t>
            </a:r>
          </a:p>
          <a:p>
            <a:pPr lvl="1"/>
            <a:r>
              <a:rPr lang="en-US" altLang="ja-JP" sz="1600" dirty="0" smtClean="0">
                <a:ea typeface="ＭＳ Ｐゴシック" pitchFamily="50" charset="-128"/>
              </a:rPr>
              <a:t>Comment Categorization of </a:t>
            </a:r>
            <a:r>
              <a:rPr lang="en-US" altLang="ja-JP" sz="1600" dirty="0" smtClean="0">
                <a:ea typeface="ＭＳ Ｐゴシック" pitchFamily="50" charset="-128"/>
              </a:rPr>
              <a:t>LB2</a:t>
            </a:r>
          </a:p>
          <a:p>
            <a:pPr lvl="2"/>
            <a:r>
              <a:rPr lang="en-US" altLang="ja-JP" sz="1400" dirty="0" smtClean="0"/>
              <a:t>Frame Modifications</a:t>
            </a:r>
            <a:r>
              <a:rPr lang="en-GB" altLang="ja-JP" sz="1400" dirty="0" smtClean="0"/>
              <a:t> (https://mentor.ieee.org/802.22/dcn/14/22-14-0104-00-000b-frame-modification.docx)</a:t>
            </a:r>
            <a:endParaRPr lang="en-GB" altLang="ja-JP" sz="1400" dirty="0" smtClean="0"/>
          </a:p>
          <a:p>
            <a:r>
              <a:rPr lang="en-GB" altLang="ja-JP" sz="1800" dirty="0" smtClean="0"/>
              <a:t>7</a:t>
            </a:r>
            <a:r>
              <a:rPr lang="en-GB" altLang="ja-JP" sz="1800" baseline="30000" dirty="0" smtClean="0"/>
              <a:t>th</a:t>
            </a:r>
            <a:r>
              <a:rPr lang="en-GB" altLang="ja-JP" sz="1800" dirty="0" smtClean="0"/>
              <a:t> Aug. </a:t>
            </a:r>
            <a:r>
              <a:rPr lang="en-GB" altLang="ja-JP" sz="1800" dirty="0" smtClean="0"/>
              <a:t>(Thursday)</a:t>
            </a:r>
          </a:p>
          <a:p>
            <a:pPr lvl="1"/>
            <a:r>
              <a:rPr lang="en-US" altLang="ja-JP" sz="1600" dirty="0" smtClean="0">
                <a:ea typeface="ＭＳ Ｐゴシック" pitchFamily="50" charset="-128"/>
              </a:rPr>
              <a:t>Comment Categorization of LB2</a:t>
            </a:r>
          </a:p>
          <a:p>
            <a:pPr lvl="2"/>
            <a:r>
              <a:rPr lang="en-US" altLang="ja-JP" sz="1400" dirty="0" smtClean="0"/>
              <a:t>Frame Modifications</a:t>
            </a:r>
            <a:r>
              <a:rPr lang="en-GB" altLang="ja-JP" sz="1400" dirty="0" smtClean="0"/>
              <a:t> (https://mentor.ieee.org/802.22/dcn/14/22-14-0104-00-000b-frame-modification.docx)</a:t>
            </a:r>
          </a:p>
          <a:p>
            <a:r>
              <a:rPr lang="en-GB" altLang="ja-JP" sz="1800" dirty="0" smtClean="0"/>
              <a:t>28</a:t>
            </a:r>
            <a:r>
              <a:rPr lang="en-GB" altLang="ja-JP" sz="1800" baseline="30000" dirty="0" smtClean="0"/>
              <a:t>th</a:t>
            </a:r>
            <a:r>
              <a:rPr lang="en-GB" altLang="ja-JP" sz="1800" dirty="0" smtClean="0"/>
              <a:t> Aug. </a:t>
            </a:r>
            <a:r>
              <a:rPr lang="en-GB" altLang="ja-JP" sz="1800" dirty="0" smtClean="0"/>
              <a:t>(Thursday</a:t>
            </a:r>
            <a:r>
              <a:rPr lang="en-GB" altLang="ja-JP" sz="1800" dirty="0" smtClean="0"/>
              <a:t>)</a:t>
            </a:r>
          </a:p>
          <a:p>
            <a:pPr lvl="1"/>
            <a:r>
              <a:rPr lang="en-US" altLang="ja-JP" sz="1600" dirty="0" smtClean="0"/>
              <a:t>Segmentation :</a:t>
            </a:r>
            <a:r>
              <a:rPr lang="en-US" altLang="ja-JP" sz="1400" u="sng" dirty="0" smtClean="0">
                <a:hlinkClick r:id="rId2"/>
              </a:rPr>
              <a:t>https</a:t>
            </a:r>
            <a:r>
              <a:rPr lang="en-US" altLang="ja-JP" sz="1400" u="sng" dirty="0" smtClean="0">
                <a:hlinkClick r:id="rId2"/>
              </a:rPr>
              <a:t>://mentor.ieee.org/802.22/dcn/14/22-14-0100-01-000b-preamble-design-for-ieee-802-22b-segmentation.ppt</a:t>
            </a:r>
            <a:r>
              <a:rPr lang="en-US" altLang="ja-JP" sz="1400" dirty="0" smtClean="0"/>
              <a:t> </a:t>
            </a:r>
            <a:endParaRPr lang="ja-JP" altLang="ja-JP" sz="1400" dirty="0" smtClean="0"/>
          </a:p>
          <a:p>
            <a:pPr lvl="1"/>
            <a:r>
              <a:rPr lang="en-US" altLang="ja-JP" sz="1600" dirty="0" smtClean="0"/>
              <a:t>Definitions: </a:t>
            </a:r>
            <a:r>
              <a:rPr lang="en-US" altLang="ja-JP" sz="1400" u="sng" dirty="0" smtClean="0">
                <a:hlinkClick r:id="rId3"/>
              </a:rPr>
              <a:t>https</a:t>
            </a:r>
            <a:r>
              <a:rPr lang="en-US" altLang="ja-JP" sz="1400" u="sng" dirty="0" smtClean="0">
                <a:hlinkClick r:id="rId3"/>
              </a:rPr>
              <a:t>://</a:t>
            </a:r>
            <a:r>
              <a:rPr lang="en-US" altLang="ja-JP" sz="1400" u="sng" dirty="0" smtClean="0">
                <a:hlinkClick r:id="rId3"/>
              </a:rPr>
              <a:t>mentor.ieee.org/802.22/dcn/14/22-14-0078-01-000b-tgb-lb2-comment-resolution-for-section-3-and-4.docx</a:t>
            </a:r>
            <a:endParaRPr lang="en-GB" altLang="ja-JP" sz="1800" dirty="0" smtClean="0"/>
          </a:p>
          <a:p>
            <a:r>
              <a:rPr lang="en-GB" altLang="ja-JP" sz="1800" dirty="0" smtClean="0"/>
              <a:t>11</a:t>
            </a:r>
            <a:r>
              <a:rPr lang="en-GB" altLang="ja-JP" sz="1800" baseline="30000" dirty="0" smtClean="0"/>
              <a:t>th</a:t>
            </a:r>
            <a:r>
              <a:rPr lang="en-GB" altLang="ja-JP" sz="1800" dirty="0" smtClean="0"/>
              <a:t> Sep. (Thursday)</a:t>
            </a:r>
          </a:p>
          <a:p>
            <a:pPr lvl="1"/>
            <a:r>
              <a:rPr lang="en-US" altLang="ja-JP" sz="1400" dirty="0" smtClean="0"/>
              <a:t>MAC PDU Construction &amp; </a:t>
            </a:r>
            <a:r>
              <a:rPr lang="en-US" altLang="ja-JP" sz="1400" dirty="0" err="1" smtClean="0"/>
              <a:t>Subheader</a:t>
            </a:r>
            <a:r>
              <a:rPr lang="en-US" altLang="ja-JP" sz="1400" dirty="0" smtClean="0"/>
              <a:t> </a:t>
            </a:r>
            <a:r>
              <a:rPr lang="en-US" altLang="ja-JP" sz="1400" dirty="0" smtClean="0"/>
              <a:t>Management: </a:t>
            </a:r>
            <a:r>
              <a:rPr lang="en-GB" altLang="ja-JP" sz="1400" u="sng" dirty="0" smtClean="0">
                <a:hlinkClick r:id="rId4"/>
              </a:rPr>
              <a:t>https</a:t>
            </a:r>
            <a:r>
              <a:rPr lang="en-GB" altLang="ja-JP" sz="1400" u="sng" dirty="0" smtClean="0">
                <a:hlinkClick r:id="rId4"/>
              </a:rPr>
              <a:t>://mentor.ieee.org/802.22/dcn/14/22-14-0109-01-000b-mac-pdu-construction-subheader-management.docx</a:t>
            </a:r>
            <a:r>
              <a:rPr lang="en-GB" altLang="ja-JP" sz="1400" dirty="0" smtClean="0"/>
              <a:t> </a:t>
            </a:r>
            <a:endParaRPr lang="ja-JP" altLang="ja-JP" sz="2800" dirty="0" smtClean="0"/>
          </a:p>
          <a:p>
            <a:pPr lvl="1"/>
            <a:r>
              <a:rPr lang="en-US" altLang="ja-JP" sz="1400" dirty="0" smtClean="0"/>
              <a:t>Local Cell </a:t>
            </a:r>
            <a:r>
              <a:rPr lang="en-US" altLang="ja-JP" sz="1400" dirty="0" smtClean="0"/>
              <a:t>Management: </a:t>
            </a:r>
            <a:r>
              <a:rPr lang="en-GB" altLang="ja-JP" sz="1400" u="sng" dirty="0" smtClean="0">
                <a:hlinkClick r:id="rId5"/>
              </a:rPr>
              <a:t>https</a:t>
            </a:r>
            <a:r>
              <a:rPr lang="en-GB" altLang="ja-JP" sz="1400" u="sng" dirty="0" smtClean="0">
                <a:hlinkClick r:id="rId5"/>
              </a:rPr>
              <a:t>://mentor.ieee.org/802.22/dcn/14/22-14-0110-01-000b-local-cell-management.docx</a:t>
            </a:r>
            <a:r>
              <a:rPr lang="en-GB" altLang="ja-JP" sz="1400" dirty="0" smtClean="0"/>
              <a:t> </a:t>
            </a:r>
            <a:endParaRPr lang="ja-JP" altLang="ja-JP" sz="1400" dirty="0" smtClean="0"/>
          </a:p>
          <a:p>
            <a:pPr lvl="2"/>
            <a:endParaRPr lang="en-GB" altLang="ja-JP"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r>
              <a:rPr lang="en-US" altLang="ja-JP" sz="2800" dirty="0" smtClean="0"/>
              <a:t>Motion to approve 802.22b minutes of teleconferences as contained in </a:t>
            </a:r>
            <a:r>
              <a:rPr lang="en-US" altLang="ja-JP" sz="2800" dirty="0" smtClean="0"/>
              <a:t>22-14-0117-00-000b</a:t>
            </a:r>
            <a:endParaRPr lang="en-US" altLang="ja-JP" sz="2800" u="sng" dirty="0" smtClean="0"/>
          </a:p>
          <a:p>
            <a:endParaRPr lang="en-US" altLang="ja-JP" sz="2800" dirty="0" smtClean="0"/>
          </a:p>
          <a:p>
            <a:r>
              <a:rPr lang="en-US" altLang="ja-JP" sz="2800" dirty="0" smtClean="0"/>
              <a:t>Move: Chang-woo </a:t>
            </a:r>
            <a:r>
              <a:rPr lang="en-US" altLang="ja-JP" sz="2800" dirty="0" err="1" smtClean="0"/>
              <a:t>Pyo</a:t>
            </a:r>
            <a:endParaRPr lang="en-US" altLang="ja-JP" sz="2800" dirty="0" smtClean="0"/>
          </a:p>
          <a:p>
            <a:r>
              <a:rPr lang="en-US" altLang="ja-JP" sz="2800" dirty="0" smtClean="0"/>
              <a:t>Second: </a:t>
            </a:r>
            <a:r>
              <a:rPr lang="en-US" altLang="ja-JP" sz="2800" dirty="0" err="1" smtClean="0"/>
              <a:t>SungHyun</a:t>
            </a:r>
            <a:r>
              <a:rPr lang="en-US" altLang="ja-JP" sz="2800" dirty="0" smtClean="0"/>
              <a:t> Hwang</a:t>
            </a:r>
          </a:p>
          <a:p>
            <a:endParaRPr lang="en-US" altLang="ja-JP" sz="2800" dirty="0" smtClean="0"/>
          </a:p>
          <a:p>
            <a:r>
              <a:rPr lang="en-US" altLang="ja-JP" sz="2800" dirty="0" smtClean="0"/>
              <a:t>No objection, Motion passes.</a:t>
            </a:r>
          </a:p>
          <a:p>
            <a:endParaRPr kumimoji="1" lang="ja-JP" altLang="en-US" sz="2800"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dirty="0" smtClean="0"/>
              <a:t>Comment Resolution</a:t>
            </a:r>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graphicFrame>
        <p:nvGraphicFramePr>
          <p:cNvPr id="8" name="コンテンツ プレースホルダ 6"/>
          <p:cNvGraphicFramePr>
            <a:graphicFrameLocks/>
          </p:cNvGraphicFramePr>
          <p:nvPr/>
        </p:nvGraphicFramePr>
        <p:xfrm>
          <a:off x="251520" y="1916832"/>
          <a:ext cx="8712967" cy="2743200"/>
        </p:xfrm>
        <a:graphic>
          <a:graphicData uri="http://schemas.openxmlformats.org/drawingml/2006/table">
            <a:tbl>
              <a:tblPr firstRow="1" bandRow="1">
                <a:tableStyleId>{5C22544A-7EE6-4342-B048-85BDC9FD1C3A}</a:tableStyleId>
              </a:tblPr>
              <a:tblGrid>
                <a:gridCol w="1440160"/>
                <a:gridCol w="4248472"/>
                <a:gridCol w="1728192"/>
                <a:gridCol w="1296143"/>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Tuesday AM2</a:t>
                      </a:r>
                      <a:endParaRPr kumimoji="1" lang="ja-JP" altLang="en-US" sz="14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a:t>
                      </a:r>
                      <a:r>
                        <a:rPr kumimoji="1" lang="en-US" altLang="ja-JP" sz="1400" dirty="0" smtClean="0"/>
                        <a:t>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a:t>
                      </a:r>
                      <a:r>
                        <a:rPr kumimoji="1" lang="en-US" altLang="ja-JP" sz="1400" dirty="0" smtClean="0"/>
                        <a:t>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PM1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Thursday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Thursday AM2</a:t>
                      </a:r>
                      <a:endParaRPr kumimoji="1" lang="ja-JP" altLang="en-US" sz="1400" dirty="0" smtClean="0"/>
                    </a:p>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July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Aug</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Sep</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
        <p:nvSpPr>
          <p:cNvPr id="3" name="Date Placeholder 2"/>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t>
            </a:r>
            <a:r>
              <a:rPr lang="en-US" altLang="ja-JP" sz="2000" dirty="0" smtClean="0">
                <a:ea typeface="ＭＳ Ｐゴシック" pitchFamily="50" charset="-128"/>
              </a:rPr>
              <a:t>Sep, </a:t>
            </a:r>
            <a:r>
              <a:rPr lang="en-US" altLang="ja-JP" sz="2000" dirty="0" smtClean="0">
                <a:ea typeface="ＭＳ Ｐゴシック" pitchFamily="50" charset="-128"/>
              </a:rPr>
              <a:t>Plenary Meeting in </a:t>
            </a:r>
            <a:r>
              <a:rPr lang="en-US" altLang="ja-JP" sz="2000" dirty="0" err="1" smtClean="0">
                <a:ea typeface="ＭＳ Ｐゴシック" pitchFamily="50" charset="-128"/>
              </a:rPr>
              <a:t>Sandiego</a:t>
            </a:r>
            <a:endParaRPr lang="en-US" altLang="ja-JP" sz="2000" dirty="0" smtClean="0">
              <a:ea typeface="ＭＳ Ｐゴシック" pitchFamily="50" charset="-128"/>
            </a:endParaRP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t>Gabriel </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a:t>
            </a:r>
          </a:p>
          <a:p>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802.22b agenda as contained in 22-14-0091-00-000b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a:t>
            </a:r>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a:t>
            </a:r>
            <a:r>
              <a:rPr kumimoji="1" lang="en-US" altLang="ja-JP" dirty="0" smtClean="0"/>
              <a:t>Sep 16</a:t>
            </a:r>
            <a:r>
              <a:rPr kumimoji="1" lang="en-US" altLang="ja-JP" baseline="30000" dirty="0" smtClean="0"/>
              <a:t>th</a:t>
            </a:r>
            <a:r>
              <a:rPr kumimoji="1" lang="en-US" altLang="ja-JP" dirty="0" smtClean="0"/>
              <a:t>  </a:t>
            </a:r>
            <a:r>
              <a:rPr kumimoji="1" lang="en-US" altLang="ja-JP" dirty="0" smtClean="0"/>
              <a:t>AM2</a:t>
            </a:r>
          </a:p>
          <a:p>
            <a:endParaRPr kumimoji="1" lang="en-US" altLang="ja-JP" dirty="0" smtClean="0"/>
          </a:p>
          <a:p>
            <a:r>
              <a:rPr lang="en-US" altLang="ja-JP" dirty="0" smtClean="0"/>
              <a:t>Review from </a:t>
            </a:r>
            <a:r>
              <a:rPr lang="en-US" altLang="ja-JP" dirty="0" smtClean="0"/>
              <a:t>July</a:t>
            </a:r>
            <a:endParaRPr lang="en-US" altLang="ja-JP" dirty="0" smtClean="0"/>
          </a:p>
          <a:p>
            <a:r>
              <a:rPr lang="en-US" altLang="ja-JP" dirty="0" smtClean="0"/>
              <a:t>Approve minutes from </a:t>
            </a:r>
            <a:r>
              <a:rPr lang="en-US" altLang="ja-JP" dirty="0" smtClean="0"/>
              <a:t>July</a:t>
            </a:r>
            <a:endParaRPr lang="en-US" altLang="ja-JP" dirty="0" smtClean="0"/>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kumimoji="1" lang="en-US" altLang="ja-JP" dirty="0" smtClean="0"/>
              <a:t>Review of </a:t>
            </a:r>
            <a:r>
              <a:rPr kumimoji="1" lang="en-US" altLang="ja-JP" dirty="0" smtClean="0"/>
              <a:t>July </a:t>
            </a:r>
            <a:r>
              <a:rPr kumimoji="1" lang="en-US" altLang="ja-JP" dirty="0" smtClean="0"/>
              <a:t>Meeting</a:t>
            </a:r>
            <a:endParaRPr kumimoji="1" lang="ja-JP" altLang="en-US"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dirty="0" smtClean="0"/>
              <a:t>Contributions</a:t>
            </a:r>
            <a:endParaRPr kumimoji="1" lang="ja-JP" altLang="en-US" dirty="0"/>
          </a:p>
        </p:txBody>
      </p:sp>
      <p:sp>
        <p:nvSpPr>
          <p:cNvPr id="4" name="日付プレースホルダ 3"/>
          <p:cNvSpPr>
            <a:spLocks noGrp="1"/>
          </p:cNvSpPr>
          <p:nvPr>
            <p:ph type="dt" sz="half" idx="10"/>
          </p:nvPr>
        </p:nvSpPr>
        <p:spPr>
          <a:xfrm>
            <a:off x="696913" y="334189"/>
            <a:ext cx="878446"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9" name="コンテンツ プレースホルダ 6"/>
          <p:cNvGraphicFramePr>
            <a:graphicFrameLocks/>
          </p:cNvGraphicFramePr>
          <p:nvPr/>
        </p:nvGraphicFramePr>
        <p:xfrm>
          <a:off x="251520" y="1916832"/>
          <a:ext cx="8712967" cy="3103880"/>
        </p:xfrm>
        <a:graphic>
          <a:graphicData uri="http://schemas.openxmlformats.org/drawingml/2006/table">
            <a:tbl>
              <a:tblPr firstRow="1" bandRow="1">
                <a:tableStyleId>{5C22544A-7EE6-4342-B048-85BDC9FD1C3A}</a:tableStyleId>
              </a:tblPr>
              <a:tblGrid>
                <a:gridCol w="1440160"/>
                <a:gridCol w="4248472"/>
                <a:gridCol w="1728192"/>
                <a:gridCol w="1296143"/>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Tuesday AM2</a:t>
                      </a:r>
                      <a:endParaRPr kumimoji="1" lang="ja-JP" altLang="en-US" sz="14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PM1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PHY Mode 2 (30m)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MAC (30m)</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83/r0,</a:t>
                      </a:r>
                      <a:r>
                        <a:rPr lang="en-GB" altLang="ja-JP" sz="1400" kern="1200" baseline="0" dirty="0" smtClean="0">
                          <a:solidFill>
                            <a:schemeClr val="dk1"/>
                          </a:solidFill>
                          <a:latin typeface="+mn-lt"/>
                          <a:ea typeface="+mn-ea"/>
                          <a:cs typeface="+mn-cs"/>
                        </a:rPr>
                        <a:t> 84/r0, 85/r0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baseline="0" dirty="0" smtClean="0">
                          <a:solidFill>
                            <a:schemeClr val="dk1"/>
                          </a:solidFill>
                          <a:latin typeface="+mn-lt"/>
                          <a:ea typeface="+mn-ea"/>
                          <a:cs typeface="+mn-cs"/>
                        </a:rPr>
                        <a:t> 78/r0, 81/r1, 99/r0</a:t>
                      </a:r>
                      <a:endParaRPr lang="en-GB" altLang="ja-JP" sz="1400" kern="1200" dirty="0" smtClean="0">
                        <a:solidFill>
                          <a:schemeClr val="dk1"/>
                        </a:solidFill>
                        <a:latin typeface="+mn-lt"/>
                        <a:ea typeface="+mn-ea"/>
                        <a:cs typeface="+mn-cs"/>
                      </a:endParaRPr>
                    </a:p>
                  </a:txBody>
                  <a:tcPr/>
                </a:tc>
                <a:tc>
                  <a:txBody>
                    <a:bodyPr/>
                    <a:lstStyle/>
                    <a:p>
                      <a:r>
                        <a:rPr kumimoji="1" lang="en-US" altLang="ja-JP" sz="1400" dirty="0" smtClean="0"/>
                        <a:t>Dr. </a:t>
                      </a:r>
                      <a:r>
                        <a:rPr kumimoji="1" lang="en-US" altLang="ja-JP" sz="1400" dirty="0" err="1" smtClean="0"/>
                        <a:t>Oodo</a:t>
                      </a:r>
                      <a:endParaRPr kumimoji="1" lang="en-US" altLang="ja-JP" sz="1400" dirty="0" smtClean="0"/>
                    </a:p>
                    <a:p>
                      <a:r>
                        <a:rPr kumimoji="1" lang="en-US" altLang="ja-JP" sz="1400" dirty="0" smtClean="0"/>
                        <a:t>Dr. </a:t>
                      </a:r>
                      <a:r>
                        <a:rPr kumimoji="1" lang="en-US" altLang="ja-JP" sz="1400" dirty="0" err="1" smtClean="0"/>
                        <a:t>Pyo</a:t>
                      </a:r>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PM2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Security </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82/r0</a:t>
                      </a:r>
                    </a:p>
                  </a:txBody>
                  <a:tcPr/>
                </a:tc>
                <a:tc>
                  <a:txBody>
                    <a:bodyPr/>
                    <a:lstStyle/>
                    <a:p>
                      <a:r>
                        <a:rPr kumimoji="1" lang="en-US" altLang="ja-JP" sz="1400" dirty="0" err="1" smtClean="0"/>
                        <a:t>Ranga</a:t>
                      </a:r>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Thursday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Segmentation (30 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MD-TCM (20m)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Multi-channel (30m)</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100/r0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 101/r0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 95/r0, 96/r0, 97/r0</a:t>
                      </a:r>
                    </a:p>
                  </a:txBody>
                  <a:tcPr/>
                </a:tc>
                <a:tc>
                  <a:txBody>
                    <a:bodyPr/>
                    <a:lstStyle/>
                    <a:p>
                      <a:r>
                        <a:rPr kumimoji="1" lang="en-US" altLang="ja-JP" sz="1400" dirty="0" err="1" smtClean="0"/>
                        <a:t>Dr.</a:t>
                      </a:r>
                      <a:r>
                        <a:rPr kumimoji="1" lang="en-US" altLang="ja-JP" sz="1400" baseline="0" dirty="0" err="1" smtClean="0"/>
                        <a:t>Hwang</a:t>
                      </a:r>
                      <a:endParaRPr kumimoji="1" lang="en-US" altLang="ja-JP" sz="1400" baseline="0" dirty="0" smtClean="0"/>
                    </a:p>
                    <a:p>
                      <a:r>
                        <a:rPr kumimoji="1" lang="en-US" altLang="ja-JP" sz="1400" baseline="0" dirty="0" smtClean="0"/>
                        <a:t>Prof. Sasaki</a:t>
                      </a:r>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Dr. </a:t>
                      </a:r>
                      <a:r>
                        <a:rPr kumimoji="1" lang="en-US" altLang="ja-JP" sz="1400" dirty="0" err="1" smtClean="0"/>
                        <a:t>Toh</a:t>
                      </a:r>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Thursday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bl>
          </a:graphicData>
        </a:graphic>
      </p:graphicFrame>
    </p:spTree>
  </p:cSld>
  <p:clrMapOvr>
    <a:masterClrMapping/>
  </p:clrMapOvr>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66764</TotalTime>
  <Words>980</Words>
  <Application>Microsoft Office PowerPoint</Application>
  <PresentationFormat>画面に合わせる (4:3)</PresentationFormat>
  <Paragraphs>685</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802-22-Submission</vt:lpstr>
      <vt:lpstr>IEEE P802.22b Sep 2014 Plan &amp; Report</vt:lpstr>
      <vt:lpstr>Meeting Protocol</vt:lpstr>
      <vt:lpstr>Attendee</vt:lpstr>
      <vt:lpstr>Introduction</vt:lpstr>
      <vt:lpstr>New Member</vt:lpstr>
      <vt:lpstr>802.22b Title, PAR Scope and Purpose</vt:lpstr>
      <vt:lpstr>Tentative TG 802.22b Agenda for the Week</vt:lpstr>
      <vt:lpstr>TGb Slot 1</vt:lpstr>
      <vt:lpstr>Review of July Meeting</vt:lpstr>
      <vt:lpstr>July Minutes</vt:lpstr>
      <vt:lpstr>Review of Teleconference Calls</vt:lpstr>
      <vt:lpstr>Conference Call Minutes</vt:lpstr>
      <vt:lpstr>Discussion Items</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1865</cp:revision>
  <cp:lastPrinted>1998-02-10T13:28:06Z</cp:lastPrinted>
  <dcterms:created xsi:type="dcterms:W3CDTF">2006-06-26T04:34:43Z</dcterms:created>
  <dcterms:modified xsi:type="dcterms:W3CDTF">2014-09-16T06:59:37Z</dcterms:modified>
</cp:coreProperties>
</file>