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5" r:id="rId15"/>
    <p:sldId id="633" r:id="rId16"/>
    <p:sldId id="634" r:id="rId17"/>
    <p:sldId id="544" r:id="rId1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FFCC99"/>
    <a:srgbClr val="008000"/>
    <a:srgbClr val="CCFFCC"/>
    <a:srgbClr val="99FF99"/>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9" autoAdjust="0"/>
    <p:restoredTop sz="94660"/>
  </p:normalViewPr>
  <p:slideViewPr>
    <p:cSldViewPr>
      <p:cViewPr varScale="1">
        <p:scale>
          <a:sx n="38" d="100"/>
          <a:sy n="38" d="100"/>
        </p:scale>
        <p:origin x="568"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8" y="334189"/>
            <a:ext cx="293670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effectLst/>
              </a:rPr>
              <a:t>22-14-0137-00-000b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2013-9-15</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extLst>
              <p:ext uri="{D42A27DB-BD31-4B8C-83A1-F6EECF244321}">
                <p14:modId xmlns:p14="http://schemas.microsoft.com/office/powerpoint/2010/main" val="1496476369"/>
              </p:ext>
            </p:extLst>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Sep.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Sep. 802.22b minutes as contained in </a:t>
            </a:r>
            <a:r>
              <a:rPr lang="en-GB" altLang="ja-JP" dirty="0" smtClean="0"/>
              <a:t>802.22-14-0134-00-000b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a:xfrm>
            <a:off x="685800" y="1412776"/>
            <a:ext cx="7772400" cy="5256584"/>
          </a:xfrm>
        </p:spPr>
        <p:txBody>
          <a:bodyPr/>
          <a:lstStyle/>
          <a:p>
            <a:r>
              <a:rPr lang="en-GB" altLang="ja-JP" dirty="0" smtClean="0"/>
              <a:t>30</a:t>
            </a:r>
            <a:r>
              <a:rPr lang="en-GB" altLang="ja-JP" baseline="30000" dirty="0" smtClean="0"/>
              <a:t>th</a:t>
            </a:r>
            <a:r>
              <a:rPr lang="en-GB" altLang="ja-JP" dirty="0" smtClean="0"/>
              <a:t>  Oct. (Thursday)</a:t>
            </a:r>
          </a:p>
          <a:p>
            <a:pPr lvl="1"/>
            <a:r>
              <a:rPr lang="en-US" altLang="ja-JP" sz="1800" dirty="0" smtClean="0"/>
              <a:t>Review Comment Database of Recirculation</a:t>
            </a:r>
            <a:endParaRPr lang="ja-JP" altLang="ja-JP" sz="3600" dirty="0" smtClean="0"/>
          </a:p>
          <a:p>
            <a:pPr lvl="1"/>
            <a:r>
              <a:rPr lang="en-US" altLang="ja-JP" sz="1800" dirty="0" smtClean="0"/>
              <a:t>Comment Resolution </a:t>
            </a:r>
            <a:endParaRPr lang="ja-JP" altLang="ja-JP" sz="1800" dirty="0" smtClean="0"/>
          </a:p>
          <a:p>
            <a:pPr lvl="2"/>
            <a:endParaRPr lang="en-GB" altLang="ja-JP"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sz="2800"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extLst>
              <p:ext uri="{D42A27DB-BD31-4B8C-83A1-F6EECF244321}">
                <p14:modId xmlns:p14="http://schemas.microsoft.com/office/powerpoint/2010/main" val="3832447681"/>
              </p:ext>
            </p:extLst>
          </p:nvPr>
        </p:nvGraphicFramePr>
        <p:xfrm>
          <a:off x="251520" y="1916832"/>
          <a:ext cx="8712967" cy="3103880"/>
        </p:xfrm>
        <a:graphic>
          <a:graphicData uri="http://schemas.openxmlformats.org/drawingml/2006/table">
            <a:tbl>
              <a:tblPr firstRow="1" bandRow="1">
                <a:tableStyleId>{5C22544A-7EE6-4342-B048-85BDC9FD1C3A}</a:tableStyleId>
              </a:tblPr>
              <a:tblGrid>
                <a:gridCol w="1440160"/>
                <a:gridCol w="3888432"/>
                <a:gridCol w="208823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PM2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Segmentation </a:t>
                      </a:r>
                    </a:p>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Multi-Channel</a:t>
                      </a:r>
                    </a:p>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CBP</a:t>
                      </a:r>
                      <a:r>
                        <a:rPr lang="en-US" altLang="ja-JP" sz="1400" kern="1200" baseline="0" dirty="0" smtClean="0">
                          <a:solidFill>
                            <a:schemeClr val="dk1"/>
                          </a:solidFill>
                          <a:latin typeface="+mn-lt"/>
                          <a:ea typeface="+mn-ea"/>
                          <a:cs typeface="+mn-cs"/>
                        </a:rPr>
                        <a:t> </a:t>
                      </a:r>
                      <a:r>
                        <a:rPr lang="en-US" altLang="ja-JP" sz="1400" kern="1200" dirty="0" smtClean="0">
                          <a:solidFill>
                            <a:schemeClr val="dk1"/>
                          </a:solidFill>
                          <a:latin typeface="+mn-lt"/>
                          <a:ea typeface="+mn-ea"/>
                          <a:cs typeface="+mn-cs"/>
                        </a:rPr>
                        <a:t>Frame format</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22-14/140r0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22-14/129r1</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22-14/138r1</a:t>
                      </a: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Dr. Hwang</a:t>
                      </a:r>
                    </a:p>
                    <a:p>
                      <a:r>
                        <a:rPr kumimoji="1" lang="en-US" altLang="ja-JP" sz="1400" dirty="0" smtClean="0"/>
                        <a:t>Dr. </a:t>
                      </a:r>
                      <a:r>
                        <a:rPr kumimoji="1" lang="en-US" altLang="ja-JP" sz="1400" dirty="0" err="1" smtClean="0"/>
                        <a:t>Toh</a:t>
                      </a:r>
                      <a:endParaRPr kumimoji="1" lang="en-US" altLang="ja-JP" sz="1400" dirty="0" smtClean="0"/>
                    </a:p>
                    <a:p>
                      <a:r>
                        <a:rPr kumimoji="1" lang="en-US" altLang="ja-JP" sz="1400" dirty="0" smtClean="0"/>
                        <a:t>Dr.</a:t>
                      </a:r>
                      <a:r>
                        <a:rPr kumimoji="1" lang="en-US" altLang="ja-JP" sz="1400" baseline="0" dirty="0" smtClean="0"/>
                        <a:t> </a:t>
                      </a:r>
                      <a:r>
                        <a:rPr kumimoji="1" lang="en-US" altLang="ja-JP" sz="1400" baseline="0" dirty="0" err="1" smtClean="0"/>
                        <a:t>Pyo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Data</a:t>
                      </a:r>
                      <a:r>
                        <a:rPr lang="en-GB" altLang="ja-JP" sz="1400" kern="1200" baseline="0" dirty="0" smtClean="0">
                          <a:solidFill>
                            <a:schemeClr val="dk1"/>
                          </a:solidFill>
                          <a:latin typeface="+mn-lt"/>
                          <a:ea typeface="+mn-ea"/>
                          <a:cs typeface="+mn-cs"/>
                        </a:rPr>
                        <a:t> Rate</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MIMO</a:t>
                      </a:r>
                      <a:r>
                        <a:rPr lang="en-GB" altLang="ja-JP" sz="1400" kern="1200" baseline="0" dirty="0" smtClean="0">
                          <a:solidFill>
                            <a:schemeClr val="dk1"/>
                          </a:solidFill>
                          <a:latin typeface="+mn-lt"/>
                          <a:ea typeface="+mn-ea"/>
                          <a:cs typeface="+mn-cs"/>
                        </a:rPr>
                        <a:t> Pilot Patterns for PHY OM2</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22-14/142r0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22-14/124r0</a:t>
                      </a:r>
                      <a:endParaRPr lang="en-US" altLang="ja-JP" sz="1400" kern="1200" dirty="0" smtClean="0">
                        <a:solidFill>
                          <a:schemeClr val="dk1"/>
                        </a:solidFill>
                        <a:latin typeface="+mn-lt"/>
                        <a:ea typeface="+mn-ea"/>
                        <a:cs typeface="+mn-cs"/>
                      </a:endParaRPr>
                    </a:p>
                  </a:txBody>
                  <a:tcPr/>
                </a:tc>
                <a:tc>
                  <a:txBody>
                    <a:bodyPr/>
                    <a:lstStyle/>
                    <a:p>
                      <a:r>
                        <a:rPr kumimoji="1" lang="en-US" altLang="ja-JP" sz="1400" dirty="0" smtClean="0"/>
                        <a:t>Prof. Sasaki</a:t>
                      </a:r>
                    </a:p>
                    <a:p>
                      <a:r>
                        <a:rPr kumimoji="1" lang="en-US" altLang="ja-JP" sz="1400" dirty="0" smtClean="0"/>
                        <a:t>Dr. Hwang</a:t>
                      </a:r>
                    </a:p>
                  </a:txBody>
                  <a:tcPr/>
                </a:tc>
              </a:tr>
              <a:tr h="370840">
                <a:tc>
                  <a:txBody>
                    <a:bodyPr/>
                    <a:lstStyle/>
                    <a:p>
                      <a:endParaRPr lang="ja-JP" altLang="en-US"/>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baseline="0" dirty="0" smtClean="0"/>
                    </a:p>
                  </a:txBody>
                  <a:tcPr/>
                </a:tc>
              </a:tr>
              <a:tr h="370840">
                <a:tc>
                  <a:txBody>
                    <a:bodyPr/>
                    <a:lstStyle/>
                    <a:p>
                      <a:endParaRPr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 Motion 1</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Motion to approve the resolutions as indicated in </a:t>
            </a:r>
            <a:r>
              <a:rPr lang="en-GB" altLang="ja-JP" dirty="0"/>
              <a:t>document 22-14-0130-01 </a:t>
            </a:r>
            <a:r>
              <a:rPr kumimoji="1" lang="en-US" altLang="ja-JP" dirty="0" smtClean="0"/>
              <a:t>related </a:t>
            </a:r>
            <a:r>
              <a:rPr kumimoji="1" lang="en-US" altLang="ja-JP" dirty="0"/>
              <a:t>to </a:t>
            </a:r>
            <a:r>
              <a:rPr kumimoji="1" lang="en-US" altLang="ja-JP" dirty="0" smtClean="0"/>
              <a:t>Recirculation comments</a:t>
            </a:r>
          </a:p>
          <a:p>
            <a:endParaRPr kumimoji="1" lang="en-US" altLang="ja-JP" dirty="0"/>
          </a:p>
          <a:p>
            <a:r>
              <a:rPr kumimoji="1" lang="en-US" altLang="ja-JP" dirty="0" smtClean="0"/>
              <a:t>Moved: </a:t>
            </a:r>
            <a:r>
              <a:rPr kumimoji="1" lang="en-US" altLang="ja-JP" dirty="0" err="1" smtClean="0"/>
              <a:t>Changwoo</a:t>
            </a:r>
            <a:r>
              <a:rPr kumimoji="1" lang="en-US" altLang="ja-JP" dirty="0" smtClean="0"/>
              <a:t> </a:t>
            </a:r>
            <a:r>
              <a:rPr kumimoji="1" lang="en-US" altLang="ja-JP" dirty="0" err="1" smtClean="0"/>
              <a:t>Pyo</a:t>
            </a:r>
            <a:endParaRPr kumimoji="1" lang="en-US" altLang="ja-JP" dirty="0" smtClean="0"/>
          </a:p>
          <a:p>
            <a:r>
              <a:rPr kumimoji="1" lang="en-US" altLang="ja-JP" dirty="0" smtClean="0"/>
              <a:t>Seconded: </a:t>
            </a:r>
            <a:r>
              <a:rPr kumimoji="1" lang="en-US" altLang="ja-JP" dirty="0" err="1" smtClean="0"/>
              <a:t>SungHyun</a:t>
            </a:r>
            <a:r>
              <a:rPr kumimoji="1" lang="en-US" altLang="ja-JP" dirty="0" smtClean="0"/>
              <a:t> Hwang</a:t>
            </a:r>
            <a:endParaRPr kumimoji="1" lang="en-US" altLang="ja-JP" dirty="0" smtClean="0"/>
          </a:p>
          <a:p>
            <a:r>
              <a:rPr kumimoji="1" lang="en-US" altLang="ja-JP" dirty="0"/>
              <a:t>Motion Passes </a:t>
            </a:r>
            <a:r>
              <a:rPr kumimoji="1" lang="en-US" altLang="ja-JP" dirty="0" smtClean="0"/>
              <a:t>(7): 7/0/0</a:t>
            </a:r>
            <a:endParaRPr kumimoji="1" lang="en-US" altLang="ja-JP" dirty="0"/>
          </a:p>
          <a:p>
            <a:endParaRPr kumimoji="1" lang="en-US" altLang="ja-JP" dirty="0" smtClean="0"/>
          </a:p>
          <a:p>
            <a:endParaRPr kumimoji="1"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ko-KR" smtClean="0"/>
              <a:t>May 2014</a:t>
            </a:r>
            <a:endParaRPr lang="en-US" altLang="ko-KR" dirty="0"/>
          </a:p>
        </p:txBody>
      </p:sp>
      <p:sp>
        <p:nvSpPr>
          <p:cNvPr id="5" name="フッター プレースホルダー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ー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extLst>
      <p:ext uri="{BB962C8B-B14F-4D97-AF65-F5344CB8AC3E}">
        <p14:creationId xmlns:p14="http://schemas.microsoft.com/office/powerpoint/2010/main" val="792535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graphicFrame>
        <p:nvGraphicFramePr>
          <p:cNvPr id="7" name="表 6"/>
          <p:cNvGraphicFramePr>
            <a:graphicFrameLocks noGrp="1"/>
          </p:cNvGraphicFramePr>
          <p:nvPr>
            <p:extLst>
              <p:ext uri="{D42A27DB-BD31-4B8C-83A1-F6EECF244321}">
                <p14:modId xmlns:p14="http://schemas.microsoft.com/office/powerpoint/2010/main" val="2159161007"/>
              </p:ext>
            </p:extLst>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19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24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30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600" b="0" i="0" u="none" strike="noStrike" dirty="0" smtClean="0">
                          <a:solidFill>
                            <a:srgbClr val="000000"/>
                          </a:solidFill>
                          <a:latin typeface="ＭＳ Ｐゴシック"/>
                        </a:rPr>
                        <a:t>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10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11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12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ja-JP" sz="1600" b="0" i="0" u="none" strike="noStrike" dirty="0" smtClean="0">
                          <a:solidFill>
                            <a:srgbClr val="000000"/>
                          </a:solidFill>
                          <a:latin typeface="ＭＳ Ｐゴシック"/>
                        </a:rPr>
                        <a:t>13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15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r>
              <a:tr h="342038">
                <a:tc vMerge="1">
                  <a:txBody>
                    <a:bodyPr/>
                    <a:lstStyle/>
                    <a:p>
                      <a:endParaRPr kumimoji="1" lang="ja-JP" altLang="en-US"/>
                    </a:p>
                  </a:txBody>
                  <a:tcPr/>
                </a:tc>
                <a:tc>
                  <a:txBody>
                    <a:bodyPr/>
                    <a:lstStyle/>
                    <a:p>
                      <a:pPr algn="r" fontAlgn="ctr"/>
                      <a:r>
                        <a:rPr lang="en-US" altLang="ja-JP" sz="1600" b="0" i="0" u="none" strike="noStrike" dirty="0" smtClean="0">
                          <a:solidFill>
                            <a:srgbClr val="000000"/>
                          </a:solidFill>
                          <a:latin typeface="ＭＳ Ｐゴシック"/>
                        </a:rPr>
                        <a:t>22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29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30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31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9</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10</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c>
                  <a:txBody>
                    <a:bodyPr/>
                    <a:lstStyle/>
                    <a:p>
                      <a:pPr algn="r" fontAlgn="ctr"/>
                      <a:r>
                        <a:rPr lang="en-US" altLang="ja-JP" sz="1600" b="0" i="0" u="none" strike="noStrike" dirty="0" smtClean="0">
                          <a:solidFill>
                            <a:srgbClr val="000000"/>
                          </a:solidFill>
                          <a:latin typeface="ＭＳ Ｐゴシック"/>
                        </a:rPr>
                        <a:t>11</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FF"/>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600" b="0" i="0" u="none" strike="noStrike" dirty="0" smtClean="0">
                          <a:solidFill>
                            <a:srgbClr val="000000"/>
                          </a:solidFill>
                          <a:latin typeface="ＭＳ Ｐゴシック"/>
                        </a:rPr>
                        <a:t>12</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13</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14</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15</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16</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17</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600" b="0" i="0" u="none" strike="noStrike" dirty="0" smtClean="0">
                          <a:solidFill>
                            <a:srgbClr val="000000"/>
                          </a:solidFill>
                          <a:latin typeface="ＭＳ Ｐゴシック"/>
                        </a:rPr>
                        <a:t>18</a:t>
                      </a:r>
                      <a:endParaRPr lang="en-US" altLang="ja-JP" sz="16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
        <p:nvSpPr>
          <p:cNvPr id="8" name="テキスト ボックス 7"/>
          <p:cNvSpPr txBox="1"/>
          <p:nvPr/>
        </p:nvSpPr>
        <p:spPr>
          <a:xfrm>
            <a:off x="8604448" y="2060848"/>
            <a:ext cx="1487843" cy="307777"/>
          </a:xfrm>
          <a:prstGeom prst="rect">
            <a:avLst/>
          </a:prstGeom>
          <a:noFill/>
        </p:spPr>
        <p:txBody>
          <a:bodyPr wrap="none" rtlCol="0">
            <a:spAutoFit/>
          </a:bodyPr>
          <a:lstStyle/>
          <a:p>
            <a:r>
              <a:rPr kumimoji="1" lang="en-US" altLang="ja-JP" dirty="0" smtClean="0"/>
              <a:t>2</a:t>
            </a:r>
            <a:r>
              <a:rPr kumimoji="1" lang="en-US" altLang="ja-JP" baseline="30000" dirty="0" smtClean="0"/>
              <a:t>nd</a:t>
            </a:r>
            <a:r>
              <a:rPr kumimoji="1" lang="en-US" altLang="ja-JP" dirty="0" smtClean="0"/>
              <a:t> Recirculation</a:t>
            </a:r>
            <a:endParaRPr kumimoji="1" lang="ja-JP" altLang="en-US" dirty="0"/>
          </a:p>
        </p:txBody>
      </p:sp>
      <p:sp>
        <p:nvSpPr>
          <p:cNvPr id="15" name="テキスト ボックス 14"/>
          <p:cNvSpPr txBox="1"/>
          <p:nvPr/>
        </p:nvSpPr>
        <p:spPr>
          <a:xfrm>
            <a:off x="8604448" y="3573016"/>
            <a:ext cx="1313116" cy="307777"/>
          </a:xfrm>
          <a:prstGeom prst="rect">
            <a:avLst/>
          </a:prstGeom>
          <a:noFill/>
        </p:spPr>
        <p:txBody>
          <a:bodyPr wrap="none" rtlCol="0">
            <a:spAutoFit/>
          </a:bodyPr>
          <a:lstStyle/>
          <a:p>
            <a:r>
              <a:rPr kumimoji="1" lang="en-US" altLang="ja-JP" dirty="0" smtClean="0"/>
              <a:t>Sponsor Ballot</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 </a:t>
            </a:r>
            <a:r>
              <a:rPr kumimoji="1" lang="en-US" altLang="ja-JP" dirty="0" smtClean="0"/>
              <a:t>Committee </a:t>
            </a:r>
            <a:r>
              <a:rPr kumimoji="1" lang="en-US" altLang="ja-JP" dirty="0" smtClean="0"/>
              <a:t>for SB</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Sponsor Ballot (SB) Comment Resolution Committee</a:t>
            </a:r>
          </a:p>
          <a:p>
            <a:pPr lvl="1"/>
            <a:r>
              <a:rPr kumimoji="1" lang="en-US" altLang="ja-JP" dirty="0" smtClean="0"/>
              <a:t>Members for addressing comments received from SB </a:t>
            </a:r>
          </a:p>
          <a:p>
            <a:r>
              <a:rPr kumimoji="1" lang="en-US" altLang="ja-JP" dirty="0" smtClean="0"/>
              <a:t>Construct SB Comment Resolution Committee </a:t>
            </a:r>
          </a:p>
          <a:p>
            <a:pPr lvl="1"/>
            <a:r>
              <a:rPr kumimoji="1" lang="en-US" altLang="ja-JP" dirty="0" smtClean="0"/>
              <a:t>Authority of a TG chair to construct SB Comment Resolution Committee</a:t>
            </a:r>
          </a:p>
          <a:p>
            <a:pPr lvl="1"/>
            <a:r>
              <a:rPr kumimoji="1" lang="en-US" altLang="ja-JP" dirty="0" smtClean="0"/>
              <a:t>Members of Committee are assigned within 1 week after finishing SB</a:t>
            </a:r>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ko-KR" smtClean="0"/>
              <a:t>May 2014</a:t>
            </a:r>
            <a:endParaRPr lang="en-US" altLang="ko-KR" dirty="0"/>
          </a:p>
        </p:txBody>
      </p:sp>
      <p:sp>
        <p:nvSpPr>
          <p:cNvPr id="5" name="フッター プレースホルダー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ー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extLst>
      <p:ext uri="{BB962C8B-B14F-4D97-AF65-F5344CB8AC3E}">
        <p14:creationId xmlns:p14="http://schemas.microsoft.com/office/powerpoint/2010/main" val="3816598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
        <p:nvSpPr>
          <p:cNvPr id="3" name="Date Placeholder 2"/>
          <p:cNvSpPr>
            <a:spLocks noGrp="1"/>
          </p:cNvSpPr>
          <p:nvPr>
            <p:ph type="dt" sz="half" idx="10"/>
          </p:nvPr>
        </p:nvSpPr>
        <p:spPr>
          <a:xfrm>
            <a:off x="696913" y="334189"/>
            <a:ext cx="961866" cy="276999"/>
          </a:xfrm>
        </p:spPr>
        <p:txBody>
          <a:bodyPr/>
          <a:lstStyle/>
          <a:p>
            <a:pPr>
              <a:defRPr/>
            </a:pPr>
            <a:r>
              <a:rPr lang="en-US" altLang="ko-KR" dirty="0"/>
              <a:t>Nov. 2014</a:t>
            </a:r>
          </a:p>
        </p:txBody>
      </p:sp>
      <p:graphicFrame>
        <p:nvGraphicFramePr>
          <p:cNvPr id="7" name="表 6"/>
          <p:cNvGraphicFramePr>
            <a:graphicFrameLocks noGrp="1"/>
          </p:cNvGraphicFramePr>
          <p:nvPr>
            <p:extLst>
              <p:ext uri="{D42A27DB-BD31-4B8C-83A1-F6EECF244321}">
                <p14:modId xmlns:p14="http://schemas.microsoft.com/office/powerpoint/2010/main" val="4256147038"/>
              </p:ext>
            </p:extLst>
          </p:nvPr>
        </p:nvGraphicFramePr>
        <p:xfrm>
          <a:off x="1403648" y="1700808"/>
          <a:ext cx="7128786" cy="4474988"/>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Calibri"/>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dirty="0" smtClean="0">
                          <a:solidFill>
                            <a:srgbClr val="000000"/>
                          </a:solidFill>
                          <a:latin typeface="Calibri"/>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dirty="0"/>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endParaRPr lang="ja-JP" altLang="en-US" dirty="0"/>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 Plenary Meeting in San Antonio</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22-14-0136-00-000b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Nov. 4</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Sep.</a:t>
            </a:r>
          </a:p>
          <a:p>
            <a:r>
              <a:rPr lang="en-US" altLang="ja-JP" dirty="0" smtClean="0"/>
              <a:t>Approve minutes from Sep.</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Sep.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a:t>Nov. 2014</a:t>
            </a:r>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1916832"/>
          <a:ext cx="8712967" cy="3611880"/>
        </p:xfrm>
        <a:graphic>
          <a:graphicData uri="http://schemas.openxmlformats.org/drawingml/2006/table">
            <a:tbl>
              <a:tblPr firstRow="1" bandRow="1">
                <a:tableStyleId>{5C22544A-7EE6-4342-B048-85BDC9FD1C3A}</a:tableStyleId>
              </a:tblPr>
              <a:tblGrid>
                <a:gridCol w="1440160"/>
                <a:gridCol w="3888432"/>
                <a:gridCol w="208823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Segmentation </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Group Resource</a:t>
                      </a:r>
                      <a:r>
                        <a:rPr lang="en-GB" altLang="ja-JP" sz="1400" kern="1200" baseline="0" dirty="0" smtClean="0">
                          <a:solidFill>
                            <a:schemeClr val="dk1"/>
                          </a:solidFill>
                          <a:latin typeface="+mn-lt"/>
                          <a:ea typeface="+mn-ea"/>
                          <a:cs typeface="+mn-cs"/>
                        </a:rPr>
                        <a:t> Allocation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MAC Comment Resolution</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100r2</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108r0, 119r0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81r4, 99r1, 78r3</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 Hwang</a:t>
                      </a:r>
                    </a:p>
                    <a:p>
                      <a:r>
                        <a:rPr kumimoji="1" lang="en-US" altLang="ja-JP" sz="1400" dirty="0" smtClean="0"/>
                        <a:t>Dr.</a:t>
                      </a:r>
                      <a:r>
                        <a:rPr kumimoji="1" lang="en-US" altLang="ja-JP" sz="1400" baseline="0" dirty="0" smtClean="0"/>
                        <a:t> Hwang</a:t>
                      </a:r>
                      <a:endParaRPr kumimoji="1" lang="en-US" altLang="ja-JP" sz="1400" dirty="0" smtClean="0"/>
                    </a:p>
                    <a:p>
                      <a:r>
                        <a:rPr kumimoji="1" lang="en-US" altLang="ja-JP" sz="1400" dirty="0" smtClean="0"/>
                        <a:t>Dr.</a:t>
                      </a:r>
                      <a:r>
                        <a:rPr kumimoji="1" lang="en-US" altLang="ja-JP" sz="1400" baseline="0" dirty="0" smtClean="0"/>
                        <a:t> </a:t>
                      </a:r>
                      <a:r>
                        <a:rPr kumimoji="1" lang="en-US" altLang="ja-JP" sz="1400" baseline="0" dirty="0" err="1" smtClean="0"/>
                        <a:t>Pyo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Multi-channel related to Security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MIMO Comment</a:t>
                      </a:r>
                      <a:r>
                        <a:rPr lang="en-GB" altLang="ja-JP" sz="1400" kern="1200" baseline="0" dirty="0" smtClean="0">
                          <a:solidFill>
                            <a:schemeClr val="dk1"/>
                          </a:solidFill>
                          <a:latin typeface="+mn-lt"/>
                          <a:ea typeface="+mn-ea"/>
                          <a:cs typeface="+mn-cs"/>
                        </a:rPr>
                        <a:t> Resolution (CID 57)</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MIMO Comment Resolution (CID 63, 64, 67, 68)</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120r0, 121r0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122r0, 123r0</a:t>
                      </a:r>
                    </a:p>
                  </a:txBody>
                  <a:tcPr/>
                </a:tc>
                <a:tc>
                  <a:txBody>
                    <a:bodyPr/>
                    <a:lstStyle/>
                    <a:p>
                      <a:r>
                        <a:rPr kumimoji="1" lang="en-US" altLang="ja-JP" sz="1400" dirty="0" smtClean="0"/>
                        <a:t>Dr.</a:t>
                      </a:r>
                      <a:r>
                        <a:rPr kumimoji="1" lang="en-US" altLang="ja-JP" sz="1400" baseline="0" dirty="0" smtClean="0"/>
                        <a:t> </a:t>
                      </a:r>
                      <a:r>
                        <a:rPr kumimoji="1" lang="en-US" altLang="ja-JP" sz="1400" baseline="0" dirty="0" err="1" smtClean="0"/>
                        <a:t>Toh</a:t>
                      </a:r>
                      <a:endParaRPr kumimoji="1" lang="en-US" altLang="ja-JP" sz="1400" baseline="0" dirty="0" smtClean="0"/>
                    </a:p>
                    <a:p>
                      <a:r>
                        <a:rPr kumimoji="1" lang="en-US" altLang="ja-JP" sz="1400" baseline="0" dirty="0" smtClean="0"/>
                        <a:t>Dr. Gabriel</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aseline="0" dirty="0" smtClean="0"/>
                        <a:t>Dr. Gabriel</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MD-TCM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PHY Mode 2</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r>
                        <a:rPr kumimoji="1" lang="en-US" altLang="ja-JP" sz="1400" dirty="0" smtClean="0"/>
                        <a:t>Prof.</a:t>
                      </a:r>
                      <a:r>
                        <a:rPr kumimoji="1" lang="en-US" altLang="ja-JP" sz="1400" baseline="0" dirty="0" smtClean="0"/>
                        <a:t> Sasaki</a:t>
                      </a:r>
                    </a:p>
                    <a:p>
                      <a:r>
                        <a:rPr kumimoji="1" lang="en-US" altLang="ja-JP" sz="1400" baseline="0" dirty="0" smtClean="0"/>
                        <a:t>Dr. </a:t>
                      </a:r>
                      <a:r>
                        <a:rPr kumimoji="1" lang="en-US" altLang="ja-JP" sz="1400" baseline="0" dirty="0" err="1" smtClean="0"/>
                        <a:t>Pyo</a:t>
                      </a:r>
                      <a:endParaRPr kumimoji="1" lang="en-US" altLang="ja-JP" sz="1400" baseline="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Security and Frame Modification</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82r0, 109r1, 110r2,</a:t>
                      </a:r>
                      <a:r>
                        <a:rPr lang="en-US" altLang="ja-JP" sz="1400" kern="1200" baseline="0" dirty="0" smtClean="0">
                          <a:solidFill>
                            <a:schemeClr val="dk1"/>
                          </a:solidFill>
                          <a:latin typeface="+mn-lt"/>
                          <a:ea typeface="+mn-ea"/>
                          <a:cs typeface="+mn-cs"/>
                        </a:rPr>
                        <a:t> </a:t>
                      </a:r>
                      <a:r>
                        <a:rPr lang="en-US" altLang="ja-JP" sz="1400" kern="1200" dirty="0" smtClean="0">
                          <a:solidFill>
                            <a:schemeClr val="dk1"/>
                          </a:solidFill>
                          <a:latin typeface="+mn-lt"/>
                          <a:ea typeface="+mn-ea"/>
                          <a:cs typeface="+mn-cs"/>
                        </a:rPr>
                        <a:t>104r2</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aseline="0" dirty="0" smtClean="0"/>
                        <a:t>Dr. </a:t>
                      </a:r>
                      <a:r>
                        <a:rPr kumimoji="1" lang="en-US" altLang="ja-JP" sz="1400" baseline="0" dirty="0" err="1" smtClean="0"/>
                        <a:t>Pyo</a:t>
                      </a:r>
                      <a:endParaRPr kumimoji="1" lang="en-US" altLang="ja-JP" sz="1400" dirty="0" smtClean="0"/>
                    </a:p>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69603</TotalTime>
  <Words>1091</Words>
  <Application>Microsoft Office PowerPoint</Application>
  <PresentationFormat>画面に合わせる (4:3)</PresentationFormat>
  <Paragraphs>701</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Gulim</vt:lpstr>
      <vt:lpstr>ＭＳ Ｐゴシック</vt:lpstr>
      <vt:lpstr>Arial</vt:lpstr>
      <vt:lpstr>Calibri</vt:lpstr>
      <vt:lpstr>Times New Roman</vt:lpstr>
      <vt:lpstr>802-22-Submission</vt:lpstr>
      <vt:lpstr>IEEE P802.22b Sep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Sep. Meeting</vt:lpstr>
      <vt:lpstr>Sep. Minutes</vt:lpstr>
      <vt:lpstr>Review of Teleconference Calls</vt:lpstr>
      <vt:lpstr>Conference Call Minutes</vt:lpstr>
      <vt:lpstr>Discussion Items</vt:lpstr>
      <vt:lpstr>TG Motion 1</vt:lpstr>
      <vt:lpstr>Teleconference Plan</vt:lpstr>
      <vt:lpstr>Comment Resolution Committee for SB</vt:lpstr>
      <vt:lpstr>802.22b Task Group Updated Timeline </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表昌佑</cp:lastModifiedBy>
  <cp:revision>1894</cp:revision>
  <cp:lastPrinted>1998-02-10T13:28:06Z</cp:lastPrinted>
  <dcterms:created xsi:type="dcterms:W3CDTF">2006-06-26T04:34:43Z</dcterms:created>
  <dcterms:modified xsi:type="dcterms:W3CDTF">2014-11-06T18:02:56Z</dcterms:modified>
</cp:coreProperties>
</file>