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601" r:id="rId2"/>
    <p:sldId id="602" r:id="rId3"/>
    <p:sldId id="603" r:id="rId4"/>
    <p:sldId id="604" r:id="rId5"/>
    <p:sldId id="605" r:id="rId6"/>
    <p:sldId id="612" r:id="rId7"/>
    <p:sldId id="616" r:id="rId8"/>
    <p:sldId id="617" r:id="rId9"/>
    <p:sldId id="631" r:id="rId10"/>
    <p:sldId id="620" r:id="rId11"/>
    <p:sldId id="614" r:id="rId12"/>
    <p:sldId id="615" r:id="rId13"/>
    <p:sldId id="618" r:id="rId14"/>
    <p:sldId id="633" r:id="rId15"/>
    <p:sldId id="544" r:id="rId16"/>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FFCC99"/>
    <a:srgbClr val="008000"/>
    <a:srgbClr val="CCFFCC"/>
    <a:srgbClr val="99FF99"/>
    <a:srgbClr val="CCEC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433" autoAdjust="0"/>
    <p:restoredTop sz="86412" autoAdjust="0"/>
  </p:normalViewPr>
  <p:slideViewPr>
    <p:cSldViewPr>
      <p:cViewPr varScale="1">
        <p:scale>
          <a:sx n="103" d="100"/>
          <a:sy n="103" d="100"/>
        </p:scale>
        <p:origin x="1980" y="68"/>
      </p:cViewPr>
      <p:guideLst>
        <p:guide orient="horz" pos="2160"/>
        <p:guide pos="2880"/>
      </p:guideLst>
    </p:cSldViewPr>
  </p:slideViewPr>
  <p:outlineViewPr>
    <p:cViewPr>
      <p:scale>
        <a:sx n="33" d="100"/>
        <a:sy n="33" d="100"/>
      </p:scale>
      <p:origin x="0" y="-943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1182055" cy="276999"/>
          </a:xfrm>
        </p:spPr>
        <p:txBody>
          <a:bodyPr/>
          <a:lstStyle>
            <a:lvl1pPr>
              <a:defRPr/>
            </a:lvl1pPr>
          </a:lstStyle>
          <a:p>
            <a:pPr>
              <a:defRPr/>
            </a:pPr>
            <a:r>
              <a:rPr lang="en-US" altLang="ko-KR" dirty="0" smtClean="0"/>
              <a:t>March 2015</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a:t>
            </a:fld>
            <a:endParaRPr lang="en-US" altLang="ko-KR"/>
          </a:p>
        </p:txBody>
      </p:sp>
    </p:spTree>
    <p:extLst>
      <p:ext uri="{BB962C8B-B14F-4D97-AF65-F5344CB8AC3E}">
        <p14:creationId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1182055" cy="276999"/>
          </a:xfrm>
        </p:spPr>
        <p:txBody>
          <a:bodyPr/>
          <a:lstStyle>
            <a:lvl1pPr>
              <a:defRPr/>
            </a:lvl1pPr>
          </a:lstStyle>
          <a:p>
            <a:pPr>
              <a:defRPr/>
            </a:pPr>
            <a:r>
              <a:rPr lang="en-US" altLang="ko-KR" dirty="0" smtClean="0"/>
              <a:t>March 2015</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a:t>
            </a:fld>
            <a:endParaRPr lang="en-US" altLang="ko-KR"/>
          </a:p>
        </p:txBody>
      </p:sp>
    </p:spTree>
    <p:extLst>
      <p:ext uri="{BB962C8B-B14F-4D97-AF65-F5344CB8AC3E}">
        <p14:creationId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March 2015</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a:t>
            </a:fld>
            <a:endParaRPr lang="en-US" altLang="ko-KR"/>
          </a:p>
        </p:txBody>
      </p:sp>
      <p:sp>
        <p:nvSpPr>
          <p:cNvPr id="1031" name="Rectangle 7"/>
          <p:cNvSpPr>
            <a:spLocks noChangeArrowheads="1"/>
          </p:cNvSpPr>
          <p:nvPr/>
        </p:nvSpPr>
        <p:spPr bwMode="auto">
          <a:xfrm>
            <a:off x="5508798" y="334189"/>
            <a:ext cx="2936702"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effectLst/>
              </a:rPr>
              <a:t>22-15-0004-00-000b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purva.mody@ieee.org" TargetMode="External"/><Relationship Id="rId2" Type="http://schemas.openxmlformats.org/officeDocument/2006/relationships/hyperlink" Target="http://standards.ieee.org/guides/bylaws/sb-bylaws.pdf" TargetMode="External"/><Relationship Id="rId1" Type="http://schemas.openxmlformats.org/officeDocument/2006/relationships/slideLayout" Target="../slideLayouts/slideLayout2.xml"/><Relationship Id="rId6" Type="http://schemas.openxmlformats.org/officeDocument/2006/relationships/hyperlink" Target="mailto:shwang@etri.re.kr" TargetMode="External"/><Relationship Id="rId5" Type="http://schemas.openxmlformats.org/officeDocument/2006/relationships/hyperlink" Target="mailto:aziz.jp@ieee.org" TargetMode="Externa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96913" y="334189"/>
            <a:ext cx="1182055" cy="276999"/>
          </a:xfrm>
        </p:spPr>
        <p:txBody>
          <a:bodyPr/>
          <a:lstStyle/>
          <a:p>
            <a:pPr>
              <a:defRPr/>
            </a:pPr>
            <a:r>
              <a:rPr lang="en-US" altLang="ko-KR" dirty="0"/>
              <a:t>March 2015</a:t>
            </a:r>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Sep 2014 Plan &amp; Report</a:t>
            </a:r>
            <a:endParaRPr lang="en-US" altLang="ko-KR" sz="2800" dirty="0">
              <a:latin typeface="Times New Roman" charset="0"/>
              <a:ea typeface="굴림" charset="0"/>
              <a:cs typeface="굴림" charset="0"/>
            </a:endParaRPr>
          </a:p>
        </p:txBody>
      </p:sp>
      <p:sp>
        <p:nvSpPr>
          <p:cNvPr id="8"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altLang="ko-KR" sz="2000" b="1" i="0" u="none" strike="noStrike" kern="0" cap="none" spc="0" normalizeH="0" baseline="0" noProof="0" dirty="0" smtClean="0">
                <a:ln>
                  <a:noFill/>
                </a:ln>
                <a:solidFill>
                  <a:schemeClr val="tx1"/>
                </a:solidFill>
                <a:effectLst/>
                <a:uLnTx/>
                <a:uFillTx/>
                <a:latin typeface="Times New Roman" charset="0"/>
                <a:ea typeface="굴림" charset="0"/>
                <a:cs typeface="굴림" charset="0"/>
              </a:rPr>
              <a:t>IEEE P802.22 Wireless RANs          Date:</a:t>
            </a:r>
            <a:r>
              <a:rPr kumimoji="0" lang="en-US" altLang="ko-KR" sz="2000" b="0" i="0" u="none" strike="noStrike" kern="0" cap="none" spc="0" normalizeH="0" baseline="0" noProof="0" dirty="0" smtClean="0">
                <a:ln>
                  <a:noFill/>
                </a:ln>
                <a:solidFill>
                  <a:schemeClr val="tx1"/>
                </a:solidFill>
                <a:effectLst/>
                <a:uLnTx/>
                <a:uFillTx/>
                <a:latin typeface="Times New Roman" charset="0"/>
                <a:ea typeface="굴림" charset="0"/>
                <a:cs typeface="굴림" charset="0"/>
              </a:rPr>
              <a:t> 2015-3-10</a:t>
            </a:r>
            <a:endParaRPr kumimoji="0" lang="en-US" altLang="ko-KR" sz="2000" b="0" i="0" u="none" strike="noStrike" kern="0" cap="none" spc="0" normalizeH="0" baseline="0" noProof="0" dirty="0">
              <a:ln>
                <a:noFill/>
              </a:ln>
              <a:solidFill>
                <a:schemeClr val="tx1"/>
              </a:solidFill>
              <a:effectLst/>
              <a:uLnTx/>
              <a:uFillTx/>
              <a:latin typeface="Times New Roman" charset="0"/>
              <a:ea typeface="굴림" charset="0"/>
              <a:cs typeface="굴림" charset="0"/>
            </a:endParaRPr>
          </a:p>
        </p:txBody>
      </p:sp>
      <p:sp>
        <p:nvSpPr>
          <p:cNvPr id="9"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0"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2"/>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3"/>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4"/>
              </a:rPr>
              <a:t>patcom@ieee.org</a:t>
            </a:r>
            <a:r>
              <a:rPr lang="en-GB" altLang="ja-JP" sz="900" b="0" dirty="0" smtClean="0"/>
              <a:t>&gt;.</a:t>
            </a:r>
            <a:endParaRPr lang="ja-JP" altLang="ja-JP" sz="900" b="0" dirty="0"/>
          </a:p>
        </p:txBody>
      </p:sp>
      <p:graphicFrame>
        <p:nvGraphicFramePr>
          <p:cNvPr id="12" name="表 11"/>
          <p:cNvGraphicFramePr>
            <a:graphicFrameLocks noGrp="1"/>
          </p:cNvGraphicFramePr>
          <p:nvPr>
            <p:extLst>
              <p:ext uri="{D42A27DB-BD31-4B8C-83A1-F6EECF244321}">
                <p14:modId xmlns:p14="http://schemas.microsoft.com/office/powerpoint/2010/main" val="1496476369"/>
              </p:ext>
            </p:extLst>
          </p:nvPr>
        </p:nvGraphicFramePr>
        <p:xfrm>
          <a:off x="971600" y="2708920"/>
          <a:ext cx="7488832" cy="1080121"/>
        </p:xfrm>
        <a:graphic>
          <a:graphicData uri="http://schemas.openxmlformats.org/drawingml/2006/table">
            <a:tbl>
              <a:tblPr/>
              <a:tblGrid>
                <a:gridCol w="1528076"/>
                <a:gridCol w="1970080"/>
                <a:gridCol w="1515447"/>
                <a:gridCol w="1351273"/>
                <a:gridCol w="1123956"/>
              </a:tblGrid>
              <a:tr h="437191">
                <a:tc>
                  <a:txBody>
                    <a:bodyPr/>
                    <a:lstStyle/>
                    <a:p>
                      <a:pPr algn="ctr" fontAlgn="t"/>
                      <a:r>
                        <a:rPr lang="en-US" sz="2000" b="1" i="0" u="none" strike="noStrike" dirty="0">
                          <a:solidFill>
                            <a:srgbClr val="000000"/>
                          </a:solidFill>
                          <a:latin typeface="Times New Roman"/>
                        </a:rPr>
                        <a:t>Name</a:t>
                      </a:r>
                      <a:endParaRPr lang="ja-JP" sz="2000" b="1" i="0" u="none" strike="noStrike" dirty="0">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a:solidFill>
                            <a:srgbClr val="000000"/>
                          </a:solidFill>
                          <a:latin typeface="Times New Roman"/>
                        </a:rPr>
                        <a:t>Company</a:t>
                      </a:r>
                      <a:endParaRPr lang="ja-JP" sz="2000" b="1" i="0" u="none" strike="noStrike" dirty="0">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Address</a:t>
                      </a:r>
                      <a:endParaRPr lang="ja-JP" sz="2000" b="1" i="0" u="none" strike="noStrike">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Phone</a:t>
                      </a:r>
                      <a:endParaRPr lang="ja-JP" sz="2000" b="1" i="0" u="none" strike="noStrike">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email</a:t>
                      </a:r>
                      <a:endParaRPr lang="ja-JP" sz="2000" b="1" i="0" u="none" strike="noStrike">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1465">
                <a:tc>
                  <a:txBody>
                    <a:bodyPr/>
                    <a:lstStyle/>
                    <a:p>
                      <a:pPr algn="ctr" fontAlgn="ctr"/>
                      <a:r>
                        <a:rPr lang="en-US" sz="1400" b="1" i="0" u="none" strike="noStrike">
                          <a:solidFill>
                            <a:srgbClr val="000000"/>
                          </a:solidFill>
                          <a:latin typeface="Times New Roman"/>
                        </a:rPr>
                        <a:t>Chang-woo Pyo</a:t>
                      </a:r>
                      <a:endParaRPr lang="ja-JP" sz="1400" b="1" i="0" u="none" strike="noStrike">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Times New Roman"/>
                        </a:rPr>
                        <a:t>NICT</a:t>
                      </a:r>
                      <a:endParaRPr lang="ja-JP" sz="1400" b="1" i="0" u="none" strike="noStrike" dirty="0">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Times New Roman"/>
                        </a:rPr>
                        <a:t>Japan</a:t>
                      </a:r>
                      <a:endParaRPr lang="ja-JP" sz="1400" b="1" i="0" u="none" strike="noStrike" dirty="0">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Times New Roman"/>
                        </a:rPr>
                        <a:t>81-46-847-5120</a:t>
                      </a:r>
                      <a:endParaRPr lang="ja-JP" sz="1400" b="1" i="0" u="none" strike="noStrike" dirty="0">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sng" strike="noStrike">
                          <a:solidFill>
                            <a:srgbClr val="0000FF"/>
                          </a:solidFill>
                          <a:latin typeface="ＭＳ Ｐゴシック"/>
                          <a:hlinkClick r:id="rId5"/>
                        </a:rPr>
                        <a:t>cwpyo@nict.go.jp</a:t>
                      </a:r>
                      <a:endParaRPr lang="ja-JP" sz="1050" b="0" i="0" u="sng" strike="noStrike">
                        <a:solidFill>
                          <a:srgbClr val="0000FF"/>
                        </a:solidFill>
                        <a:latin typeface="ＭＳ Ｐゴシック"/>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1465">
                <a:tc>
                  <a:txBody>
                    <a:bodyPr/>
                    <a:lstStyle/>
                    <a:p>
                      <a:pPr algn="ctr" fontAlgn="ctr"/>
                      <a:r>
                        <a:rPr lang="en-US" sz="1400" b="1" i="0" u="none" strike="noStrike">
                          <a:solidFill>
                            <a:srgbClr val="000000"/>
                          </a:solidFill>
                          <a:latin typeface="Times New Roman"/>
                        </a:rPr>
                        <a:t>SungHyun Hwang</a:t>
                      </a:r>
                      <a:endParaRPr lang="ja-JP" sz="1400" b="1" i="0" u="none" strike="noStrike">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latin typeface="Times New Roman"/>
                        </a:rPr>
                        <a:t>ETRI</a:t>
                      </a:r>
                      <a:endParaRPr lang="ja-JP" sz="1400" b="1" i="0" u="none" strike="noStrike">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latin typeface="Times New Roman"/>
                        </a:rPr>
                        <a:t>Korea</a:t>
                      </a:r>
                      <a:endParaRPr lang="ja-JP" sz="1400" b="1" i="0" u="none" strike="noStrike">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Times New Roman"/>
                        </a:rPr>
                        <a:t>82-42-860-1133</a:t>
                      </a:r>
                      <a:endParaRPr lang="ja-JP" sz="1400" b="1" i="0" u="none" strike="noStrike" dirty="0">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sz="1000" b="0" i="0" u="sng" strike="noStrike" dirty="0">
                          <a:solidFill>
                            <a:srgbClr val="0000FF"/>
                          </a:solidFill>
                          <a:latin typeface="Arial"/>
                          <a:ea typeface="Arial"/>
                          <a:hlinkClick r:id="rId6"/>
                        </a:rPr>
                        <a:t>shwang@etri.re.kr</a:t>
                      </a:r>
                      <a:endParaRPr lang="ja-JP" sz="1000" b="0" i="0" u="sng" strike="noStrike" dirty="0">
                        <a:solidFill>
                          <a:srgbClr val="0000FF"/>
                        </a:solidFill>
                        <a:latin typeface="Arial"/>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u="sng" dirty="0" smtClean="0">
                <a:solidFill>
                  <a:schemeClr val="tx1"/>
                </a:solidFill>
              </a:rPr>
              <a:t>Nov. Minutes</a:t>
            </a:r>
            <a:endParaRPr kumimoji="1" lang="ja-JP" altLang="en-US" u="sng" dirty="0">
              <a:solidFill>
                <a:schemeClr val="tx1"/>
              </a:solidFill>
            </a:endParaRPr>
          </a:p>
        </p:txBody>
      </p:sp>
      <p:sp>
        <p:nvSpPr>
          <p:cNvPr id="3" name="コンテンツ プレースホルダ 2"/>
          <p:cNvSpPr>
            <a:spLocks noGrp="1"/>
          </p:cNvSpPr>
          <p:nvPr>
            <p:ph idx="1"/>
          </p:nvPr>
        </p:nvSpPr>
        <p:spPr/>
        <p:txBody>
          <a:bodyPr/>
          <a:lstStyle/>
          <a:p>
            <a:r>
              <a:rPr lang="en-US" altLang="ja-JP" dirty="0" smtClean="0"/>
              <a:t>Motion to approve Sep. 802.22b minutes as contained in </a:t>
            </a:r>
            <a:r>
              <a:rPr lang="en-GB" altLang="ja-JP" dirty="0" smtClean="0"/>
              <a:t>802.22-15-0007-00-000b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SungHyun</a:t>
            </a:r>
            <a:r>
              <a:rPr lang="en-US" altLang="ja-JP" dirty="0" smtClean="0"/>
              <a:t> Hwang</a:t>
            </a:r>
          </a:p>
          <a:p>
            <a:endParaRPr lang="en-US" altLang="ja-JP" dirty="0" smtClean="0"/>
          </a:p>
          <a:p>
            <a:r>
              <a:rPr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a:xfrm>
            <a:off x="696913" y="334189"/>
            <a:ext cx="1182055" cy="276999"/>
          </a:xfrm>
        </p:spPr>
        <p:txBody>
          <a:bodyPr/>
          <a:lstStyle/>
          <a:p>
            <a:pPr>
              <a:defRPr/>
            </a:pPr>
            <a:r>
              <a:rPr lang="en-US" altLang="ko-KR" dirty="0"/>
              <a:t>March 2015</a:t>
            </a:r>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82960"/>
          </a:xfrm>
        </p:spPr>
        <p:txBody>
          <a:bodyPr/>
          <a:lstStyle/>
          <a:p>
            <a:r>
              <a:rPr lang="en-US" altLang="ja-JP" dirty="0" smtClean="0"/>
              <a:t>Review of Teleconference Calls</a:t>
            </a:r>
            <a:endParaRPr kumimoji="1" lang="ja-JP" altLang="en-US" dirty="0"/>
          </a:p>
        </p:txBody>
      </p:sp>
      <p:sp>
        <p:nvSpPr>
          <p:cNvPr id="4" name="日付プレースホルダ 3"/>
          <p:cNvSpPr>
            <a:spLocks noGrp="1"/>
          </p:cNvSpPr>
          <p:nvPr>
            <p:ph type="dt" sz="half" idx="10"/>
          </p:nvPr>
        </p:nvSpPr>
        <p:spPr>
          <a:xfrm>
            <a:off x="696913" y="334189"/>
            <a:ext cx="1182055" cy="276999"/>
          </a:xfrm>
        </p:spPr>
        <p:txBody>
          <a:bodyPr/>
          <a:lstStyle/>
          <a:p>
            <a:pPr>
              <a:defRPr/>
            </a:pPr>
            <a:r>
              <a:rPr lang="en-US" altLang="ko-KR" dirty="0"/>
              <a:t>March 2015</a:t>
            </a:r>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
        <p:nvSpPr>
          <p:cNvPr id="7" name="コンテンツ プレースホルダ 6"/>
          <p:cNvSpPr>
            <a:spLocks noGrp="1"/>
          </p:cNvSpPr>
          <p:nvPr>
            <p:ph idx="1"/>
          </p:nvPr>
        </p:nvSpPr>
        <p:spPr>
          <a:xfrm>
            <a:off x="685800" y="1412776"/>
            <a:ext cx="7772400" cy="5256584"/>
          </a:xfrm>
        </p:spPr>
        <p:txBody>
          <a:bodyPr/>
          <a:lstStyle/>
          <a:p>
            <a:pPr lvl="2"/>
            <a:endParaRPr lang="en-GB" altLang="ja-JP" sz="1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Conference Call Minutes</a:t>
            </a:r>
            <a:endParaRPr kumimoji="1" lang="ja-JP" altLang="en-US" dirty="0"/>
          </a:p>
        </p:txBody>
      </p:sp>
      <p:sp>
        <p:nvSpPr>
          <p:cNvPr id="3" name="コンテンツ プレースホルダ 2"/>
          <p:cNvSpPr>
            <a:spLocks noGrp="1"/>
          </p:cNvSpPr>
          <p:nvPr>
            <p:ph idx="1"/>
          </p:nvPr>
        </p:nvSpPr>
        <p:spPr/>
        <p:txBody>
          <a:bodyPr/>
          <a:lstStyle/>
          <a:p>
            <a:endParaRPr kumimoji="1" lang="ja-JP" altLang="en-US" sz="2800" dirty="0"/>
          </a:p>
        </p:txBody>
      </p:sp>
      <p:sp>
        <p:nvSpPr>
          <p:cNvPr id="4" name="日付プレースホルダ 3"/>
          <p:cNvSpPr>
            <a:spLocks noGrp="1"/>
          </p:cNvSpPr>
          <p:nvPr>
            <p:ph type="dt" sz="half" idx="10"/>
          </p:nvPr>
        </p:nvSpPr>
        <p:spPr>
          <a:xfrm>
            <a:off x="696913" y="334189"/>
            <a:ext cx="1182055" cy="276999"/>
          </a:xfrm>
        </p:spPr>
        <p:txBody>
          <a:bodyPr/>
          <a:lstStyle/>
          <a:p>
            <a:pPr>
              <a:defRPr/>
            </a:pPr>
            <a:r>
              <a:rPr lang="en-US" altLang="ko-KR" dirty="0"/>
              <a:t>March 2015</a:t>
            </a:r>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10952"/>
          </a:xfrm>
        </p:spPr>
        <p:txBody>
          <a:bodyPr/>
          <a:lstStyle/>
          <a:p>
            <a:r>
              <a:rPr kumimoji="1" lang="en-US" altLang="ja-JP" dirty="0" smtClean="0"/>
              <a:t>Discussion Items</a:t>
            </a:r>
            <a:endParaRPr kumimoji="1" lang="ja-JP" altLang="en-US" dirty="0"/>
          </a:p>
        </p:txBody>
      </p:sp>
      <p:sp>
        <p:nvSpPr>
          <p:cNvPr id="3" name="コンテンツ プレースホルダ 2"/>
          <p:cNvSpPr>
            <a:spLocks noGrp="1"/>
          </p:cNvSpPr>
          <p:nvPr>
            <p:ph idx="1"/>
          </p:nvPr>
        </p:nvSpPr>
        <p:spPr>
          <a:xfrm>
            <a:off x="685800" y="1340768"/>
            <a:ext cx="7772400" cy="4755232"/>
          </a:xfrm>
        </p:spPr>
        <p:txBody>
          <a:bodyPr/>
          <a:lstStyle/>
          <a:p>
            <a:r>
              <a:rPr kumimoji="1" lang="en-US" altLang="ja-JP" dirty="0" smtClean="0"/>
              <a:t>Sponsor Ballot Comment Resolution</a:t>
            </a:r>
            <a:endParaRPr kumimoji="1" lang="ja-JP" altLang="en-US" dirty="0"/>
          </a:p>
        </p:txBody>
      </p:sp>
      <p:sp>
        <p:nvSpPr>
          <p:cNvPr id="4" name="日付プレースホルダ 3"/>
          <p:cNvSpPr>
            <a:spLocks noGrp="1"/>
          </p:cNvSpPr>
          <p:nvPr>
            <p:ph type="dt" sz="half" idx="10"/>
          </p:nvPr>
        </p:nvSpPr>
        <p:spPr>
          <a:xfrm>
            <a:off x="696913" y="334189"/>
            <a:ext cx="1182055" cy="276999"/>
          </a:xfrm>
        </p:spPr>
        <p:txBody>
          <a:bodyPr/>
          <a:lstStyle/>
          <a:p>
            <a:pPr>
              <a:defRPr/>
            </a:pPr>
            <a:r>
              <a:rPr lang="en-US" altLang="ko-KR" dirty="0"/>
              <a:t>March 2015</a:t>
            </a:r>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graphicFrame>
        <p:nvGraphicFramePr>
          <p:cNvPr id="8" name="コンテンツ プレースホルダ 6"/>
          <p:cNvGraphicFramePr>
            <a:graphicFrameLocks/>
          </p:cNvGraphicFramePr>
          <p:nvPr>
            <p:extLst>
              <p:ext uri="{D42A27DB-BD31-4B8C-83A1-F6EECF244321}">
                <p14:modId xmlns:p14="http://schemas.microsoft.com/office/powerpoint/2010/main" val="4001937076"/>
              </p:ext>
            </p:extLst>
          </p:nvPr>
        </p:nvGraphicFramePr>
        <p:xfrm>
          <a:off x="251520" y="1916832"/>
          <a:ext cx="8712967" cy="3383280"/>
        </p:xfrm>
        <a:graphic>
          <a:graphicData uri="http://schemas.openxmlformats.org/drawingml/2006/table">
            <a:tbl>
              <a:tblPr firstRow="1" bandRow="1">
                <a:tableStyleId>{5C22544A-7EE6-4342-B048-85BDC9FD1C3A}</a:tableStyleId>
              </a:tblPr>
              <a:tblGrid>
                <a:gridCol w="1440160"/>
                <a:gridCol w="3888432"/>
                <a:gridCol w="2088232"/>
                <a:gridCol w="1296143"/>
              </a:tblGrid>
              <a:tr h="370840">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370840">
                <a:tc>
                  <a:txBody>
                    <a:bodyPr/>
                    <a:lstStyle/>
                    <a:p>
                      <a:pPr algn="ctr"/>
                      <a:r>
                        <a:rPr kumimoji="1" lang="en-US" altLang="ja-JP" sz="1400" dirty="0" smtClean="0"/>
                        <a:t>Tuesday AM2</a:t>
                      </a:r>
                      <a:endParaRPr kumimoji="1" lang="ja-JP" altLang="en-US" sz="1400" dirty="0"/>
                    </a:p>
                  </a:txBody>
                  <a:tcPr/>
                </a:tc>
                <a:tc>
                  <a:txBody>
                    <a:bodyPr/>
                    <a:lstStyle/>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endParaRPr kumimoji="1" lang="ja-JP" altLang="en-US" sz="14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Wednesday PM1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baseline="0" dirty="0" smtClean="0">
                          <a:solidFill>
                            <a:schemeClr val="dk1"/>
                          </a:solidFill>
                          <a:latin typeface="+mn-lt"/>
                          <a:ea typeface="+mn-ea"/>
                          <a:cs typeface="+mn-cs"/>
                        </a:rPr>
                        <a:t> Comment Resolution of Sponsor Ballot</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https://mentor.ieee.org/802.22/dcn/15/22-15-0009-00-000b-802-22b-sponsor-ballot-comment-resolution.csv</a:t>
                      </a:r>
                    </a:p>
                  </a:txBody>
                  <a:tcPr/>
                </a:tc>
                <a:tc>
                  <a:txBody>
                    <a:bodyPr/>
                    <a:lstStyle/>
                    <a:p>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Thursday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Thursday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r h="370840">
                <a:tc>
                  <a:txBody>
                    <a:bodyPr/>
                    <a:lstStyle/>
                    <a:p>
                      <a:endParaRPr lang="ja-JP" altLang="en-US"/>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txBody>
                  <a:tcPr/>
                </a:tc>
                <a:tc>
                  <a:txBody>
                    <a:bodyPr/>
                    <a:lstStyle/>
                    <a:p>
                      <a:endParaRPr kumimoji="1" lang="en-US" altLang="ja-JP" sz="1400" baseline="0" dirty="0" smtClean="0"/>
                    </a:p>
                  </a:txBody>
                  <a:tcPr/>
                </a:tc>
              </a:tr>
              <a:tr h="370840">
                <a:tc>
                  <a:txBody>
                    <a:bodyPr/>
                    <a:lstStyle/>
                    <a:p>
                      <a:endParaRPr lang="ja-JP" altLang="en-US"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26976"/>
          </a:xfrm>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5301208"/>
            <a:ext cx="7414592" cy="1226840"/>
          </a:xfrm>
        </p:spPr>
        <p:txBody>
          <a:bodyPr/>
          <a:lstStyle/>
          <a:p>
            <a:r>
              <a:rPr kumimoji="1" lang="en-US" altLang="ja-JP" dirty="0" smtClean="0"/>
              <a:t>Eastern Time 8pm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a:xfrm>
            <a:off x="696913" y="334189"/>
            <a:ext cx="1182055" cy="276999"/>
          </a:xfrm>
        </p:spPr>
        <p:txBody>
          <a:bodyPr/>
          <a:lstStyle/>
          <a:p>
            <a:pPr>
              <a:defRPr/>
            </a:pPr>
            <a:r>
              <a:rPr lang="en-US" altLang="ko-KR" dirty="0"/>
              <a:t>March 2015</a:t>
            </a:r>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graphicFrame>
        <p:nvGraphicFramePr>
          <p:cNvPr id="7" name="表 6"/>
          <p:cNvGraphicFramePr>
            <a:graphicFrameLocks noGrp="1"/>
          </p:cNvGraphicFramePr>
          <p:nvPr>
            <p:extLst>
              <p:ext uri="{D42A27DB-BD31-4B8C-83A1-F6EECF244321}">
                <p14:modId xmlns:p14="http://schemas.microsoft.com/office/powerpoint/2010/main" val="3503095076"/>
              </p:ext>
            </p:extLst>
          </p:nvPr>
        </p:nvGraphicFramePr>
        <p:xfrm>
          <a:off x="755576" y="1556792"/>
          <a:ext cx="7488832" cy="3420380"/>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Mar</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600" b="0" i="0" u="none" strike="noStrike" dirty="0" smtClean="0">
                          <a:solidFill>
                            <a:srgbClr val="000000"/>
                          </a:solidFill>
                          <a:latin typeface="ＭＳ Ｐゴシック"/>
                        </a:rPr>
                        <a:t>16</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17</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18</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chemeClr val="tx1"/>
                          </a:solidFill>
                          <a:latin typeface="ＭＳ Ｐゴシック"/>
                        </a:rPr>
                        <a:t>19</a:t>
                      </a:r>
                      <a:endParaRPr lang="en-US" altLang="ja-JP" sz="1600" b="0" i="0" u="none" strike="noStrike" dirty="0">
                        <a:solidFill>
                          <a:schemeClr val="tx1"/>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ctr"/>
                      <a:r>
                        <a:rPr lang="en-US" altLang="ja-JP" sz="1600" b="0" i="0" u="none" strike="noStrike" dirty="0" smtClean="0">
                          <a:solidFill>
                            <a:srgbClr val="000000"/>
                          </a:solidFill>
                          <a:latin typeface="ＭＳ Ｐゴシック"/>
                        </a:rPr>
                        <a:t>20</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21</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22</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42038">
                <a:tc rowSpan="5">
                  <a:txBody>
                    <a:bodyPr/>
                    <a:lstStyle/>
                    <a:p>
                      <a:pPr algn="ctr" fontAlgn="ctr"/>
                      <a:r>
                        <a:rPr lang="en-US" sz="1800" b="0" i="0" u="none" strike="noStrike" dirty="0" smtClean="0">
                          <a:solidFill>
                            <a:srgbClr val="000000"/>
                          </a:solidFill>
                          <a:latin typeface="ＭＳ Ｐゴシック"/>
                        </a:rPr>
                        <a:t>April</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600" b="0" i="0" u="none" strike="noStrike" dirty="0" smtClean="0">
                          <a:solidFill>
                            <a:srgbClr val="000000"/>
                          </a:solidFill>
                          <a:latin typeface="ＭＳ Ｐゴシック"/>
                        </a:rPr>
                        <a:t>23</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24</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25</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chemeClr val="tx1"/>
                          </a:solidFill>
                          <a:latin typeface="ＭＳ Ｐゴシック"/>
                        </a:rPr>
                        <a:t>26</a:t>
                      </a:r>
                      <a:endParaRPr lang="en-US" altLang="ja-JP" sz="1600" b="0" i="0" u="none" strike="noStrike" dirty="0">
                        <a:solidFill>
                          <a:schemeClr val="tx1"/>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ctr"/>
                      <a:r>
                        <a:rPr lang="en-US" altLang="ja-JP" sz="1600" b="0" i="0" u="none" strike="noStrike" dirty="0" smtClean="0">
                          <a:solidFill>
                            <a:srgbClr val="000000"/>
                          </a:solidFill>
                          <a:latin typeface="ＭＳ Ｐゴシック"/>
                        </a:rPr>
                        <a:t>27</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28</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29</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42038">
                <a:tc vMerge="1">
                  <a:txBody>
                    <a:bodyPr/>
                    <a:lstStyle/>
                    <a:p>
                      <a:endParaRPr kumimoji="1" lang="ja-JP" altLang="en-US"/>
                    </a:p>
                  </a:txBody>
                  <a:tcPr/>
                </a:tc>
                <a:tc>
                  <a:txBody>
                    <a:bodyPr/>
                    <a:lstStyle/>
                    <a:p>
                      <a:pPr algn="r" fontAlgn="ctr"/>
                      <a:r>
                        <a:rPr lang="en-US" altLang="ja-JP" sz="1600" b="0" i="0" u="none" strike="noStrike" dirty="0" smtClean="0">
                          <a:solidFill>
                            <a:srgbClr val="000000"/>
                          </a:solidFill>
                          <a:latin typeface="ＭＳ Ｐゴシック"/>
                        </a:rPr>
                        <a:t>30</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31</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1</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chemeClr val="tx1"/>
                          </a:solidFill>
                          <a:latin typeface="ＭＳ Ｐゴシック"/>
                        </a:rPr>
                        <a:t>2</a:t>
                      </a:r>
                      <a:endParaRPr lang="en-US" altLang="ja-JP" sz="1600" b="0" i="0" u="none" strike="noStrike" dirty="0">
                        <a:solidFill>
                          <a:schemeClr val="tx1"/>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ctr"/>
                      <a:r>
                        <a:rPr lang="en-US" altLang="ja-JP" sz="1600" b="0" i="0" u="none" strike="noStrike" dirty="0" smtClean="0">
                          <a:solidFill>
                            <a:srgbClr val="000000"/>
                          </a:solidFill>
                          <a:latin typeface="ＭＳ Ｐゴシック"/>
                        </a:rPr>
                        <a:t>3</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4</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5</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42038">
                <a:tc vMerge="1">
                  <a:txBody>
                    <a:bodyPr/>
                    <a:lstStyle/>
                    <a:p>
                      <a:endParaRPr kumimoji="1" lang="ja-JP" altLang="en-US"/>
                    </a:p>
                  </a:txBody>
                  <a:tcPr/>
                </a:tc>
                <a:tc>
                  <a:txBody>
                    <a:bodyPr/>
                    <a:lstStyle/>
                    <a:p>
                      <a:pPr algn="r" fontAlgn="ctr"/>
                      <a:r>
                        <a:rPr lang="en-US" altLang="ja-JP" sz="1600" b="0" i="0" u="none" strike="noStrike" dirty="0" smtClean="0">
                          <a:solidFill>
                            <a:srgbClr val="000000"/>
                          </a:solidFill>
                          <a:latin typeface="ＭＳ Ｐゴシック"/>
                        </a:rPr>
                        <a:t>6</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7</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8</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9</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ctr"/>
                      <a:r>
                        <a:rPr lang="en-US" altLang="ja-JP" sz="1600" b="0" i="0" u="none" strike="noStrike" dirty="0" smtClean="0">
                          <a:solidFill>
                            <a:srgbClr val="000000"/>
                          </a:solidFill>
                          <a:latin typeface="ＭＳ Ｐゴシック"/>
                        </a:rPr>
                        <a:t>10</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11</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12</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42038">
                <a:tc vMerge="1">
                  <a:txBody>
                    <a:bodyPr/>
                    <a:lstStyle/>
                    <a:p>
                      <a:endParaRPr kumimoji="1" lang="ja-JP" altLang="en-US"/>
                    </a:p>
                  </a:txBody>
                  <a:tcPr/>
                </a:tc>
                <a:tc>
                  <a:txBody>
                    <a:bodyPr/>
                    <a:lstStyle/>
                    <a:p>
                      <a:pPr algn="r" fontAlgn="ctr"/>
                      <a:r>
                        <a:rPr lang="en-US" altLang="ja-JP" sz="1600" b="0" i="0" u="none" strike="noStrike" dirty="0" smtClean="0">
                          <a:solidFill>
                            <a:srgbClr val="000000"/>
                          </a:solidFill>
                          <a:latin typeface="ＭＳ Ｐゴシック"/>
                        </a:rPr>
                        <a:t>13</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14</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15</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16</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17</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18</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19</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42038">
                <a:tc vMerge="1">
                  <a:txBody>
                    <a:bodyPr/>
                    <a:lstStyle/>
                    <a:p>
                      <a:endParaRPr kumimoji="1" lang="ja-JP" altLang="en-US"/>
                    </a:p>
                  </a:txBody>
                  <a:tcPr/>
                </a:tc>
                <a:tc>
                  <a:txBody>
                    <a:bodyPr/>
                    <a:lstStyle/>
                    <a:p>
                      <a:pPr algn="r" fontAlgn="ctr"/>
                      <a:r>
                        <a:rPr lang="en-US" altLang="ja-JP" sz="1600" b="0" i="0" u="none" strike="noStrike" dirty="0" smtClean="0">
                          <a:solidFill>
                            <a:srgbClr val="000000"/>
                          </a:solidFill>
                          <a:latin typeface="ＭＳ Ｐゴシック"/>
                        </a:rPr>
                        <a:t>20</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21</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22</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23</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24</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25</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26</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42038">
                <a:tc>
                  <a:txBody>
                    <a:bodyPr/>
                    <a:lstStyle/>
                    <a:p>
                      <a:pPr algn="ctr" fontAlgn="ctr"/>
                      <a:r>
                        <a:rPr lang="en-US" sz="1800" b="0" i="0" u="none" strike="noStrike" dirty="0" smtClean="0">
                          <a:solidFill>
                            <a:srgbClr val="000000"/>
                          </a:solidFill>
                          <a:latin typeface="ＭＳ Ｐゴシック"/>
                        </a:rPr>
                        <a:t>May</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600" b="0" i="0" u="none" strike="noStrike" dirty="0" smtClean="0">
                          <a:solidFill>
                            <a:srgbClr val="000000"/>
                          </a:solidFill>
                          <a:latin typeface="ＭＳ Ｐゴシック"/>
                        </a:rPr>
                        <a:t>27</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28</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29</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30</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1</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2</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3</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600" b="0" i="0" u="none" strike="noStrike" dirty="0" smtClean="0">
                          <a:solidFill>
                            <a:srgbClr val="000000"/>
                          </a:solidFill>
                          <a:latin typeface="ＭＳ Ｐゴシック"/>
                        </a:rPr>
                        <a:t>4</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5</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6</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7</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8</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9</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10</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600" b="0" i="0" u="none" strike="noStrike" dirty="0" smtClean="0">
                          <a:solidFill>
                            <a:srgbClr val="000000"/>
                          </a:solidFill>
                          <a:latin typeface="ＭＳ Ｐゴシック"/>
                        </a:rPr>
                        <a:t>11</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12</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13</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14</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15</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16</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600" b="0" i="0" u="none" strike="noStrike" dirty="0" smtClean="0">
                          <a:solidFill>
                            <a:srgbClr val="000000"/>
                          </a:solidFill>
                          <a:latin typeface="ＭＳ Ｐゴシック"/>
                        </a:rPr>
                        <a:t>17</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cxnSp>
        <p:nvCxnSpPr>
          <p:cNvPr id="10" name="直線コネクタ 9"/>
          <p:cNvCxnSpPr/>
          <p:nvPr/>
        </p:nvCxnSpPr>
        <p:spPr bwMode="auto">
          <a:xfrm>
            <a:off x="3923928"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941168"/>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6021288"/>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941168"/>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
        <p:nvSpPr>
          <p:cNvPr id="3" name="Date Placeholder 2"/>
          <p:cNvSpPr>
            <a:spLocks noGrp="1"/>
          </p:cNvSpPr>
          <p:nvPr>
            <p:ph type="dt" sz="half" idx="10"/>
          </p:nvPr>
        </p:nvSpPr>
        <p:spPr>
          <a:xfrm>
            <a:off x="696913" y="334189"/>
            <a:ext cx="1182055" cy="276999"/>
          </a:xfrm>
        </p:spPr>
        <p:txBody>
          <a:bodyPr/>
          <a:lstStyle/>
          <a:p>
            <a:pPr>
              <a:defRPr/>
            </a:pPr>
            <a:r>
              <a:rPr lang="en-US" altLang="ko-KR" dirty="0"/>
              <a:t>March 2015</a:t>
            </a:r>
          </a:p>
        </p:txBody>
      </p:sp>
      <p:graphicFrame>
        <p:nvGraphicFramePr>
          <p:cNvPr id="7" name="表 6"/>
          <p:cNvGraphicFramePr>
            <a:graphicFrameLocks noGrp="1"/>
          </p:cNvGraphicFramePr>
          <p:nvPr>
            <p:extLst>
              <p:ext uri="{D42A27DB-BD31-4B8C-83A1-F6EECF244321}">
                <p14:modId xmlns:p14="http://schemas.microsoft.com/office/powerpoint/2010/main" val="4256147038"/>
              </p:ext>
            </p:extLst>
          </p:nvPr>
        </p:nvGraphicFramePr>
        <p:xfrm>
          <a:off x="1403648" y="1700808"/>
          <a:ext cx="7128786" cy="4474988"/>
        </p:xfrm>
        <a:graphic>
          <a:graphicData uri="http://schemas.openxmlformats.org/drawingml/2006/table">
            <a:tbl>
              <a:tblPr/>
              <a:tblGrid>
                <a:gridCol w="2193744"/>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dirty="0">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dirty="0">
                          <a:solidFill>
                            <a:srgbClr val="000000"/>
                          </a:solidFill>
                          <a:latin typeface="Calibri"/>
                        </a:rPr>
                        <a:t> </a:t>
                      </a:r>
                      <a:r>
                        <a:rPr lang="en-US" altLang="ja-JP" sz="1000" b="0" i="0" u="none" strike="noStrike" dirty="0" smtClean="0">
                          <a:solidFill>
                            <a:srgbClr val="000000"/>
                          </a:solidFill>
                          <a:latin typeface="Calibri"/>
                        </a:rPr>
                        <a:t>x</a:t>
                      </a:r>
                      <a:r>
                        <a:rPr lang="ja-JP" altLang="en-US" sz="1000" b="0" i="0" u="none" strike="noStrike" dirty="0" smtClean="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dirty="0" smtClean="0">
                          <a:solidFill>
                            <a:srgbClr val="000000"/>
                          </a:solidFill>
                          <a:latin typeface="Calibri"/>
                        </a:rPr>
                        <a:t>x</a:t>
                      </a:r>
                      <a:r>
                        <a:rPr lang="ja-JP" altLang="en-US" sz="1000" b="0" i="0" u="none" strike="noStrike" dirty="0">
                          <a:solidFill>
                            <a:srgbClr val="000000"/>
                          </a:solidFill>
                          <a:latin typeface="Calibri"/>
                        </a:rPr>
                        <a:t> </a:t>
                      </a:r>
                      <a:r>
                        <a:rPr lang="ja-JP" altLang="en-US" sz="1000" b="0" i="0" u="none" strike="noStrike" dirty="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endParaRPr lang="ja-JP" altLang="en-US" dirty="0"/>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endParaRPr lang="ja-JP" altLang="en-US"/>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endParaRPr lang="ja-JP" altLang="en-US"/>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endParaRPr lang="ja-JP" altLang="en-US"/>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err="1">
                          <a:solidFill>
                            <a:srgbClr val="000000"/>
                          </a:solidFill>
                          <a:latin typeface="Times New Roman"/>
                        </a:rPr>
                        <a:t>RevCom</a:t>
                      </a:r>
                      <a:r>
                        <a:rPr lang="en-US" sz="1000" b="0" i="0" u="none" strike="noStrike" dirty="0">
                          <a:solidFill>
                            <a:srgbClr val="000000"/>
                          </a:solidFill>
                          <a:latin typeface="Times New Roman"/>
                        </a:rPr>
                        <a:t>/</a:t>
                      </a:r>
                      <a:r>
                        <a:rPr lang="en-US" sz="1000" b="0" i="0" u="none" strike="noStrike" dirty="0" err="1">
                          <a:solidFill>
                            <a:srgbClr val="000000"/>
                          </a:solidFill>
                          <a:latin typeface="Times New Roman"/>
                        </a:rPr>
                        <a:t>NesCom</a:t>
                      </a:r>
                      <a:r>
                        <a:rPr lang="en-US" sz="1000" b="0" i="0" u="none" strike="noStrike" dirty="0">
                          <a:solidFill>
                            <a:srgbClr val="000000"/>
                          </a:solidFill>
                          <a:latin typeface="Times New Roman"/>
                        </a:rPr>
                        <a:t>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endParaRPr lang="ja-JP" altLang="en-US"/>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endParaRPr lang="ja-JP" altLang="en-US"/>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endParaRPr lang="ja-JP" altLang="en-US"/>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endParaRPr lang="ja-JP" altLang="en-US" dirty="0"/>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1182055" cy="276999"/>
          </a:xfrm>
        </p:spPr>
        <p:txBody>
          <a:bodyPr/>
          <a:lstStyle/>
          <a:p>
            <a:pPr>
              <a:defRPr/>
            </a:pPr>
            <a:r>
              <a:rPr lang="en-US" altLang="ko-KR" dirty="0"/>
              <a:t>March 2015</a:t>
            </a:r>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dirty="0" smtClean="0">
                <a:hlinkClick r:id="rId2"/>
              </a:rPr>
              <a:t>https://imat.ieee.org/attendance</a:t>
            </a:r>
            <a:endParaRPr lang="en-US" altLang="ja-JP" dirty="0" smtClean="0"/>
          </a:p>
          <a:p>
            <a:pPr marL="457200" lvl="0" indent="-457200">
              <a:buFontTx/>
              <a:buAutoNum type="arabicPeriod"/>
              <a:defRPr/>
            </a:pPr>
            <a:r>
              <a:rPr lang="en-US" altLang="ja-JP" dirty="0" smtClean="0"/>
              <a:t>Register</a:t>
            </a:r>
          </a:p>
          <a:p>
            <a:pPr marL="457200" lvl="0" indent="-457200">
              <a:buFontTx/>
              <a:buAutoNum type="arabicPeriod"/>
              <a:defRPr/>
            </a:pPr>
            <a:r>
              <a:rPr lang="en-US" altLang="ja-JP" dirty="0" smtClean="0"/>
              <a:t>Indicate attendance</a:t>
            </a:r>
          </a:p>
          <a:p>
            <a:endParaRPr kumimoji="1" lang="ja-JP" altLang="en-US" dirty="0"/>
          </a:p>
        </p:txBody>
      </p:sp>
      <p:sp>
        <p:nvSpPr>
          <p:cNvPr id="4" name="日付プレースホルダ 3"/>
          <p:cNvSpPr>
            <a:spLocks noGrp="1"/>
          </p:cNvSpPr>
          <p:nvPr>
            <p:ph type="dt" sz="half" idx="10"/>
          </p:nvPr>
        </p:nvSpPr>
        <p:spPr>
          <a:xfrm>
            <a:off x="696913" y="334189"/>
            <a:ext cx="1182055" cy="276999"/>
          </a:xfrm>
        </p:spPr>
        <p:txBody>
          <a:bodyPr/>
          <a:lstStyle/>
          <a:p>
            <a:pPr>
              <a:defRPr/>
            </a:pPr>
            <a:r>
              <a:rPr lang="en-US" altLang="ko-KR" dirty="0"/>
              <a:t>March 2015</a:t>
            </a:r>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March, Plenary Meeting in Berlin</a:t>
            </a: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a:t>
            </a:r>
            <a:r>
              <a:rPr lang="ja-JP" altLang="en-US" b="1" dirty="0" smtClean="0">
                <a:ea typeface="ＭＳ Ｐゴシック" pitchFamily="50" charset="-128"/>
              </a:rPr>
              <a:t>　</a:t>
            </a:r>
            <a:r>
              <a:rPr lang="en-US" altLang="ja-JP" dirty="0" err="1" smtClean="0"/>
              <a:t>Sunghyun</a:t>
            </a:r>
            <a:r>
              <a:rPr lang="en-US" altLang="ja-JP" dirty="0" smtClean="0"/>
              <a:t> Hwang (ETRI</a:t>
            </a:r>
            <a:r>
              <a:rPr lang="en-US" altLang="ja-JP" b="1" dirty="0" smtClean="0">
                <a:ea typeface="ＭＳ Ｐゴシック" pitchFamily="50" charset="-128"/>
              </a:rPr>
              <a:t>)</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t>Gabriel </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a:t>
            </a:r>
          </a:p>
          <a:p>
            <a:endParaRPr kumimoji="1" lang="ja-JP" altLang="en-US" dirty="0"/>
          </a:p>
        </p:txBody>
      </p:sp>
      <p:sp>
        <p:nvSpPr>
          <p:cNvPr id="4" name="日付プレースホルダ 3"/>
          <p:cNvSpPr>
            <a:spLocks noGrp="1"/>
          </p:cNvSpPr>
          <p:nvPr>
            <p:ph type="dt" sz="half" idx="10"/>
          </p:nvPr>
        </p:nvSpPr>
        <p:spPr>
          <a:xfrm>
            <a:off x="696913" y="334189"/>
            <a:ext cx="1182055" cy="276999"/>
          </a:xfrm>
        </p:spPr>
        <p:txBody>
          <a:bodyPr/>
          <a:lstStyle/>
          <a:p>
            <a:pPr>
              <a:defRPr/>
            </a:pPr>
            <a:r>
              <a:rPr lang="en-US" altLang="ko-KR" dirty="0"/>
              <a:t>March 2015</a:t>
            </a:r>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1182055" cy="276999"/>
          </a:xfrm>
        </p:spPr>
        <p:txBody>
          <a:bodyPr/>
          <a:lstStyle/>
          <a:p>
            <a:pPr>
              <a:defRPr/>
            </a:pPr>
            <a:r>
              <a:rPr lang="en-US" altLang="ko-KR" dirty="0"/>
              <a:t>March 2015</a:t>
            </a:r>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dirty="0"/>
          </a:p>
        </p:txBody>
      </p:sp>
      <p:sp>
        <p:nvSpPr>
          <p:cNvPr id="4" name="日付プレースホルダ 3"/>
          <p:cNvSpPr>
            <a:spLocks noGrp="1"/>
          </p:cNvSpPr>
          <p:nvPr>
            <p:ph type="dt" sz="half" idx="10"/>
          </p:nvPr>
        </p:nvSpPr>
        <p:spPr>
          <a:xfrm>
            <a:off x="696913" y="334189"/>
            <a:ext cx="1182055" cy="276999"/>
          </a:xfrm>
        </p:spPr>
        <p:txBody>
          <a:bodyPr/>
          <a:lstStyle/>
          <a:p>
            <a:pPr>
              <a:defRPr/>
            </a:pPr>
            <a:r>
              <a:rPr lang="en-US" altLang="ko-KR" dirty="0"/>
              <a:t>March 2015</a:t>
            </a:r>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802.22b agenda as contained in 22-15-0003-00-000b</a:t>
            </a:r>
            <a:endParaRPr lang="en-US" altLang="ja-JP" u="sng" dirty="0" smtClean="0"/>
          </a:p>
          <a:p>
            <a:endParaRPr lang="en-US" altLang="ja-JP" dirty="0" smtClean="0"/>
          </a:p>
          <a:p>
            <a:r>
              <a:rPr lang="en-US" altLang="ja-JP" dirty="0" smtClean="0"/>
              <a:t>Move: Jerry </a:t>
            </a:r>
            <a:r>
              <a:rPr lang="en-US" altLang="ja-JP" dirty="0" err="1" smtClean="0"/>
              <a:t>Kalke</a:t>
            </a:r>
            <a:endParaRPr lang="en-US" altLang="ja-JP" dirty="0" smtClean="0"/>
          </a:p>
          <a:p>
            <a:r>
              <a:rPr lang="en-US" altLang="ja-JP" dirty="0" smtClean="0"/>
              <a:t>Second: </a:t>
            </a:r>
            <a:r>
              <a:rPr lang="en-US" altLang="ja-JP" dirty="0" err="1" smtClean="0"/>
              <a:t>Sunghyun</a:t>
            </a:r>
            <a:r>
              <a:rPr lang="en-US" altLang="ja-JP" dirty="0" smtClean="0"/>
              <a:t> Hwang</a:t>
            </a:r>
          </a:p>
          <a:p>
            <a:endParaRPr lang="en-US" altLang="ja-JP" dirty="0" smtClean="0"/>
          </a:p>
          <a:p>
            <a:r>
              <a:rPr kumimoji="1" lang="en-US" altLang="ja-JP" dirty="0" smtClean="0"/>
              <a:t>No objection. Motion passes</a:t>
            </a:r>
            <a:endParaRPr kumimoji="1" lang="ja-JP" altLang="en-US" dirty="0"/>
          </a:p>
        </p:txBody>
      </p:sp>
      <p:sp>
        <p:nvSpPr>
          <p:cNvPr id="4" name="日付プレースホルダ 3"/>
          <p:cNvSpPr>
            <a:spLocks noGrp="1"/>
          </p:cNvSpPr>
          <p:nvPr>
            <p:ph type="dt" sz="half" idx="10"/>
          </p:nvPr>
        </p:nvSpPr>
        <p:spPr>
          <a:xfrm>
            <a:off x="696913" y="334189"/>
            <a:ext cx="1182055" cy="276999"/>
          </a:xfrm>
        </p:spPr>
        <p:txBody>
          <a:bodyPr/>
          <a:lstStyle/>
          <a:p>
            <a:pPr>
              <a:defRPr/>
            </a:pPr>
            <a:r>
              <a:rPr lang="en-US" altLang="ko-KR" dirty="0"/>
              <a:t>March 2015</a:t>
            </a:r>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1</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March 10</a:t>
            </a:r>
            <a:r>
              <a:rPr kumimoji="1" lang="en-US" altLang="ja-JP" baseline="30000" dirty="0" smtClean="0"/>
              <a:t>th</a:t>
            </a:r>
            <a:r>
              <a:rPr kumimoji="1" lang="en-US" altLang="ja-JP" dirty="0" smtClean="0"/>
              <a:t>  AM2</a:t>
            </a:r>
          </a:p>
          <a:p>
            <a:endParaRPr kumimoji="1" lang="en-US" altLang="ja-JP" dirty="0" smtClean="0"/>
          </a:p>
          <a:p>
            <a:r>
              <a:rPr lang="en-US" altLang="ja-JP" dirty="0" smtClean="0"/>
              <a:t>Review from Nov.</a:t>
            </a:r>
          </a:p>
          <a:p>
            <a:r>
              <a:rPr lang="en-US" altLang="ja-JP" dirty="0" smtClean="0"/>
              <a:t>Approve minutes from Nov.</a:t>
            </a:r>
          </a:p>
          <a:p>
            <a:r>
              <a:rPr lang="en-US" altLang="ja-JP" dirty="0" smtClean="0"/>
              <a:t>Discussion Items</a:t>
            </a:r>
          </a:p>
          <a:p>
            <a:r>
              <a:rPr lang="en-US" altLang="ja-JP" dirty="0" smtClean="0"/>
              <a:t>Time slot for Presentation</a:t>
            </a:r>
          </a:p>
        </p:txBody>
      </p:sp>
      <p:sp>
        <p:nvSpPr>
          <p:cNvPr id="4" name="日付プレースホルダ 3"/>
          <p:cNvSpPr>
            <a:spLocks noGrp="1"/>
          </p:cNvSpPr>
          <p:nvPr>
            <p:ph type="dt" sz="half" idx="10"/>
          </p:nvPr>
        </p:nvSpPr>
        <p:spPr>
          <a:xfrm>
            <a:off x="696913" y="334189"/>
            <a:ext cx="1182055" cy="276999"/>
          </a:xfrm>
        </p:spPr>
        <p:txBody>
          <a:bodyPr/>
          <a:lstStyle/>
          <a:p>
            <a:pPr>
              <a:defRPr/>
            </a:pPr>
            <a:r>
              <a:rPr lang="en-US" altLang="ko-KR" dirty="0"/>
              <a:t>March 2015</a:t>
            </a:r>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82960"/>
          </a:xfrm>
        </p:spPr>
        <p:txBody>
          <a:bodyPr/>
          <a:lstStyle/>
          <a:p>
            <a:r>
              <a:rPr kumimoji="1" lang="en-US" altLang="ja-JP" dirty="0" smtClean="0"/>
              <a:t>Review of Sep. Meeting</a:t>
            </a:r>
            <a:endParaRPr kumimoji="1" lang="ja-JP" altLang="en-US" dirty="0"/>
          </a:p>
        </p:txBody>
      </p:sp>
      <p:sp>
        <p:nvSpPr>
          <p:cNvPr id="3" name="コンテンツ プレースホルダ 2"/>
          <p:cNvSpPr>
            <a:spLocks noGrp="1"/>
          </p:cNvSpPr>
          <p:nvPr>
            <p:ph idx="1"/>
          </p:nvPr>
        </p:nvSpPr>
        <p:spPr>
          <a:xfrm>
            <a:off x="685800" y="1340768"/>
            <a:ext cx="7772400" cy="4755232"/>
          </a:xfrm>
        </p:spPr>
        <p:txBody>
          <a:bodyPr/>
          <a:lstStyle/>
          <a:p>
            <a:r>
              <a:rPr kumimoji="1" lang="en-US" altLang="ja-JP" dirty="0" smtClean="0"/>
              <a:t>Contributions</a:t>
            </a:r>
            <a:endParaRPr kumimoji="1" lang="ja-JP" altLang="en-US" dirty="0"/>
          </a:p>
        </p:txBody>
      </p:sp>
      <p:sp>
        <p:nvSpPr>
          <p:cNvPr id="4" name="日付プレースホルダ 3"/>
          <p:cNvSpPr>
            <a:spLocks noGrp="1"/>
          </p:cNvSpPr>
          <p:nvPr>
            <p:ph type="dt" sz="half" idx="10"/>
          </p:nvPr>
        </p:nvSpPr>
        <p:spPr>
          <a:xfrm>
            <a:off x="696913" y="334189"/>
            <a:ext cx="1182055" cy="276999"/>
          </a:xfrm>
        </p:spPr>
        <p:txBody>
          <a:bodyPr/>
          <a:lstStyle/>
          <a:p>
            <a:pPr>
              <a:defRPr/>
            </a:pPr>
            <a:r>
              <a:rPr lang="en-US" altLang="ko-KR" dirty="0"/>
              <a:t>March 2015</a:t>
            </a:r>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graphicFrame>
        <p:nvGraphicFramePr>
          <p:cNvPr id="9" name="コンテンツ プレースホルダ 6"/>
          <p:cNvGraphicFramePr>
            <a:graphicFrameLocks/>
          </p:cNvGraphicFramePr>
          <p:nvPr>
            <p:extLst>
              <p:ext uri="{D42A27DB-BD31-4B8C-83A1-F6EECF244321}">
                <p14:modId xmlns:p14="http://schemas.microsoft.com/office/powerpoint/2010/main" val="1110268292"/>
              </p:ext>
            </p:extLst>
          </p:nvPr>
        </p:nvGraphicFramePr>
        <p:xfrm>
          <a:off x="251520" y="1916832"/>
          <a:ext cx="8712967" cy="3103880"/>
        </p:xfrm>
        <a:graphic>
          <a:graphicData uri="http://schemas.openxmlformats.org/drawingml/2006/table">
            <a:tbl>
              <a:tblPr firstRow="1" bandRow="1">
                <a:tableStyleId>{5C22544A-7EE6-4342-B048-85BDC9FD1C3A}</a:tableStyleId>
              </a:tblPr>
              <a:tblGrid>
                <a:gridCol w="1440160"/>
                <a:gridCol w="3888432"/>
                <a:gridCol w="2088232"/>
                <a:gridCol w="1296143"/>
              </a:tblGrid>
              <a:tr h="370840">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370840">
                <a:tc>
                  <a:txBody>
                    <a:bodyPr/>
                    <a:lstStyle/>
                    <a:p>
                      <a:pPr algn="ctr"/>
                      <a:r>
                        <a:rPr kumimoji="1" lang="en-US" altLang="ja-JP" sz="1400" dirty="0" smtClean="0"/>
                        <a:t>Tuesday PM2</a:t>
                      </a:r>
                      <a:endParaRPr kumimoji="1" lang="ja-JP" altLang="en-US" sz="1400" dirty="0"/>
                    </a:p>
                  </a:txBody>
                  <a:tcPr/>
                </a:tc>
                <a:tc>
                  <a:txBody>
                    <a:bodyPr/>
                    <a:lstStyle/>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 Segmentation </a:t>
                      </a:r>
                    </a:p>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 Multi-Channel</a:t>
                      </a:r>
                    </a:p>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 CBP</a:t>
                      </a:r>
                      <a:r>
                        <a:rPr lang="en-US" altLang="ja-JP" sz="1400" kern="1200" baseline="0" dirty="0" smtClean="0">
                          <a:solidFill>
                            <a:schemeClr val="dk1"/>
                          </a:solidFill>
                          <a:latin typeface="+mn-lt"/>
                          <a:ea typeface="+mn-ea"/>
                          <a:cs typeface="+mn-cs"/>
                        </a:rPr>
                        <a:t> </a:t>
                      </a:r>
                      <a:r>
                        <a:rPr lang="en-US" altLang="ja-JP" sz="1400" kern="1200" dirty="0" smtClean="0">
                          <a:solidFill>
                            <a:schemeClr val="dk1"/>
                          </a:solidFill>
                          <a:latin typeface="+mn-lt"/>
                          <a:ea typeface="+mn-ea"/>
                          <a:cs typeface="+mn-cs"/>
                        </a:rPr>
                        <a:t>Frame format</a:t>
                      </a:r>
                      <a:endParaRPr lang="ja-JP" altLang="en-US"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22-14/140r0</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22-14/129r1</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22-14/138r1</a:t>
                      </a:r>
                      <a:endParaRPr lang="ja-JP" altLang="en-US" sz="1400" kern="1200" dirty="0" smtClean="0">
                        <a:solidFill>
                          <a:schemeClr val="dk1"/>
                        </a:solidFill>
                        <a:latin typeface="+mn-lt"/>
                        <a:ea typeface="+mn-ea"/>
                        <a:cs typeface="+mn-cs"/>
                      </a:endParaRPr>
                    </a:p>
                  </a:txBody>
                  <a:tcPr/>
                </a:tc>
                <a:tc>
                  <a:txBody>
                    <a:bodyPr/>
                    <a:lstStyle/>
                    <a:p>
                      <a:r>
                        <a:rPr kumimoji="1" lang="en-US" altLang="ja-JP" sz="1400" dirty="0" smtClean="0"/>
                        <a:t>Dr. Hwang</a:t>
                      </a:r>
                    </a:p>
                    <a:p>
                      <a:r>
                        <a:rPr kumimoji="1" lang="en-US" altLang="ja-JP" sz="1400" dirty="0" smtClean="0"/>
                        <a:t>Dr. </a:t>
                      </a:r>
                      <a:r>
                        <a:rPr kumimoji="1" lang="en-US" altLang="ja-JP" sz="1400" dirty="0" err="1" smtClean="0"/>
                        <a:t>Toh</a:t>
                      </a:r>
                      <a:endParaRPr kumimoji="1" lang="en-US" altLang="ja-JP" sz="1400" dirty="0" smtClean="0"/>
                    </a:p>
                    <a:p>
                      <a:r>
                        <a:rPr kumimoji="1" lang="en-US" altLang="ja-JP" sz="1400" dirty="0" smtClean="0"/>
                        <a:t>Dr.</a:t>
                      </a:r>
                      <a:r>
                        <a:rPr kumimoji="1" lang="en-US" altLang="ja-JP" sz="1400" baseline="0" dirty="0" smtClean="0"/>
                        <a:t> </a:t>
                      </a:r>
                      <a:r>
                        <a:rPr kumimoji="1" lang="en-US" altLang="ja-JP" sz="1400" baseline="0" dirty="0" err="1" smtClean="0"/>
                        <a:t>Pyo</a:t>
                      </a:r>
                      <a:endParaRPr kumimoji="1" lang="ja-JP" altLang="en-US" sz="14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Wednesday PM1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baseline="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Thursday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Thursday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Data</a:t>
                      </a:r>
                      <a:r>
                        <a:rPr lang="en-GB" altLang="ja-JP" sz="1400" kern="1200" baseline="0" dirty="0" smtClean="0">
                          <a:solidFill>
                            <a:schemeClr val="dk1"/>
                          </a:solidFill>
                          <a:latin typeface="+mn-lt"/>
                          <a:ea typeface="+mn-ea"/>
                          <a:cs typeface="+mn-cs"/>
                        </a:rPr>
                        <a:t> Rate</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MIMO</a:t>
                      </a:r>
                      <a:r>
                        <a:rPr lang="en-GB" altLang="ja-JP" sz="1400" kern="1200" baseline="0" dirty="0" smtClean="0">
                          <a:solidFill>
                            <a:schemeClr val="dk1"/>
                          </a:solidFill>
                          <a:latin typeface="+mn-lt"/>
                          <a:ea typeface="+mn-ea"/>
                          <a:cs typeface="+mn-cs"/>
                        </a:rPr>
                        <a:t> Pilot Patterns for PHY OM2</a:t>
                      </a: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22-14/142r0</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22-14/124r0</a:t>
                      </a:r>
                    </a:p>
                  </a:txBody>
                  <a:tcPr/>
                </a:tc>
                <a:tc>
                  <a:txBody>
                    <a:bodyPr/>
                    <a:lstStyle/>
                    <a:p>
                      <a:r>
                        <a:rPr kumimoji="1" lang="en-US" altLang="ja-JP" sz="1400" dirty="0" smtClean="0"/>
                        <a:t>Prof. Sasaki</a:t>
                      </a:r>
                    </a:p>
                    <a:p>
                      <a:r>
                        <a:rPr kumimoji="1" lang="en-US" altLang="ja-JP" sz="1400" dirty="0" smtClean="0"/>
                        <a:t>Dr. Hwang</a:t>
                      </a:r>
                    </a:p>
                  </a:txBody>
                  <a:tcPr/>
                </a:tc>
              </a:tr>
              <a:tr h="370840">
                <a:tc>
                  <a:txBody>
                    <a:bodyPr/>
                    <a:lstStyle/>
                    <a:p>
                      <a:endParaRPr lang="ja-JP" altLang="en-US"/>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txBody>
                  <a:tcPr/>
                </a:tc>
                <a:tc>
                  <a:txBody>
                    <a:bodyPr/>
                    <a:lstStyle/>
                    <a:p>
                      <a:endParaRPr kumimoji="1" lang="en-US" altLang="ja-JP" sz="1400" baseline="0" dirty="0" smtClean="0"/>
                    </a:p>
                  </a:txBody>
                  <a:tcPr/>
                </a:tc>
              </a:tr>
              <a:tr h="370840">
                <a:tc>
                  <a:txBody>
                    <a:bodyPr/>
                    <a:lstStyle/>
                    <a:p>
                      <a:endParaRPr lang="ja-JP" altLang="en-US"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73427</TotalTime>
  <Words>864</Words>
  <Application>Microsoft Office PowerPoint</Application>
  <PresentationFormat>画面に合わせる (4:3)</PresentationFormat>
  <Paragraphs>653</Paragraphs>
  <Slides>15</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15</vt:i4>
      </vt:variant>
    </vt:vector>
  </HeadingPairs>
  <TitlesOfParts>
    <vt:vector size="21" baseType="lpstr">
      <vt:lpstr>ＭＳ Ｐゴシック</vt:lpstr>
      <vt:lpstr>굴림</vt:lpstr>
      <vt:lpstr>Arial</vt:lpstr>
      <vt:lpstr>Calibri</vt:lpstr>
      <vt:lpstr>Times New Roman</vt:lpstr>
      <vt:lpstr>802-22-Submission</vt:lpstr>
      <vt:lpstr>IEEE P802.22b Sep 2014 Plan &amp; Report</vt:lpstr>
      <vt:lpstr>Meeting Protocol</vt:lpstr>
      <vt:lpstr>Attendee</vt:lpstr>
      <vt:lpstr>Introduction</vt:lpstr>
      <vt:lpstr>New Member</vt:lpstr>
      <vt:lpstr>802.22b Title, PAR Scope and Purpose</vt:lpstr>
      <vt:lpstr>Tentative TG 802.22b Agenda for the Week</vt:lpstr>
      <vt:lpstr>TGb Slot 1</vt:lpstr>
      <vt:lpstr>Review of Sep. Meeting</vt:lpstr>
      <vt:lpstr>Nov. Minutes</vt:lpstr>
      <vt:lpstr>Review of Teleconference Calls</vt:lpstr>
      <vt:lpstr>Conference Call Minutes</vt:lpstr>
      <vt:lpstr>Discussion Items</vt:lpstr>
      <vt:lpstr>Teleconference Plan</vt:lpstr>
      <vt:lpstr>802.22b Task Group Updated Timeline </vt:lpstr>
    </vt:vector>
  </TitlesOfParts>
  <Company>ETRI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IEEE802.22b Report</dc:title>
  <dc:creator>"Chang-woo Pyo" &lt;cwpyo@nict.go.jp&gt;</dc:creator>
  <cp:lastModifiedBy>Cwpyo</cp:lastModifiedBy>
  <cp:revision>1901</cp:revision>
  <cp:lastPrinted>1998-02-10T13:28:06Z</cp:lastPrinted>
  <dcterms:created xsi:type="dcterms:W3CDTF">2006-06-26T04:34:43Z</dcterms:created>
  <dcterms:modified xsi:type="dcterms:W3CDTF">2015-03-12T12:45:34Z</dcterms:modified>
</cp:coreProperties>
</file>