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74" r:id="rId3"/>
    <p:sldId id="328" r:id="rId4"/>
    <p:sldId id="375" r:id="rId5"/>
    <p:sldId id="373" r:id="rId6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/>
    <p:restoredTop sz="94337" autoAdjust="0"/>
  </p:normalViewPr>
  <p:slideViewPr>
    <p:cSldViewPr>
      <p:cViewPr varScale="1">
        <p:scale>
          <a:sx n="66" d="100"/>
          <a:sy n="66" d="100"/>
        </p:scale>
        <p:origin x="5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44" y="-96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54675" y="176213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6625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802.22-yy/xxxxr0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1675" y="176213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6625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08675" y="89725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5475" y="89725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6625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593C9C1-6142-4B1B-B687-CB2F5F64B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700088" y="387350"/>
            <a:ext cx="5597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700088" y="8972550"/>
            <a:ext cx="7175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32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936625"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936625"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936625"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936625"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700088" y="8961438"/>
            <a:ext cx="5753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2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99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6625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802.22-yy/xxxxr0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88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6625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22800" cy="3465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64" tIns="46187" rIns="93964" bIns="461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14963" y="89757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6625">
              <a:defRPr sz="1200" b="0">
                <a:solidFill>
                  <a:schemeClr val="tx1"/>
                </a:solidFill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5963" y="8975725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44C1AC91-CC4B-474D-A8CF-F758D2C1A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730250" y="8975725"/>
            <a:ext cx="7175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7575">
              <a:defRPr sz="32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 defTabSz="917575"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 defTabSz="917575"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 defTabSz="917575"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 defTabSz="917575"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defTabSz="91757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30250" y="8974138"/>
            <a:ext cx="553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54050" y="296863"/>
            <a:ext cx="568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215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>
                <a:solidFill>
                  <a:schemeClr val="tx1"/>
                </a:solidFill>
              </a:rPr>
              <a:t>doc.: IEEE 802.22-yy/xxxxr0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>
                <a:solidFill>
                  <a:schemeClr val="tx1"/>
                </a:solidFill>
              </a:rPr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458788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>
                <a:solidFill>
                  <a:schemeClr val="tx1"/>
                </a:solidFill>
              </a:rPr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>
                <a:solidFill>
                  <a:schemeClr val="tx1"/>
                </a:solidFill>
              </a:rPr>
              <a:t>Page </a:t>
            </a:r>
            <a:fld id="{85479570-D531-4C40-9B9B-2B96DDC4EF24}" type="slidenum">
              <a:rPr lang="en-US" altLang="en-US" sz="1200" b="0" smtClean="0">
                <a:solidFill>
                  <a:schemeClr val="tx1"/>
                </a:solidFill>
              </a:rPr>
              <a:pPr/>
              <a:t>1</a:t>
            </a:fld>
            <a:endParaRPr lang="en-US" altLang="en-US" sz="1200" b="0" smtClean="0">
              <a:solidFill>
                <a:schemeClr val="tx1"/>
              </a:solidFill>
            </a:endParaRPr>
          </a:p>
        </p:txBody>
      </p:sp>
      <p:sp>
        <p:nvSpPr>
          <p:cNvPr id="194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89038" y="700088"/>
            <a:ext cx="4619625" cy="3465512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6928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2B1DA23C-B398-42F5-A5D2-970E8D393659}" type="slidenum">
              <a:rPr lang="en-US" altLang="en-US" sz="1200" b="0" smtClean="0">
                <a:solidFill>
                  <a:schemeClr val="tx1"/>
                </a:solidFill>
              </a:rPr>
              <a:pPr/>
              <a:t>5</a:t>
            </a:fld>
            <a:endParaRPr lang="en-US" altLang="en-US" sz="1200" b="0" smtClean="0">
              <a:solidFill>
                <a:schemeClr val="tx1"/>
              </a:solidFill>
            </a:endParaRPr>
          </a:p>
        </p:txBody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753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72F1B6-1CFC-4DCB-9445-D4F4932293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>
          <a:xfrm>
            <a:off x="609600" y="228600"/>
            <a:ext cx="1817688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2012</a:t>
            </a:r>
          </a:p>
        </p:txBody>
      </p:sp>
    </p:spTree>
    <p:extLst>
      <p:ext uri="{BB962C8B-B14F-4D97-AF65-F5344CB8AC3E}">
        <p14:creationId xmlns:p14="http://schemas.microsoft.com/office/powerpoint/2010/main" val="159122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F6AEE8-33D2-469C-BABB-8D8479EA3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140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8A5221-F451-4BF3-B30F-F573058B5F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0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468D3AA-D4DF-4C6E-9D9B-E29EE25EA9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01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D7DCE6F-31CC-4FA1-BEB8-2A32065361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09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6C1CD0-8516-43FF-8D7D-E77E368FC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98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31F0DD-E58A-47E1-AC8D-B968E67F5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quarter" idx="12"/>
          </p:nvPr>
        </p:nvSpPr>
        <p:spPr>
          <a:xfrm>
            <a:off x="609600" y="228600"/>
            <a:ext cx="1893888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2015</a:t>
            </a:r>
          </a:p>
        </p:txBody>
      </p:sp>
    </p:spTree>
    <p:extLst>
      <p:ext uri="{BB962C8B-B14F-4D97-AF65-F5344CB8AC3E}">
        <p14:creationId xmlns:p14="http://schemas.microsoft.com/office/powerpoint/2010/main" val="265405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29A944-9810-4EE0-9589-0982D7A59F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87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1515F50-6AF5-4478-97C0-F692D6AB7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45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FB273CB-3218-4F1B-B1BB-2EB823801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19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2725BF-61DD-4745-956D-7C93AC770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83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287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7A3FDC3-6A77-42FD-AA8B-289F69477A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79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4DEA994-1BF5-4B2E-98A8-6D4366D9C2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11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38CA86D-4E96-486B-9B42-F3BF2CFD0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21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0" y="6475413"/>
            <a:ext cx="19716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Apurva N. Mody, BAE Systems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8609044-0418-4474-97C2-E8FF9932F3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33963" y="333375"/>
            <a:ext cx="3411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32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marL="457200"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22860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dirty="0" smtClean="0">
                <a:solidFill>
                  <a:schemeClr val="tx1"/>
                </a:solidFill>
              </a:rPr>
              <a:t>doc.: IEEE 802.22-15/0032r01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3200" b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Date Placeholder 3"/>
          <p:cNvSpPr>
            <a:spLocks noGrp="1"/>
          </p:cNvSpPr>
          <p:nvPr userDrawn="1">
            <p:ph type="dt" sz="quarter" idx="2"/>
          </p:nvPr>
        </p:nvSpPr>
        <p:spPr bwMode="auto">
          <a:xfrm>
            <a:off x="696913" y="333375"/>
            <a:ext cx="1817687" cy="27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0" r:id="rId1"/>
    <p:sldLayoutId id="2147484481" r:id="rId2"/>
    <p:sldLayoutId id="2147484482" r:id="rId3"/>
    <p:sldLayoutId id="2147484483" r:id="rId4"/>
    <p:sldLayoutId id="2147484484" r:id="rId5"/>
    <p:sldLayoutId id="2147484485" r:id="rId6"/>
    <p:sldLayoutId id="2147484486" r:id="rId7"/>
    <p:sldLayoutId id="2147484487" r:id="rId8"/>
    <p:sldLayoutId id="2147484488" r:id="rId9"/>
    <p:sldLayoutId id="2147484489" r:id="rId10"/>
    <p:sldLayoutId id="2147484490" r:id="rId11"/>
    <p:sldLayoutId id="2147484491" r:id="rId12"/>
    <p:sldLayoutId id="2147484492" r:id="rId13"/>
    <p:sldLayoutId id="2147484493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2/P802_22_3_PAR_Detail_Approved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2/dcn/14/22-14-0061-07-0003-802-22-spectrum-characterization-and-occupancy-sensing-cs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Apurva N. Mody, BAE Systems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522294D-7154-4C3F-806D-7AB697DE01A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en-US" sz="2800" smtClean="0"/>
              <a:t>IEEE 802.22.3 Spectrum Characterization Occupancy Sensing Schedule and Timelines</a:t>
            </a:r>
          </a:p>
        </p:txBody>
      </p:sp>
      <p:sp>
        <p:nvSpPr>
          <p:cNvPr id="1843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IEEE P802.22 Wireless RANs          Date:</a:t>
            </a:r>
            <a:r>
              <a:rPr lang="en-US" altLang="en-US" sz="2000" b="0" smtClean="0"/>
              <a:t> 2015-11-11</a:t>
            </a:r>
          </a:p>
        </p:txBody>
      </p:sp>
      <p:sp>
        <p:nvSpPr>
          <p:cNvPr id="18439" name="Rectangle 12"/>
          <p:cNvSpPr>
            <a:spLocks noChangeArrowheads="1"/>
          </p:cNvSpPr>
          <p:nvPr/>
        </p:nvSpPr>
        <p:spPr bwMode="auto">
          <a:xfrm>
            <a:off x="533400" y="2260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213365"/>
              </p:ext>
            </p:extLst>
          </p:nvPr>
        </p:nvGraphicFramePr>
        <p:xfrm>
          <a:off x="477838" y="2795588"/>
          <a:ext cx="8202612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4" imgW="8434254" imgH="2997702" progId="Word.Document.8">
                  <p:embed/>
                </p:oleObj>
              </mc:Choice>
              <mc:Fallback>
                <p:oleObj name="Document" r:id="rId4" imgW="8434254" imgH="29977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2795588"/>
                        <a:ext cx="8202612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바닥글 개체 틀 4"/>
          <p:cNvSpPr>
            <a:spLocks noGrp="1"/>
          </p:cNvSpPr>
          <p:nvPr>
            <p:ph type="ftr" sz="quarter" idx="10"/>
          </p:nvPr>
        </p:nvSpPr>
        <p:spPr>
          <a:xfrm>
            <a:off x="3582988" y="6477000"/>
            <a:ext cx="20558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ea typeface="굴림" pitchFamily="34" charset="-127"/>
              </a:rPr>
              <a:t>Apurva N. Mody (BAE Systems)</a:t>
            </a:r>
          </a:p>
        </p:txBody>
      </p:sp>
      <p:sp>
        <p:nvSpPr>
          <p:cNvPr id="20483" name="Date Placeholder 2"/>
          <p:cNvSpPr>
            <a:spLocks noGrp="1"/>
          </p:cNvSpPr>
          <p:nvPr>
            <p:ph type="dt" sz="quarter" idx="12"/>
          </p:nvPr>
        </p:nvSpPr>
        <p:spPr>
          <a:xfrm>
            <a:off x="7546975" y="6475413"/>
            <a:ext cx="9969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ea typeface="굴림" pitchFamily="34" charset="-127"/>
              </a:rPr>
              <a:t>November 2015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IEEE P802.22.3 Spectrum Characterization Occupancy Sensing PAR Timeline </a:t>
            </a:r>
          </a:p>
        </p:txBody>
      </p:sp>
      <p:sp>
        <p:nvSpPr>
          <p:cNvPr id="20485" name="Rectangle 1"/>
          <p:cNvSpPr>
            <a:spLocks noChangeArrowheads="1"/>
          </p:cNvSpPr>
          <p:nvPr/>
        </p:nvSpPr>
        <p:spPr bwMode="auto">
          <a:xfrm>
            <a:off x="381000" y="1920875"/>
            <a:ext cx="80772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en-US" b="0">
                <a:solidFill>
                  <a:schemeClr val="tx2"/>
                </a:solidFill>
              </a:rPr>
              <a:t>PAR Request Date: 06-Jul-2014 </a:t>
            </a: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en-US" b="0">
                <a:solidFill>
                  <a:schemeClr val="tx2"/>
                </a:solidFill>
              </a:rPr>
              <a:t>PAR Approval Date: 21-Aug-2014 </a:t>
            </a:r>
          </a:p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fr-FR" altLang="en-US" b="0">
                <a:solidFill>
                  <a:schemeClr val="tx2"/>
                </a:solidFill>
              </a:rPr>
              <a:t>PAR Expiration Date: 31-Dec-2018</a:t>
            </a:r>
            <a:endParaRPr lang="en-US" altLang="en-US" b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627188"/>
          <a:ext cx="8153400" cy="4213227"/>
        </p:xfrm>
        <a:graphic>
          <a:graphicData uri="http://schemas.openxmlformats.org/drawingml/2006/table">
            <a:tbl>
              <a:tblPr/>
              <a:tblGrid>
                <a:gridCol w="3168650"/>
                <a:gridCol w="241300"/>
                <a:gridCol w="234950"/>
                <a:gridCol w="276225"/>
                <a:gridCol w="266700"/>
                <a:gridCol w="276225"/>
                <a:gridCol w="282575"/>
                <a:gridCol w="282575"/>
                <a:gridCol w="304800"/>
                <a:gridCol w="304800"/>
                <a:gridCol w="304800"/>
                <a:gridCol w="304800"/>
                <a:gridCol w="368300"/>
                <a:gridCol w="317500"/>
                <a:gridCol w="304800"/>
                <a:gridCol w="304800"/>
                <a:gridCol w="304800"/>
                <a:gridCol w="304800"/>
              </a:tblGrid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Task Group formed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Requirements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Call for Proposals issued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Selection Criteria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Technical/Informative Contributions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Proposal presentations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Baseline proposal selected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for 1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letter ballot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letter ballot completed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Resolution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letter ballot completed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Resolution and recirculation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Sponsor ballot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 Resolution and recirculation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Mincho" pitchFamily="49" charset="-128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13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RevCom/NesCom Approval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266" marR="4726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IEEE P802.22.3 Schedule and Timelines (updated)</a:t>
            </a:r>
          </a:p>
        </p:txBody>
      </p:sp>
      <p:sp>
        <p:nvSpPr>
          <p:cNvPr id="21840" name="바닥글 개체 틀 4"/>
          <p:cNvSpPr>
            <a:spLocks noGrp="1"/>
          </p:cNvSpPr>
          <p:nvPr>
            <p:ph type="ftr" sz="quarter" idx="10"/>
          </p:nvPr>
        </p:nvSpPr>
        <p:spPr>
          <a:xfrm>
            <a:off x="3733800" y="6477000"/>
            <a:ext cx="2055813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ea typeface="굴림" pitchFamily="34" charset="-127"/>
              </a:rPr>
              <a:t>Apurva N. Mody (BAE Systems)</a:t>
            </a:r>
          </a:p>
        </p:txBody>
      </p:sp>
      <p:sp>
        <p:nvSpPr>
          <p:cNvPr id="21841" name="Date Placeholder 2"/>
          <p:cNvSpPr>
            <a:spLocks noGrp="1"/>
          </p:cNvSpPr>
          <p:nvPr>
            <p:ph type="dt" sz="quarter" idx="12"/>
          </p:nvPr>
        </p:nvSpPr>
        <p:spPr>
          <a:xfrm>
            <a:off x="7546975" y="6475413"/>
            <a:ext cx="9969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ea typeface="굴림" pitchFamily="34" charset="-127"/>
              </a:rPr>
              <a:t>November 2015</a:t>
            </a:r>
          </a:p>
        </p:txBody>
      </p:sp>
      <p:sp>
        <p:nvSpPr>
          <p:cNvPr id="21842" name="Rectangle 2"/>
          <p:cNvSpPr>
            <a:spLocks noChangeArrowheads="1"/>
          </p:cNvSpPr>
          <p:nvPr/>
        </p:nvSpPr>
        <p:spPr bwMode="auto">
          <a:xfrm>
            <a:off x="838200" y="1295400"/>
            <a:ext cx="1752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2800" kern="0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IEEE P802.22.3 </a:t>
            </a:r>
            <a:r>
              <a:rPr lang="en-US" sz="2800" kern="0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Teleconferences</a:t>
            </a:r>
            <a:endParaRPr lang="en-US" sz="2800" kern="0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840" name="바닥글 개체 틀 4"/>
          <p:cNvSpPr>
            <a:spLocks noGrp="1"/>
          </p:cNvSpPr>
          <p:nvPr>
            <p:ph type="ftr" sz="quarter" idx="10"/>
          </p:nvPr>
        </p:nvSpPr>
        <p:spPr>
          <a:xfrm>
            <a:off x="3733800" y="6477000"/>
            <a:ext cx="2055813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ea typeface="굴림" pitchFamily="34" charset="-127"/>
              </a:rPr>
              <a:t>Apurva N. Mody (BAE Systems)</a:t>
            </a:r>
          </a:p>
        </p:txBody>
      </p:sp>
      <p:sp>
        <p:nvSpPr>
          <p:cNvPr id="21841" name="Date Placeholder 2"/>
          <p:cNvSpPr>
            <a:spLocks noGrp="1"/>
          </p:cNvSpPr>
          <p:nvPr>
            <p:ph type="dt" sz="quarter" idx="12"/>
          </p:nvPr>
        </p:nvSpPr>
        <p:spPr>
          <a:xfrm>
            <a:off x="7546975" y="6475413"/>
            <a:ext cx="9969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ea typeface="굴림" pitchFamily="34" charset="-127"/>
              </a:rPr>
              <a:t>November 2015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6686" y="3280079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anose="020B0604020202020204" pitchFamily="34" charset="0"/>
              <a:buChar char="•"/>
            </a:pPr>
            <a:r>
              <a:rPr lang="en-US" sz="2000" dirty="0" smtClean="0"/>
              <a:t>Teleconference every other Friday at 10 am ET which is 2 pm UTC starting from April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</a:t>
            </a:r>
          </a:p>
          <a:p>
            <a:pPr marL="231775" indent="-231775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555654"/>
              </p:ext>
            </p:extLst>
          </p:nvPr>
        </p:nvGraphicFramePr>
        <p:xfrm>
          <a:off x="1329055" y="1959999"/>
          <a:ext cx="6217920" cy="807881"/>
        </p:xfrm>
        <a:graphic>
          <a:graphicData uri="http://schemas.openxmlformats.org/drawingml/2006/table">
            <a:tbl>
              <a:tblPr/>
              <a:tblGrid>
                <a:gridCol w="1554480"/>
                <a:gridCol w="1554480"/>
                <a:gridCol w="1554480"/>
                <a:gridCol w="1554480"/>
              </a:tblGrid>
              <a:tr h="34489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15:00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22:00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09:00 *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07:00 *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38311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16:00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FE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23:00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10:00 *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FE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Thu 08:00 *</a:t>
                      </a:r>
                    </a:p>
                  </a:txBody>
                  <a:tcPr marL="95250" marR="95250" marT="47625" marB="476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FE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97171"/>
              </p:ext>
            </p:extLst>
          </p:nvPr>
        </p:nvGraphicFramePr>
        <p:xfrm>
          <a:off x="13716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Johannesburg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Tokyo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Boston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Denver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93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534400" cy="4038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altLang="en-US" sz="2000" smtClean="0"/>
              <a:t>IEEE P802.22.3 PAR (</a:t>
            </a:r>
            <a:r>
              <a:rPr lang="en-GB" altLang="en-US" sz="2000" smtClean="0">
                <a:hlinkClick r:id="rId3"/>
              </a:rPr>
              <a:t>http://www.ieee802.org/22/P802_22_3_PAR_Detail_Approved.pdf</a:t>
            </a:r>
            <a:r>
              <a:rPr lang="en-GB" altLang="en-US" sz="2000" smtClean="0"/>
              <a:t>)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altLang="en-US" sz="2000" smtClean="0"/>
              <a:t>IEEE P802.22.3 Criteria for Standards Development (</a:t>
            </a:r>
            <a:r>
              <a:rPr lang="en-GB" altLang="en-US" sz="2000" smtClean="0">
                <a:hlinkClick r:id="rId4"/>
              </a:rPr>
              <a:t>https://mentor.ieee.org/802.22/dcn/14/22-14-0061-07-0003-802-22-spectrum-characterization-and-occupancy-sensing-csd.docx</a:t>
            </a:r>
            <a:r>
              <a:rPr lang="en-GB" altLang="en-US" sz="2000" smtClean="0"/>
              <a:t>) </a:t>
            </a:r>
            <a:endParaRPr lang="en-US" altLang="en-US" sz="2000" smtClean="0"/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altLang="en-US" sz="2000" smtClean="0"/>
              <a:t>IEEE Std.802.22-2011</a:t>
            </a:r>
            <a:endParaRPr lang="en-US" altLang="en-US" sz="2000" smtClean="0"/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Apurva N. Mody, BAE Systems</a:t>
            </a:r>
          </a:p>
        </p:txBody>
      </p:sp>
      <p:sp>
        <p:nvSpPr>
          <p:cNvPr id="22532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D76C2ED-7D09-48A5-8281-F6C6FB2C2BEE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769938"/>
            <a:ext cx="8610600" cy="381000"/>
          </a:xfrm>
          <a:noFill/>
        </p:spPr>
        <p:txBody>
          <a:bodyPr/>
          <a:lstStyle/>
          <a:p>
            <a:pPr eaLnBrk="1" hangingPunct="1"/>
            <a:r>
              <a:rPr lang="en-US" altLang="en-US" smtClean="0"/>
              <a:t>References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28465</TotalTime>
  <Words>262</Words>
  <Application>Microsoft Office PowerPoint</Application>
  <PresentationFormat>On-screen Show (4:3)</PresentationFormat>
  <Paragraphs>200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Times New Roman</vt:lpstr>
      <vt:lpstr>Arial</vt:lpstr>
      <vt:lpstr>굴림</vt:lpstr>
      <vt:lpstr>Calibri</vt:lpstr>
      <vt:lpstr>MS Mincho</vt:lpstr>
      <vt:lpstr>802-22-Submission</vt:lpstr>
      <vt:lpstr>Microsoft Word 97 - 2003 Document</vt:lpstr>
      <vt:lpstr>IEEE 802.22.3 Spectrum Characterization Occupancy Sensing Schedule and Timelines</vt:lpstr>
      <vt:lpstr>PowerPoint Presentation</vt:lpstr>
      <vt:lpstr>PowerPoint Presentation</vt:lpstr>
      <vt:lpstr>PowerPoint Presentation</vt:lpstr>
      <vt:lpstr>References</vt:lpstr>
    </vt:vector>
  </TitlesOfParts>
  <Company>BAE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37, March Plenary Closing Minutes</dc:title>
  <dc:creator>Apurva N. Mody</dc:creator>
  <cp:lastModifiedBy>Apurva Mody</cp:lastModifiedBy>
  <cp:revision>509</cp:revision>
  <cp:lastPrinted>1998-02-10T13:28:06Z</cp:lastPrinted>
  <dcterms:created xsi:type="dcterms:W3CDTF">2004-12-19T20:30:52Z</dcterms:created>
  <dcterms:modified xsi:type="dcterms:W3CDTF">2016-03-17T03:24:26Z</dcterms:modified>
</cp:coreProperties>
</file>